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339" r:id="rId3"/>
    <p:sldId id="340" r:id="rId4"/>
    <p:sldId id="342" r:id="rId5"/>
    <p:sldId id="341" r:id="rId6"/>
    <p:sldId id="323" r:id="rId7"/>
    <p:sldId id="321" r:id="rId8"/>
    <p:sldId id="333" r:id="rId9"/>
    <p:sldId id="334" r:id="rId10"/>
    <p:sldId id="335" r:id="rId11"/>
    <p:sldId id="322" r:id="rId12"/>
    <p:sldId id="332" r:id="rId13"/>
    <p:sldId id="336" r:id="rId14"/>
    <p:sldId id="329" r:id="rId15"/>
    <p:sldId id="330" r:id="rId16"/>
    <p:sldId id="331" r:id="rId17"/>
    <p:sldId id="337" r:id="rId18"/>
    <p:sldId id="343" r:id="rId19"/>
    <p:sldId id="32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6" autoAdjust="0"/>
    <p:restoredTop sz="85968" autoAdjust="0"/>
  </p:normalViewPr>
  <p:slideViewPr>
    <p:cSldViewPr>
      <p:cViewPr varScale="1">
        <p:scale>
          <a:sx n="93" d="100"/>
          <a:sy n="93" d="100"/>
        </p:scale>
        <p:origin x="-5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F702-AEA8-416E-B4D7-9A0A3B69F44F}" type="datetimeFigureOut">
              <a:rPr lang="en-GB" smtClean="0"/>
              <a:t>27/01/2017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4CF23-6076-4D3C-BC90-AFE9B88BB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04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679BA-E24D-425B-88A0-F959C0F6901C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ark BG diamonds.png"/>
          <p:cNvPicPr>
            <a:picLocks/>
          </p:cNvPicPr>
          <p:nvPr userDrawn="1"/>
        </p:nvPicPr>
        <p:blipFill>
          <a:blip r:embed="rId2" cstate="screen"/>
          <a:srcRect l="804" t="6803" r="2666" b="29932"/>
          <a:stretch>
            <a:fillRect/>
          </a:stretch>
        </p:blipFill>
        <p:spPr>
          <a:xfrm>
            <a:off x="-6725" y="-19050"/>
            <a:ext cx="9169775" cy="6881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039095"/>
            <a:ext cx="864096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653136"/>
            <a:ext cx="8640960" cy="98566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RUC College logo white REV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773604" y="188640"/>
            <a:ext cx="1133890" cy="108540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50825" y="6165304"/>
            <a:ext cx="864235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GB" sz="1900" i="1" dirty="0">
                <a:solidFill>
                  <a:srgbClr val="92BD1E">
                    <a:lumMod val="20000"/>
                    <a:lumOff val="80000"/>
                  </a:srgbClr>
                </a:solidFill>
              </a:rPr>
              <a:t>Leading the way in Agriculture and Rural Research, Education and Consulting</a:t>
            </a:r>
          </a:p>
        </p:txBody>
      </p:sp>
    </p:spTree>
    <p:extLst>
      <p:ext uri="{BB962C8B-B14F-4D97-AF65-F5344CB8AC3E}">
        <p14:creationId xmlns:p14="http://schemas.microsoft.com/office/powerpoint/2010/main" val="271752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_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ark BG diamonds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725" y="-16870"/>
            <a:ext cx="9169775" cy="6877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039095"/>
            <a:ext cx="864096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653136"/>
            <a:ext cx="8640960" cy="98566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RUC College logo white REV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773604" y="188640"/>
            <a:ext cx="1133890" cy="108540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50825" y="6165304"/>
            <a:ext cx="864235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GB" sz="1900" i="1" dirty="0">
                <a:solidFill>
                  <a:srgbClr val="92BD1E">
                    <a:lumMod val="20000"/>
                    <a:lumOff val="80000"/>
                  </a:srgbClr>
                </a:solidFill>
              </a:rPr>
              <a:t>Leading the way in Agriculture and Rural Research, Education and Consulting</a:t>
            </a:r>
          </a:p>
        </p:txBody>
      </p:sp>
    </p:spTree>
    <p:extLst>
      <p:ext uri="{BB962C8B-B14F-4D97-AF65-F5344CB8AC3E}">
        <p14:creationId xmlns:p14="http://schemas.microsoft.com/office/powerpoint/2010/main" val="62878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lain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7091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7091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Arrow Connector 7"/>
          <p:cNvCxnSpPr/>
          <p:nvPr userDrawn="1"/>
        </p:nvCxnSpPr>
        <p:spPr>
          <a:xfrm>
            <a:off x="260664" y="1412776"/>
            <a:ext cx="7416000" cy="0"/>
          </a:xfrm>
          <a:prstGeom prst="straightConnector1">
            <a:avLst/>
          </a:prstGeom>
          <a:ln w="22225">
            <a:solidFill>
              <a:srgbClr val="68AC2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333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G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Picture 8" descr="bg test 2000_1444.gif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0" name="Picture 9" descr="SRUC-College-colour.gif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7772400" y="181560"/>
              <a:ext cx="1135765" cy="10872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7091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7091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Arrow Connector 7"/>
          <p:cNvCxnSpPr/>
          <p:nvPr userDrawn="1"/>
        </p:nvCxnSpPr>
        <p:spPr>
          <a:xfrm>
            <a:off x="260664" y="1412776"/>
            <a:ext cx="7416000" cy="0"/>
          </a:xfrm>
          <a:prstGeom prst="straightConnector1">
            <a:avLst/>
          </a:prstGeom>
          <a:ln w="22225">
            <a:solidFill>
              <a:srgbClr val="68AC2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989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535113"/>
            <a:ext cx="42458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2174874"/>
            <a:ext cx="4245868" cy="41344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474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247455" cy="41344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Arrow Connector 9"/>
          <p:cNvCxnSpPr/>
          <p:nvPr userDrawn="1"/>
        </p:nvCxnSpPr>
        <p:spPr>
          <a:xfrm>
            <a:off x="260664" y="1412776"/>
            <a:ext cx="7416000" cy="0"/>
          </a:xfrm>
          <a:prstGeom prst="straightConnector1">
            <a:avLst/>
          </a:prstGeom>
          <a:ln w="22225">
            <a:solidFill>
              <a:srgbClr val="68AC2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097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Arrow Connector 5"/>
          <p:cNvCxnSpPr/>
          <p:nvPr userDrawn="1"/>
        </p:nvCxnSpPr>
        <p:spPr>
          <a:xfrm>
            <a:off x="260664" y="1412776"/>
            <a:ext cx="7416000" cy="0"/>
          </a:xfrm>
          <a:prstGeom prst="straightConnector1">
            <a:avLst/>
          </a:prstGeom>
          <a:ln w="22225">
            <a:solidFill>
              <a:srgbClr val="68AC2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586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6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344816" cy="1318468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28800"/>
            <a:ext cx="5317430" cy="4680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1628800"/>
            <a:ext cx="3213993" cy="468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Arrow Connector 7"/>
          <p:cNvCxnSpPr/>
          <p:nvPr userDrawn="1"/>
        </p:nvCxnSpPr>
        <p:spPr>
          <a:xfrm>
            <a:off x="260664" y="1412776"/>
            <a:ext cx="7416000" cy="0"/>
          </a:xfrm>
          <a:prstGeom prst="straightConnector1">
            <a:avLst/>
          </a:prstGeom>
          <a:ln w="22225">
            <a:solidFill>
              <a:srgbClr val="68AC2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948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14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260664" y="1412776"/>
            <a:ext cx="7416000" cy="0"/>
          </a:xfrm>
          <a:prstGeom prst="straightConnector1">
            <a:avLst/>
          </a:prstGeom>
          <a:ln w="22225">
            <a:solidFill>
              <a:srgbClr val="68AC2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834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28800"/>
            <a:ext cx="2263080" cy="468052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520" y="1628800"/>
            <a:ext cx="6225480" cy="46805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260664" y="1412776"/>
            <a:ext cx="7416000" cy="0"/>
          </a:xfrm>
          <a:prstGeom prst="straightConnector1">
            <a:avLst/>
          </a:prstGeom>
          <a:ln w="22225">
            <a:solidFill>
              <a:srgbClr val="68AC2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32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260664" y="1412776"/>
            <a:ext cx="7416000" cy="0"/>
          </a:xfrm>
          <a:prstGeom prst="straightConnector1">
            <a:avLst/>
          </a:prstGeom>
          <a:ln w="22225">
            <a:solidFill>
              <a:srgbClr val="68AC2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89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-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 descr="bg test 2000_1444.gif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 userDrawn="1"/>
          </p:nvCxnSpPr>
          <p:spPr>
            <a:xfrm>
              <a:off x="260664" y="1412776"/>
              <a:ext cx="7416000" cy="0"/>
            </a:xfrm>
            <a:prstGeom prst="straightConnector1">
              <a:avLst/>
            </a:prstGeom>
            <a:ln w="22225">
              <a:solidFill>
                <a:srgbClr val="68AC2C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SRUC-College-colour.gif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7772400" y="181560"/>
              <a:ext cx="1135765" cy="10872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1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orgia 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260664" y="1412776"/>
            <a:ext cx="7416000" cy="0"/>
          </a:xfrm>
          <a:prstGeom prst="straightConnector1">
            <a:avLst/>
          </a:prstGeom>
          <a:ln w="22225">
            <a:solidFill>
              <a:srgbClr val="68AC2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8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orgia Title and Content -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 descr="bg test 2000_1444.gif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 userDrawn="1"/>
          </p:nvCxnSpPr>
          <p:spPr>
            <a:xfrm>
              <a:off x="260664" y="1412776"/>
              <a:ext cx="7416000" cy="0"/>
            </a:xfrm>
            <a:prstGeom prst="straightConnector1">
              <a:avLst/>
            </a:prstGeom>
            <a:ln w="22225">
              <a:solidFill>
                <a:srgbClr val="68AC2C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SRUC-College-colour.gif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7772400" y="181560"/>
              <a:ext cx="1135765" cy="10872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0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Content Placeholder 3" descr="SRUC-College-colour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037113" y="548680"/>
            <a:ext cx="5069773" cy="485298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77673" y="6165304"/>
            <a:ext cx="8785671" cy="418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GB" sz="1900" i="1" dirty="0">
                <a:solidFill>
                  <a:srgbClr val="004B23"/>
                </a:solidFill>
              </a:rPr>
              <a:t>Leading the way in Agriculture and Rural Research, Education and Consulting</a:t>
            </a:r>
          </a:p>
        </p:txBody>
      </p:sp>
    </p:spTree>
    <p:extLst>
      <p:ext uri="{BB962C8B-B14F-4D97-AF65-F5344CB8AC3E}">
        <p14:creationId xmlns:p14="http://schemas.microsoft.com/office/powerpoint/2010/main" val="201678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 Image 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0" y="980728"/>
            <a:ext cx="5616302" cy="5112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3974" y="1754528"/>
            <a:ext cx="413772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3344" y="3789040"/>
            <a:ext cx="2587824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RUC-College-colour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772400" y="181560"/>
            <a:ext cx="1135765" cy="108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75177" y="6165304"/>
            <a:ext cx="8785671" cy="417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GB" sz="1900" i="1" dirty="0">
                <a:solidFill>
                  <a:srgbClr val="68AC2C"/>
                </a:solidFill>
              </a:rPr>
              <a:t>Leading the way in Agriculture and Rural Research, Education and Consulting</a:t>
            </a:r>
          </a:p>
        </p:txBody>
      </p:sp>
    </p:spTree>
    <p:extLst>
      <p:ext uri="{BB962C8B-B14F-4D97-AF65-F5344CB8AC3E}">
        <p14:creationId xmlns:p14="http://schemas.microsoft.com/office/powerpoint/2010/main" val="313083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2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 Image 2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3974" y="1754528"/>
            <a:ext cx="413772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3344" y="3789040"/>
            <a:ext cx="2587824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RUC-College-colour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772400" y="181560"/>
            <a:ext cx="1135765" cy="108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41681" y="6165304"/>
            <a:ext cx="8785671" cy="417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GB" sz="1900" i="1" dirty="0">
                <a:solidFill>
                  <a:srgbClr val="68AC2C"/>
                </a:solidFill>
              </a:rPr>
              <a:t>Leading the way in Agriculture and Rural Research, Education and Consulting</a:t>
            </a:r>
          </a:p>
        </p:txBody>
      </p:sp>
    </p:spTree>
    <p:extLst>
      <p:ext uri="{BB962C8B-B14F-4D97-AF65-F5344CB8AC3E}">
        <p14:creationId xmlns:p14="http://schemas.microsoft.com/office/powerpoint/2010/main" val="248020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 3 Georgi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ark BG diamonds.png"/>
          <p:cNvPicPr>
            <a:picLocks/>
          </p:cNvPicPr>
          <p:nvPr userDrawn="1"/>
        </p:nvPicPr>
        <p:blipFill>
          <a:blip r:embed="rId2" cstate="screen"/>
          <a:srcRect l="804" t="6803" r="2666" b="29932"/>
          <a:stretch>
            <a:fillRect/>
          </a:stretch>
        </p:blipFill>
        <p:spPr>
          <a:xfrm>
            <a:off x="-6725" y="-19050"/>
            <a:ext cx="9169775" cy="6881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039095"/>
            <a:ext cx="864096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653136"/>
            <a:ext cx="8640960" cy="98566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RUC College logo white REV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773604" y="188640"/>
            <a:ext cx="1133890" cy="108540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79512" y="6165304"/>
            <a:ext cx="8785671" cy="417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GB" sz="1900" i="1" dirty="0">
                <a:solidFill>
                  <a:srgbClr val="92BD1E">
                    <a:lumMod val="20000"/>
                    <a:lumOff val="80000"/>
                  </a:srgbClr>
                </a:solidFill>
              </a:rPr>
              <a:t>Leading the way in Agriculture and Rural Research, Education and Consulting</a:t>
            </a:r>
          </a:p>
        </p:txBody>
      </p:sp>
    </p:spTree>
    <p:extLst>
      <p:ext uri="{BB962C8B-B14F-4D97-AF65-F5344CB8AC3E}">
        <p14:creationId xmlns:p14="http://schemas.microsoft.com/office/powerpoint/2010/main" val="176515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416824" cy="1301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64096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DD008-350D-4CD8-8DDE-F4F932E95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7179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1D174-03A1-4388-B9C9-0250156529F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 descr="SRUC-College-colour.gif"/>
          <p:cNvPicPr>
            <a:picLocks noChangeAspect="1"/>
          </p:cNvPicPr>
          <p:nvPr userDrawn="1"/>
        </p:nvPicPr>
        <p:blipFill>
          <a:blip r:embed="rId21" cstate="screen"/>
          <a:stretch>
            <a:fillRect/>
          </a:stretch>
        </p:blipFill>
        <p:spPr>
          <a:xfrm>
            <a:off x="7772400" y="181560"/>
            <a:ext cx="1135765" cy="10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8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2BD1E"/>
        </a:buClr>
        <a:buFont typeface="Arial" pitchFamily="34" charset="0"/>
        <a:buChar char="•"/>
        <a:defRPr sz="32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2BD1E"/>
        </a:buClr>
        <a:buFont typeface="Arial" pitchFamily="34" charset="0"/>
        <a:buChar char="–"/>
        <a:defRPr sz="2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2BD1E"/>
        </a:buClr>
        <a:buFont typeface="Arial" pitchFamily="34" charset="0"/>
        <a:buChar char="•"/>
        <a:defRPr sz="24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2BD1E"/>
        </a:buClr>
        <a:buFont typeface="Arial" pitchFamily="34" charset="0"/>
        <a:buChar char="–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2BD1E"/>
        </a:buClr>
        <a:buFont typeface="Arial" pitchFamily="34" charset="0"/>
        <a:buChar char="»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646" y="1988840"/>
            <a:ext cx="6957850" cy="2232248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Tackling the parasitological challenges arising from organic farming practices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GB" sz="3200" cap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4571836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Spiridoula Athanasiadou, </a:t>
            </a:r>
            <a:r>
              <a:rPr lang="en-GB" sz="2000" b="1" dirty="0" err="1" smtClean="0"/>
              <a:t>ProPara</a:t>
            </a:r>
            <a:r>
              <a:rPr lang="en-GB" sz="2000" b="1" dirty="0" smtClean="0"/>
              <a:t> coordinator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1036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Preliminary 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Drenching on weight gain did not target the animals with high FEC</a:t>
            </a:r>
          </a:p>
          <a:p>
            <a:r>
              <a:rPr lang="en-GB" dirty="0" smtClean="0"/>
              <a:t>Small scale experiment?</a:t>
            </a:r>
          </a:p>
          <a:p>
            <a:r>
              <a:rPr lang="en-GB" dirty="0" smtClean="0"/>
              <a:t>Still waiting on final numbers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2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Farmer 2: Protein </a:t>
            </a:r>
            <a:r>
              <a:rPr lang="en-GB" sz="3200" dirty="0" smtClean="0"/>
              <a:t>supplementation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/>
              <a:t>Current parasite control strategies: clean grazing, drenching following mob FEC</a:t>
            </a:r>
          </a:p>
          <a:p>
            <a:r>
              <a:rPr lang="en-GB" sz="2000" dirty="0" smtClean="0"/>
              <a:t>Pre</a:t>
            </a:r>
            <a:r>
              <a:rPr lang="en-GB" sz="2000" dirty="0"/>
              <a:t> Lambing (22/2/15) </a:t>
            </a:r>
            <a:r>
              <a:rPr lang="en-GB" sz="2000" dirty="0" smtClean="0"/>
              <a:t>he feeds a home made mix consisting of: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Organic </a:t>
            </a:r>
            <a:r>
              <a:rPr lang="en-GB" sz="2000" dirty="0" err="1"/>
              <a:t>HiPro</a:t>
            </a:r>
            <a:r>
              <a:rPr lang="en-GB" sz="2000" dirty="0"/>
              <a:t> Soya 50g/Lamb (oil 2.10%, Fibre 3.60%, Protein </a:t>
            </a:r>
            <a:r>
              <a:rPr lang="en-GB" sz="2000" dirty="0" smtClean="0"/>
              <a:t>	47.5</a:t>
            </a:r>
            <a:r>
              <a:rPr lang="en-GB" sz="2000" dirty="0"/>
              <a:t>%, Ash 6.50%)</a:t>
            </a:r>
            <a:br>
              <a:rPr lang="en-GB" sz="2000" dirty="0"/>
            </a:br>
            <a:r>
              <a:rPr lang="en-GB" sz="2000" dirty="0"/>
              <a:t> </a:t>
            </a:r>
            <a:r>
              <a:rPr lang="en-GB" sz="2000" dirty="0" smtClean="0"/>
              <a:t>     	Organic </a:t>
            </a:r>
            <a:r>
              <a:rPr lang="en-GB" sz="2000" dirty="0"/>
              <a:t>Molasses 8g/lamb </a:t>
            </a:r>
            <a:br>
              <a:rPr lang="en-GB" sz="2000" dirty="0"/>
            </a:br>
            <a:r>
              <a:rPr lang="en-GB" sz="2000" dirty="0"/>
              <a:t> </a:t>
            </a:r>
            <a:r>
              <a:rPr lang="en-GB" sz="2000" dirty="0" smtClean="0"/>
              <a:t>     	Organic </a:t>
            </a:r>
            <a:r>
              <a:rPr lang="en-GB" sz="2000" dirty="0"/>
              <a:t>Oats </a:t>
            </a:r>
            <a:r>
              <a:rPr lang="en-GB" sz="2000" dirty="0" smtClean="0"/>
              <a:t>50g/lamb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 </a:t>
            </a:r>
            <a:r>
              <a:rPr lang="en-GB" sz="2000" dirty="0" smtClean="0"/>
              <a:t>    	Minerals</a:t>
            </a:r>
            <a:r>
              <a:rPr lang="en-GB" sz="2000" dirty="0"/>
              <a:t>  10g/lamb</a:t>
            </a:r>
            <a:br>
              <a:rPr lang="en-GB" sz="2000" dirty="0"/>
            </a:br>
            <a:r>
              <a:rPr lang="en-GB" sz="2000" dirty="0"/>
              <a:t> </a:t>
            </a:r>
            <a:r>
              <a:rPr lang="en-GB" sz="2000" dirty="0" smtClean="0"/>
              <a:t> </a:t>
            </a:r>
            <a:r>
              <a:rPr lang="en-GB" sz="2000" dirty="0" smtClean="0"/>
              <a:t>    	Ad </a:t>
            </a:r>
            <a:r>
              <a:rPr lang="en-GB" sz="2000" dirty="0"/>
              <a:t>lib Grass and Hi mag mineral buckets.</a:t>
            </a:r>
            <a:br>
              <a:rPr lang="en-GB" sz="2000" dirty="0"/>
            </a:br>
            <a:r>
              <a:rPr lang="en-GB" sz="2000" dirty="0"/>
              <a:t> </a:t>
            </a:r>
            <a:endParaRPr lang="en-GB" sz="2000" dirty="0" smtClean="0"/>
          </a:p>
          <a:p>
            <a:r>
              <a:rPr lang="en-GB" sz="2000" dirty="0" smtClean="0"/>
              <a:t>2weeks </a:t>
            </a:r>
            <a:r>
              <a:rPr lang="en-GB" sz="2000" dirty="0"/>
              <a:t>before </a:t>
            </a:r>
            <a:r>
              <a:rPr lang="en-GB" sz="2000" dirty="0" smtClean="0"/>
              <a:t>official lambing date ( </a:t>
            </a:r>
            <a:r>
              <a:rPr lang="en-GB" sz="2000" dirty="0"/>
              <a:t>23/3/15) and 6 weeks of Lambing </a:t>
            </a:r>
            <a:r>
              <a:rPr lang="en-GB" sz="2000" dirty="0" smtClean="0"/>
              <a:t>as </a:t>
            </a:r>
            <a:r>
              <a:rPr lang="en-GB" sz="2000" dirty="0"/>
              <a:t>above but </a:t>
            </a:r>
            <a:r>
              <a:rPr lang="en-GB" sz="2000" dirty="0" smtClean="0"/>
              <a:t>in addition ad </a:t>
            </a:r>
            <a:r>
              <a:rPr lang="en-GB" sz="2000" dirty="0"/>
              <a:t>lib Silage  </a:t>
            </a:r>
            <a:endParaRPr lang="en-GB" sz="2000" dirty="0" smtClean="0"/>
          </a:p>
          <a:p>
            <a:r>
              <a:rPr lang="en-GB" sz="2000" dirty="0" smtClean="0"/>
              <a:t>Post </a:t>
            </a:r>
            <a:r>
              <a:rPr lang="en-GB" sz="2000" dirty="0"/>
              <a:t>Lambing </a:t>
            </a:r>
            <a:r>
              <a:rPr lang="en-GB" sz="2000" dirty="0" smtClean="0"/>
              <a:t>n=10 ewes were supplemented with 100g organic soya per lamb (treated group). Control group stayed </a:t>
            </a:r>
            <a:r>
              <a:rPr lang="en-GB" sz="2000" dirty="0" err="1" smtClean="0"/>
              <a:t>unsupplemented</a:t>
            </a:r>
            <a:r>
              <a:rPr lang="en-GB" sz="2000" dirty="0" smtClean="0"/>
              <a:t> (n=10)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  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3510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" y="139133"/>
            <a:ext cx="8594005" cy="667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7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Preliminary 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Soya supplementation has reduced FEC in ewes</a:t>
            </a:r>
          </a:p>
          <a:p>
            <a:r>
              <a:rPr lang="en-GB" dirty="0" smtClean="0"/>
              <a:t>Small scale experiment, but encouraging</a:t>
            </a:r>
          </a:p>
          <a:p>
            <a:r>
              <a:rPr lang="en-GB" dirty="0" smtClean="0"/>
              <a:t>Still waiting on final lamb weights to investigate whether there was an effect on lamb performance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8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Farmer 3: Low Input. Source of protein Soya </a:t>
            </a:r>
            <a:r>
              <a:rPr lang="en-GB" dirty="0" err="1" smtClean="0"/>
              <a:t>vs</a:t>
            </a:r>
            <a:r>
              <a:rPr lang="en-GB" dirty="0" smtClean="0"/>
              <a:t> </a:t>
            </a:r>
            <a:r>
              <a:rPr lang="en-GB" dirty="0" err="1" smtClean="0"/>
              <a:t>Sopralin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Soya and </a:t>
            </a:r>
            <a:r>
              <a:rPr lang="en-GB" dirty="0" err="1" smtClean="0"/>
              <a:t>sopralin</a:t>
            </a:r>
            <a:r>
              <a:rPr lang="en-GB" dirty="0" smtClean="0"/>
              <a:t> both high in protein, but </a:t>
            </a:r>
            <a:r>
              <a:rPr lang="en-GB" dirty="0" err="1" smtClean="0"/>
              <a:t>sopralin</a:t>
            </a:r>
            <a:r>
              <a:rPr lang="en-GB" dirty="0" smtClean="0"/>
              <a:t> higher in DUP</a:t>
            </a:r>
          </a:p>
          <a:p>
            <a:r>
              <a:rPr lang="en-GB" dirty="0" smtClean="0"/>
              <a:t>Aim was to test the effect of protein source on FEC and weight gain of ewes</a:t>
            </a:r>
          </a:p>
          <a:p>
            <a:r>
              <a:rPr lang="en-GB" dirty="0" smtClean="0"/>
              <a:t>Supplementation about 100g/day per lamb</a:t>
            </a:r>
          </a:p>
          <a:p>
            <a:r>
              <a:rPr lang="en-GB" dirty="0" smtClean="0"/>
              <a:t>N=10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211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565" y="-27384"/>
            <a:ext cx="9233565" cy="717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9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89" y="188640"/>
            <a:ext cx="8675883" cy="673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8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Preliminary 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diet rich in DUP does not seem to infer any additional benefits to FEC and performance of ewes</a:t>
            </a:r>
          </a:p>
          <a:p>
            <a:r>
              <a:rPr lang="en-GB" dirty="0" smtClean="0"/>
              <a:t>Small scale experiment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9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Financial </a:t>
            </a:r>
            <a:r>
              <a:rPr lang="en-GB" dirty="0"/>
              <a:t>support </a:t>
            </a:r>
            <a:r>
              <a:rPr lang="en-GB" dirty="0" smtClean="0"/>
              <a:t>provided </a:t>
            </a:r>
            <a:r>
              <a:rPr lang="en-GB" dirty="0"/>
              <a:t>by transnational funding bodies, being partners of the FP7 ERA-net project, CORE Organic Plus, and the </a:t>
            </a:r>
            <a:r>
              <a:rPr lang="en-GB" dirty="0" err="1"/>
              <a:t>cofund</a:t>
            </a:r>
            <a:r>
              <a:rPr lang="en-GB" dirty="0"/>
              <a:t> from the European Commission.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http</a:t>
            </a:r>
            <a:r>
              <a:rPr lang="en-GB" dirty="0"/>
              <a:t>://coreorganicplus.org/research-projects/propara/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52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0848"/>
            <a:ext cx="536363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ProPara</a:t>
            </a:r>
            <a:r>
              <a:rPr lang="en-GB" dirty="0" smtClean="0"/>
              <a:t> aim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 smtClean="0"/>
              <a:t>Generate </a:t>
            </a:r>
            <a:r>
              <a:rPr lang="da-DK" sz="2400" dirty="0"/>
              <a:t>information and </a:t>
            </a:r>
            <a:r>
              <a:rPr lang="da-DK" sz="2400" dirty="0" smtClean="0"/>
              <a:t>novel tools </a:t>
            </a:r>
            <a:r>
              <a:rPr lang="da-DK" sz="2400" dirty="0"/>
              <a:t>that can be readily used by organic farmers to improve animal health and </a:t>
            </a:r>
            <a:r>
              <a:rPr lang="da-DK" sz="2400" dirty="0" smtClean="0"/>
              <a:t>welfare</a:t>
            </a:r>
            <a:br>
              <a:rPr lang="da-DK" sz="2400" dirty="0" smtClean="0"/>
            </a:br>
            <a:endParaRPr lang="da-DK" sz="2400" dirty="0" smtClean="0"/>
          </a:p>
          <a:p>
            <a:r>
              <a:rPr lang="da-DK" sz="2400" dirty="0" smtClean="0"/>
              <a:t>Achieve </a:t>
            </a:r>
            <a:r>
              <a:rPr lang="da-DK" sz="2400" dirty="0"/>
              <a:t>this by targeting the interface between research and </a:t>
            </a:r>
            <a:r>
              <a:rPr lang="da-DK" sz="2400" dirty="0" smtClean="0"/>
              <a:t>dissemination</a:t>
            </a:r>
            <a:br>
              <a:rPr lang="da-DK" sz="2400" dirty="0" smtClean="0"/>
            </a:br>
            <a:endParaRPr lang="da-DK" sz="2400" dirty="0" smtClean="0"/>
          </a:p>
          <a:p>
            <a:r>
              <a:rPr lang="en-GB" sz="2400" dirty="0"/>
              <a:t>We will utilise industry datasets (e.g. liver condemnation data) and close links with key stakeholders for our on-farm trials (through the extension services of the </a:t>
            </a:r>
            <a:r>
              <a:rPr lang="en-GB" sz="2400" dirty="0" smtClean="0"/>
              <a:t>partners</a:t>
            </a:r>
            <a:r>
              <a:rPr lang="en-GB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509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ProPara</a:t>
            </a:r>
            <a:r>
              <a:rPr lang="en-GB" dirty="0" smtClean="0"/>
              <a:t> approach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Perform targeted research at a farm systems level, to fine-tune sustainable parasite control strategies, and/or facilitate the implementation plans 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  <a:p>
            <a:r>
              <a:rPr lang="en-GB" sz="2800" dirty="0" smtClean="0"/>
              <a:t>Pool </a:t>
            </a:r>
            <a:r>
              <a:rPr lang="en-GB" sz="2800" dirty="0"/>
              <a:t>information generated from the current and legacy national and international research projects and perform cost-benefit and farmers’ acceptance analysis 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  <a:p>
            <a:r>
              <a:rPr lang="en-GB" sz="2800" dirty="0" smtClean="0"/>
              <a:t>Evaluate </a:t>
            </a:r>
            <a:r>
              <a:rPr lang="en-GB" sz="2800" dirty="0"/>
              <a:t>implementation strategies and disseminate them to key stakeholders of the wider organic community </a:t>
            </a:r>
          </a:p>
        </p:txBody>
      </p:sp>
    </p:spTree>
    <p:extLst>
      <p:ext uri="{BB962C8B-B14F-4D97-AF65-F5344CB8AC3E}">
        <p14:creationId xmlns:p14="http://schemas.microsoft.com/office/powerpoint/2010/main" val="18290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416824" cy="1301006"/>
          </a:xfrm>
        </p:spPr>
        <p:txBody>
          <a:bodyPr/>
          <a:lstStyle/>
          <a:p>
            <a:r>
              <a:rPr lang="en-GB" dirty="0" err="1" smtClean="0"/>
              <a:t>ProPara</a:t>
            </a:r>
            <a:r>
              <a:rPr lang="en-GB" dirty="0" smtClean="0"/>
              <a:t> deliverables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latin typeface="+mn-lt"/>
              </a:rPr>
              <a:t>Report on helminth parasite control strategies across organic farms in Europe</a:t>
            </a:r>
          </a:p>
          <a:p>
            <a:r>
              <a:rPr lang="en-GB" sz="2000" dirty="0" smtClean="0">
                <a:latin typeface="+mn-lt"/>
              </a:rPr>
              <a:t>Generate quantitative </a:t>
            </a:r>
            <a:r>
              <a:rPr lang="en-GB" sz="2000" dirty="0">
                <a:latin typeface="+mn-lt"/>
              </a:rPr>
              <a:t>data on the use of alternatives for GIN control in organic sheep and goats</a:t>
            </a:r>
          </a:p>
          <a:p>
            <a:r>
              <a:rPr lang="en-GB" sz="2000" dirty="0">
                <a:latin typeface="+mn-lt"/>
              </a:rPr>
              <a:t>Economic impacts of the implementation of alternative approaches for GIN control </a:t>
            </a:r>
          </a:p>
          <a:p>
            <a:r>
              <a:rPr lang="en-GB" sz="2000" dirty="0" smtClean="0">
                <a:latin typeface="+mn-lt"/>
              </a:rPr>
              <a:t>Characterisation </a:t>
            </a:r>
            <a:r>
              <a:rPr lang="en-GB" sz="2000" dirty="0">
                <a:latin typeface="+mn-lt"/>
              </a:rPr>
              <a:t>of dairy cattle breeds on their resilience/robustness to GIN infections </a:t>
            </a:r>
            <a:endParaRPr lang="en-GB" sz="2000" dirty="0" smtClean="0">
              <a:latin typeface="+mn-lt"/>
            </a:endParaRPr>
          </a:p>
          <a:p>
            <a:r>
              <a:rPr lang="en-GB" sz="2000" dirty="0">
                <a:latin typeface="+mn-lt"/>
              </a:rPr>
              <a:t>Estimates of liver and rumen fluke incidence in organic cattle and sheep farms</a:t>
            </a:r>
          </a:p>
          <a:p>
            <a:r>
              <a:rPr lang="en-GB" sz="2000" dirty="0">
                <a:latin typeface="+mn-lt"/>
              </a:rPr>
              <a:t>Electronic application (‘app’) that identifies potential risk of infection with liver fluke </a:t>
            </a:r>
          </a:p>
          <a:p>
            <a:r>
              <a:rPr lang="en-GB" sz="2000" dirty="0" smtClean="0">
                <a:latin typeface="+mn-lt"/>
              </a:rPr>
              <a:t>Web-based </a:t>
            </a:r>
            <a:r>
              <a:rPr lang="en-GB" sz="2000" dirty="0">
                <a:latin typeface="+mn-lt"/>
              </a:rPr>
              <a:t>decision tree evaluated by the organic farming community for its applicability, for the control of GIN in cattle, sheep and goats </a:t>
            </a:r>
          </a:p>
          <a:p>
            <a:endParaRPr lang="en-GB" sz="2600" dirty="0">
              <a:latin typeface="+mn-lt"/>
              <a:ea typeface="Times New Roman"/>
            </a:endParaRPr>
          </a:p>
          <a:p>
            <a:pPr lvl="0">
              <a:buSzPts val="1200"/>
              <a:buFont typeface="+mj-lt"/>
              <a:buAutoNum type="arabicPeriod"/>
            </a:pPr>
            <a:endParaRPr lang="en-GB" sz="4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533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416824" cy="1301006"/>
          </a:xfrm>
        </p:spPr>
        <p:txBody>
          <a:bodyPr/>
          <a:lstStyle/>
          <a:p>
            <a:r>
              <a:rPr lang="en-GB" dirty="0" smtClean="0"/>
              <a:t>UK contribution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 on farm trials where alternative strategies of GIN control are put to test by organic farmers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39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Basket of options trial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/>
              <a:t>Organic sheep farmers are given options to consider for sustainable worm control</a:t>
            </a:r>
          </a:p>
          <a:p>
            <a:r>
              <a:rPr lang="en-GB" sz="2400" dirty="0" smtClean="0"/>
              <a:t>Suggested </a:t>
            </a:r>
            <a:r>
              <a:rPr lang="en-GB" sz="2400" dirty="0" smtClean="0"/>
              <a:t>strategies </a:t>
            </a:r>
            <a:r>
              <a:rPr lang="en-GB" sz="2400" dirty="0"/>
              <a:t>to reduce worm </a:t>
            </a:r>
            <a:r>
              <a:rPr lang="en-GB" sz="2400" dirty="0" smtClean="0"/>
              <a:t>burdens: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- </a:t>
            </a:r>
            <a:r>
              <a:rPr lang="en-GB" sz="2400" dirty="0"/>
              <a:t>D</a:t>
            </a:r>
            <a:r>
              <a:rPr lang="en-GB" sz="2400" dirty="0" smtClean="0"/>
              <a:t>rench if FEC are rising</a:t>
            </a:r>
            <a:br>
              <a:rPr lang="en-GB" sz="2400" dirty="0" smtClean="0"/>
            </a:br>
            <a:r>
              <a:rPr lang="en-GB" sz="2400" dirty="0" smtClean="0"/>
              <a:t>- Protein supplementation (DUP) around parturition and/or lactation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- Grazing on bioactive forages, e.g. chicory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- TSTs. Weigh lambs a </a:t>
            </a:r>
            <a:r>
              <a:rPr lang="en-GB" sz="2400" dirty="0"/>
              <a:t>few times a </a:t>
            </a:r>
            <a:r>
              <a:rPr lang="en-GB" sz="2400" dirty="0" smtClean="0"/>
              <a:t>year and calculate grass availability. If weight </a:t>
            </a:r>
            <a:r>
              <a:rPr lang="en-GB" sz="2400" dirty="0"/>
              <a:t>is less than </a:t>
            </a:r>
            <a:r>
              <a:rPr lang="en-GB" sz="2400" dirty="0" smtClean="0"/>
              <a:t>expected (based on grass availability measured) animals </a:t>
            </a:r>
            <a:r>
              <a:rPr lang="en-GB" sz="2400" dirty="0"/>
              <a:t>get drenched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The participating </a:t>
            </a:r>
            <a:r>
              <a:rPr lang="en-GB" sz="2400" dirty="0"/>
              <a:t>farmer can select </a:t>
            </a:r>
            <a:r>
              <a:rPr lang="en-GB" sz="2400" dirty="0" smtClean="0"/>
              <a:t>one or more of these </a:t>
            </a:r>
            <a:r>
              <a:rPr lang="en-GB" sz="2400" dirty="0"/>
              <a:t>options, use it </a:t>
            </a:r>
            <a:r>
              <a:rPr lang="en-GB" sz="2400" dirty="0" smtClean="0"/>
              <a:t>in one </a:t>
            </a:r>
            <a:r>
              <a:rPr lang="en-GB" sz="2400" dirty="0"/>
              <a:t>group, and then compare the results with </a:t>
            </a:r>
            <a:r>
              <a:rPr lang="en-GB" sz="2400" dirty="0" smtClean="0"/>
              <a:t>another group managed in a “usual” manner.</a:t>
            </a:r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3647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Farmer 1: FEC vs weight </a:t>
            </a:r>
            <a:r>
              <a:rPr lang="en-GB" sz="3200" dirty="0" smtClean="0"/>
              <a:t>gain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4997152"/>
          </a:xfrm>
        </p:spPr>
        <p:txBody>
          <a:bodyPr>
            <a:noAutofit/>
          </a:bodyPr>
          <a:lstStyle/>
          <a:p>
            <a:r>
              <a:rPr lang="en-GB" sz="2200" dirty="0" smtClean="0"/>
              <a:t>Currently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 smtClean="0"/>
              <a:t>- Ewes: mob FEC and “blanket drenching” although he leaves 10% </a:t>
            </a:r>
            <a:r>
              <a:rPr lang="en-GB" sz="2200" dirty="0" err="1" smtClean="0"/>
              <a:t>undrenched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 smtClean="0"/>
              <a:t>- Lambs: drenching based on mob FEC if suspected problems</a:t>
            </a:r>
          </a:p>
          <a:p>
            <a:r>
              <a:rPr lang="en-GB" sz="2200" dirty="0" smtClean="0"/>
              <a:t>Farmer monitors lamb weights at 2-3 occasions.</a:t>
            </a:r>
            <a:br>
              <a:rPr lang="en-GB" sz="2200" dirty="0" smtClean="0"/>
            </a:br>
            <a:r>
              <a:rPr lang="en-GB" sz="2200" dirty="0" smtClean="0"/>
              <a:t>- 1</a:t>
            </a:r>
            <a:r>
              <a:rPr lang="en-GB" sz="2200" baseline="30000" dirty="0" smtClean="0"/>
              <a:t>st</a:t>
            </a:r>
            <a:r>
              <a:rPr lang="en-GB" sz="2200" dirty="0" smtClean="0"/>
              <a:t>  42-84 day old, </a:t>
            </a:r>
            <a:br>
              <a:rPr lang="en-GB" sz="2200" dirty="0" smtClean="0"/>
            </a:br>
            <a:r>
              <a:rPr lang="en-GB" sz="2200" dirty="0" smtClean="0"/>
              <a:t>- 2</a:t>
            </a:r>
            <a:r>
              <a:rPr lang="en-GB" sz="2200" baseline="30000" dirty="0" smtClean="0"/>
              <a:t>nd</a:t>
            </a:r>
            <a:r>
              <a:rPr lang="en-GB" sz="2200" dirty="0" smtClean="0"/>
              <a:t> 21 weeks old</a:t>
            </a:r>
            <a:br>
              <a:rPr lang="en-GB" sz="2200" dirty="0" smtClean="0"/>
            </a:br>
            <a:r>
              <a:rPr lang="en-GB" sz="2200" dirty="0" smtClean="0"/>
              <a:t>- Likely a third weighing sometime between the two above</a:t>
            </a:r>
          </a:p>
          <a:p>
            <a:r>
              <a:rPr lang="en-GB" sz="2200" dirty="0" smtClean="0"/>
              <a:t>He also measures DM of grass. </a:t>
            </a:r>
          </a:p>
          <a:p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74851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109691" cy="629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860032" y="4365104"/>
            <a:ext cx="0" cy="57606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020272" y="4365104"/>
            <a:ext cx="0" cy="57606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09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89" y="548680"/>
            <a:ext cx="7955803" cy="617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860032" y="4365104"/>
            <a:ext cx="0" cy="57606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876256" y="4365104"/>
            <a:ext cx="0" cy="57606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8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UC Theme">
  <a:themeElements>
    <a:clrScheme name="Custom 2">
      <a:dk1>
        <a:sysClr val="windowText" lastClr="000000"/>
      </a:dk1>
      <a:lt1>
        <a:sysClr val="window" lastClr="FFFFFF"/>
      </a:lt1>
      <a:dk2>
        <a:srgbClr val="004B23"/>
      </a:dk2>
      <a:lt2>
        <a:srgbClr val="68AC2C"/>
      </a:lt2>
      <a:accent1>
        <a:srgbClr val="DC4405"/>
      </a:accent1>
      <a:accent2>
        <a:srgbClr val="68AC2C"/>
      </a:accent2>
      <a:accent3>
        <a:srgbClr val="009CDE"/>
      </a:accent3>
      <a:accent4>
        <a:srgbClr val="F1B434"/>
      </a:accent4>
      <a:accent5>
        <a:srgbClr val="7C6992"/>
      </a:accent5>
      <a:accent6>
        <a:srgbClr val="960051"/>
      </a:accent6>
      <a:hlink>
        <a:srgbClr val="68AC2C"/>
      </a:hlink>
      <a:folHlink>
        <a:srgbClr val="006432"/>
      </a:folHlink>
    </a:clrScheme>
    <a:fontScheme name="SRUC standard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5742</TotalTime>
  <Words>387</Words>
  <Application>Microsoft Office PowerPoint</Application>
  <PresentationFormat>On-screen Show (4:3)</PresentationFormat>
  <Paragraphs>60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SRUC Theme</vt:lpstr>
      <vt:lpstr>Tackling the parasitological challenges arising from organic farming practices   </vt:lpstr>
      <vt:lpstr>ProPara aim</vt:lpstr>
      <vt:lpstr>ProPara approach</vt:lpstr>
      <vt:lpstr>ProPara deliverables</vt:lpstr>
      <vt:lpstr>UK contribution</vt:lpstr>
      <vt:lpstr>Basket of options trial</vt:lpstr>
      <vt:lpstr>Farmer 1: FEC vs weight gain</vt:lpstr>
      <vt:lpstr>PowerPoint Presentation</vt:lpstr>
      <vt:lpstr>PowerPoint Presentation</vt:lpstr>
      <vt:lpstr>Preliminary conclusion</vt:lpstr>
      <vt:lpstr>Farmer 2: Protein supplementation</vt:lpstr>
      <vt:lpstr>PowerPoint Presentation</vt:lpstr>
      <vt:lpstr>Preliminary conclusion</vt:lpstr>
      <vt:lpstr>Farmer 3: Low Input. Source of protein Soya vs Sopralin</vt:lpstr>
      <vt:lpstr>PowerPoint Presentation</vt:lpstr>
      <vt:lpstr>PowerPoint Presentation</vt:lpstr>
      <vt:lpstr>Preliminary conclusion</vt:lpstr>
      <vt:lpstr>Acknowledgements</vt:lpstr>
      <vt:lpstr>PowerPoint Presentation</vt:lpstr>
    </vt:vector>
  </TitlesOfParts>
  <Company>SAC03009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krussell</dc:creator>
  <cp:lastModifiedBy>Administrator</cp:lastModifiedBy>
  <cp:revision>164</cp:revision>
  <dcterms:created xsi:type="dcterms:W3CDTF">2014-02-06T09:55:16Z</dcterms:created>
  <dcterms:modified xsi:type="dcterms:W3CDTF">2017-01-27T15:58:41Z</dcterms:modified>
</cp:coreProperties>
</file>