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675" r:id="rId2"/>
    <p:sldId id="579" r:id="rId3"/>
    <p:sldId id="630" r:id="rId4"/>
    <p:sldId id="582" r:id="rId5"/>
    <p:sldId id="686" r:id="rId6"/>
    <p:sldId id="654" r:id="rId7"/>
    <p:sldId id="595" r:id="rId8"/>
    <p:sldId id="657" r:id="rId9"/>
    <p:sldId id="683" r:id="rId10"/>
    <p:sldId id="573" r:id="rId11"/>
  </p:sldIdLst>
  <p:sldSz cx="911225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61B"/>
    <a:srgbClr val="000804"/>
    <a:srgbClr val="004B23"/>
    <a:srgbClr val="EFFFDE"/>
    <a:srgbClr val="00FFDE"/>
    <a:srgbClr val="ADBEB4"/>
    <a:srgbClr val="AFC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4" autoAdjust="0"/>
    <p:restoredTop sz="94673" autoAdjust="0"/>
  </p:normalViewPr>
  <p:slideViewPr>
    <p:cSldViewPr>
      <p:cViewPr varScale="1">
        <p:scale>
          <a:sx n="101" d="100"/>
          <a:sy n="101" d="100"/>
        </p:scale>
        <p:origin x="-96" y="-138"/>
      </p:cViewPr>
      <p:guideLst>
        <p:guide orient="horz" pos="2115"/>
        <p:guide orient="horz" pos="164"/>
        <p:guide orient="horz" pos="935"/>
        <p:guide orient="horz" pos="482"/>
        <p:guide pos="2870"/>
        <p:guide pos="148"/>
        <p:guide pos="5592"/>
      </p:guideLst>
    </p:cSldViewPr>
  </p:slideViewPr>
  <p:notesTextViewPr>
    <p:cViewPr>
      <p:scale>
        <a:sx n="100" d="100"/>
        <a:sy n="100" d="100"/>
      </p:scale>
      <p:origin x="0" y="0"/>
    </p:cViewPr>
  </p:notesTextViewPr>
  <p:sorterViewPr>
    <p:cViewPr>
      <p:scale>
        <a:sx n="60" d="100"/>
        <a:sy n="60" d="100"/>
      </p:scale>
      <p:origin x="0" y="1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F2DAED-7105-4727-972F-2CE6DF77354F}" type="datetimeFigureOut">
              <a:rPr lang="en-US"/>
              <a:pPr>
                <a:defRPr/>
              </a:pPr>
              <a:t>8/28/2018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48763F4-049A-4D01-9A54-FD49EE762C3F}" type="slidenum">
              <a:rPr lang="en-US"/>
              <a:pPr>
                <a:defRPr/>
              </a:pPr>
              <a:t>‹#›</a:t>
            </a:fld>
            <a:endParaRPr lang="en-US"/>
          </a:p>
        </p:txBody>
      </p:sp>
    </p:spTree>
    <p:extLst>
      <p:ext uri="{BB962C8B-B14F-4D97-AF65-F5344CB8AC3E}">
        <p14:creationId xmlns:p14="http://schemas.microsoft.com/office/powerpoint/2010/main" val="2688193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B12C117-0512-4D4B-AEAF-06FC7E3B502E}" type="datetimeFigureOut">
              <a:rPr lang="en-GB"/>
              <a:pPr>
                <a:defRPr/>
              </a:pPr>
              <a:t>28/08/2018</a:t>
            </a:fld>
            <a:endParaRPr lang="en-GB"/>
          </a:p>
        </p:txBody>
      </p:sp>
      <p:sp>
        <p:nvSpPr>
          <p:cNvPr id="4" name="Slide Image Placeholder 3"/>
          <p:cNvSpPr>
            <a:spLocks noGrp="1" noRot="1" noChangeAspect="1"/>
          </p:cNvSpPr>
          <p:nvPr>
            <p:ph type="sldImg" idx="2"/>
          </p:nvPr>
        </p:nvSpPr>
        <p:spPr>
          <a:xfrm>
            <a:off x="927100" y="744538"/>
            <a:ext cx="494347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293E62-9773-46DB-94DE-4F14CF5ADBF4}" type="slidenum">
              <a:rPr lang="en-GB"/>
              <a:pPr>
                <a:defRPr/>
              </a:pPr>
              <a:t>‹#›</a:t>
            </a:fld>
            <a:endParaRPr lang="en-GB"/>
          </a:p>
        </p:txBody>
      </p:sp>
    </p:spTree>
    <p:extLst>
      <p:ext uri="{BB962C8B-B14F-4D97-AF65-F5344CB8AC3E}">
        <p14:creationId xmlns:p14="http://schemas.microsoft.com/office/powerpoint/2010/main" val="916188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25513" y="744538"/>
            <a:ext cx="49466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Need fresh version of this from Andrew</a:t>
            </a:r>
          </a:p>
        </p:txBody>
      </p:sp>
      <p:sp>
        <p:nvSpPr>
          <p:cNvPr id="4" name="Slide Number Placeholder 3"/>
          <p:cNvSpPr>
            <a:spLocks noGrp="1"/>
          </p:cNvSpPr>
          <p:nvPr>
            <p:ph type="sldNum" sz="quarter" idx="5"/>
          </p:nvPr>
        </p:nvSpPr>
        <p:spPr/>
        <p:txBody>
          <a:bodyPr/>
          <a:lstStyle/>
          <a:p>
            <a:pPr>
              <a:defRPr/>
            </a:pPr>
            <a:fld id="{1357DE49-45CB-49B9-BBAC-5378B8A653A0}" type="slidenum">
              <a:rPr lang="en-GB" smtClean="0">
                <a:solidFill>
                  <a:prstClr val="black"/>
                </a:solidFill>
              </a:rPr>
              <a:pPr>
                <a:defRPr/>
              </a:pPr>
              <a:t>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6B66168-5F08-47A8-A8F2-44FA6C2E676E}" type="slidenum">
              <a:rPr lang="en-US" altLang="en-US">
                <a:latin typeface="Arial" charset="0"/>
              </a:rPr>
              <a:pPr algn="r" eaLnBrk="1" hangingPunct="1">
                <a:spcBef>
                  <a:spcPct val="0"/>
                </a:spcBef>
              </a:pPr>
              <a:t>2</a:t>
            </a:fld>
            <a:endParaRPr lang="en-US" altLang="en-US">
              <a:latin typeface="Arial" charset="0"/>
            </a:endParaRPr>
          </a:p>
        </p:txBody>
      </p:sp>
      <p:sp>
        <p:nvSpPr>
          <p:cNvPr id="53251" name="Rectangle 2"/>
          <p:cNvSpPr>
            <a:spLocks noGrp="1" noRot="1" noChangeAspect="1" noChangeArrowheads="1" noTextEdit="1"/>
          </p:cNvSpPr>
          <p:nvPr>
            <p:ph type="sldImg"/>
          </p:nvPr>
        </p:nvSpPr>
        <p:spPr bwMode="auto">
          <a:xfrm>
            <a:off x="927100" y="744538"/>
            <a:ext cx="49466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EC276B4-440E-4CB9-A895-E78B97179818}" type="slidenum">
              <a:rPr lang="en-US" altLang="en-US">
                <a:latin typeface="Arial" charset="0"/>
              </a:rPr>
              <a:pPr algn="r" eaLnBrk="1" hangingPunct="1">
                <a:spcBef>
                  <a:spcPct val="0"/>
                </a:spcBef>
              </a:pPr>
              <a:t>3</a:t>
            </a:fld>
            <a:endParaRPr lang="en-US" altLang="en-US">
              <a:latin typeface="Arial" charset="0"/>
            </a:endParaRPr>
          </a:p>
        </p:txBody>
      </p:sp>
      <p:sp>
        <p:nvSpPr>
          <p:cNvPr id="54275" name="Rectangle 2"/>
          <p:cNvSpPr>
            <a:spLocks noGrp="1" noRot="1" noChangeAspect="1" noChangeArrowheads="1" noTextEdit="1"/>
          </p:cNvSpPr>
          <p:nvPr>
            <p:ph type="sldImg"/>
          </p:nvPr>
        </p:nvSpPr>
        <p:spPr bwMode="auto">
          <a:xfrm>
            <a:off x="928688" y="744538"/>
            <a:ext cx="49434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10B92AB-AD9E-40D8-93F0-BE0C567D1327}" type="slidenum">
              <a:rPr lang="en-US" altLang="en-US">
                <a:latin typeface="Arial" charset="0"/>
              </a:rPr>
              <a:pPr algn="r" eaLnBrk="1" hangingPunct="1">
                <a:spcBef>
                  <a:spcPct val="0"/>
                </a:spcBef>
              </a:pPr>
              <a:t>6</a:t>
            </a:fld>
            <a:endParaRPr lang="en-US" altLang="en-US">
              <a:latin typeface="Arial" charset="0"/>
            </a:endParaRPr>
          </a:p>
        </p:txBody>
      </p:sp>
      <p:sp>
        <p:nvSpPr>
          <p:cNvPr id="57347" name="Rectangle 2"/>
          <p:cNvSpPr>
            <a:spLocks noGrp="1" noRot="1" noChangeAspect="1" noChangeArrowheads="1" noTextEdit="1"/>
          </p:cNvSpPr>
          <p:nvPr>
            <p:ph type="sldImg"/>
          </p:nvPr>
        </p:nvSpPr>
        <p:spPr bwMode="auto">
          <a:xfrm>
            <a:off x="928688" y="744538"/>
            <a:ext cx="49434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679450" y="4714875"/>
            <a:ext cx="5438775" cy="485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algn="just">
              <a:buFontTx/>
              <a:buChar char="•"/>
            </a:pPr>
            <a:r>
              <a:rPr lang="en-GB" altLang="en-US" sz="1600" smtClean="0"/>
              <a:t>The Langhill selection lines of dairy cattle have allowed us to dissect, in detail, many traits of biological importance in dairy cattle (production AND fitness traits)</a:t>
            </a:r>
            <a:endParaRPr lang="en-US" altLang="en-US" sz="1600" smtClean="0"/>
          </a:p>
          <a:p>
            <a:pPr marL="173038" indent="-173038" algn="just">
              <a:buFontTx/>
              <a:buChar char="•"/>
            </a:pPr>
            <a:r>
              <a:rPr lang="en-GB" altLang="en-US" sz="1600" smtClean="0"/>
              <a:t>However, the bringing in new tools and scientific disciplines have allowed us to explore these data in a new way, bringing about a rebirth in the value of the cows for research</a:t>
            </a:r>
          </a:p>
          <a:p>
            <a:pPr marL="630238" lvl="1" indent="-173038" algn="just">
              <a:buFontTx/>
              <a:buChar char="•"/>
            </a:pPr>
            <a:r>
              <a:rPr lang="en-GB" altLang="en-US" sz="1600" smtClean="0"/>
              <a:t>Genomic data helping us explore the genetic differences between the lines (working to identify selection signature differences between the lines)</a:t>
            </a:r>
          </a:p>
          <a:p>
            <a:pPr marL="630238" lvl="1" indent="-173038" algn="just">
              <a:buFontTx/>
              <a:buChar char="•"/>
            </a:pPr>
            <a:r>
              <a:rPr lang="en-GB" altLang="en-US" sz="1600" smtClean="0"/>
              <a:t>A more detailed understanding of potential differences in immune function between the lines and diets</a:t>
            </a:r>
          </a:p>
          <a:p>
            <a:pPr marL="173038" indent="-173038" algn="just">
              <a:buFontTx/>
              <a:buChar char="•"/>
            </a:pPr>
            <a:r>
              <a:rPr lang="en-GB" altLang="en-US" sz="1600" smtClean="0"/>
              <a:t>Not only a relevant for new scientific exploration but also of value to the wider global dairy industry by pooling data from key international resource populations for more rare phenotypes such as dry matter intake</a:t>
            </a:r>
          </a:p>
          <a:p>
            <a:pPr marL="173038" indent="-173038" algn="just">
              <a:buFontTx/>
              <a:buChar char="•"/>
            </a:pPr>
            <a:r>
              <a:rPr lang="en-GB" altLang="en-US" sz="1600" smtClean="0"/>
              <a:t>Not just a 2*2 experiment any more!</a:t>
            </a:r>
          </a:p>
        </p:txBody>
      </p:sp>
      <p:sp>
        <p:nvSpPr>
          <p:cNvPr id="52228" name="Slide Number Placeholder 3"/>
          <p:cNvSpPr>
            <a:spLocks noGrp="1"/>
          </p:cNvSpPr>
          <p:nvPr>
            <p:ph type="sldNum" sz="quarter" idx="5"/>
          </p:nvPr>
        </p:nvSpPr>
        <p:spPr/>
        <p:txBody>
          <a:bodyPr/>
          <a:lstStyle/>
          <a:p>
            <a:pPr>
              <a:defRPr/>
            </a:pPr>
            <a:fld id="{B3718C0B-47C5-46FA-8073-25257E74CD8A}" type="slidenum">
              <a:rPr lang="en-US" smtClean="0"/>
              <a:pPr>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14" descr="108337_Powerpoint template.jpg"/>
          <p:cNvPicPr>
            <a:picLocks noChangeAspect="1"/>
          </p:cNvPicPr>
          <p:nvPr userDrawn="1"/>
        </p:nvPicPr>
        <p:blipFill>
          <a:blip r:embed="rId2">
            <a:extLst>
              <a:ext uri="{28A0092B-C50C-407E-A947-70E740481C1C}">
                <a14:useLocalDpi xmlns:a14="http://schemas.microsoft.com/office/drawing/2010/main" val="0"/>
              </a:ext>
            </a:extLst>
          </a:blip>
          <a:srcRect l="4475"/>
          <a:stretch>
            <a:fillRect/>
          </a:stretch>
        </p:blipFill>
        <p:spPr bwMode="auto">
          <a:xfrm>
            <a:off x="0" y="-28575"/>
            <a:ext cx="91122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5095" y="2492897"/>
            <a:ext cx="7745413" cy="1080120"/>
          </a:xfrm>
        </p:spPr>
        <p:txBody>
          <a:bodyPr>
            <a:normAutofit/>
          </a:bodyPr>
          <a:lstStyle>
            <a:lvl1pPr>
              <a:defRPr sz="4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0647" y="3356992"/>
            <a:ext cx="6378575" cy="648072"/>
          </a:xfrm>
        </p:spPr>
        <p:txBody>
          <a:bodyPr>
            <a:normAutofit/>
          </a:bodyPr>
          <a:lstStyle>
            <a:lvl1pPr marL="0" indent="0" algn="l">
              <a:buNone/>
              <a:defRPr sz="2000">
                <a:solidFill>
                  <a:srgbClr val="AFCF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7322102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4"/>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CA3F2E30-4079-4433-855B-E36B0153BE3E}"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309003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Box 4"/>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8AB2ABF7-1A35-4604-AA32-CD9A836F856D}"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3" name="Vertical Text Placeholder 2"/>
          <p:cNvSpPr>
            <a:spLocks noGrp="1"/>
          </p:cNvSpPr>
          <p:nvPr>
            <p:ph type="body" orient="vert" idx="1"/>
          </p:nvPr>
        </p:nvSpPr>
        <p:spPr>
          <a:xfrm>
            <a:off x="455612" y="1341438"/>
            <a:ext cx="5998898" cy="518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Vertical Title 3"/>
          <p:cNvSpPr>
            <a:spLocks noGrp="1"/>
          </p:cNvSpPr>
          <p:nvPr>
            <p:ph type="title" orient="vert"/>
          </p:nvPr>
        </p:nvSpPr>
        <p:spPr>
          <a:xfrm>
            <a:off x="6606381" y="1628800"/>
            <a:ext cx="2050256" cy="4896544"/>
          </a:xfrm>
        </p:spPr>
        <p:txBody>
          <a:bodyPr vert="eaVert"/>
          <a:lstStyle/>
          <a:p>
            <a:r>
              <a:rPr lang="en-GB" smtClean="0"/>
              <a:t>Click to edit Master title style</a:t>
            </a:r>
            <a:endParaRPr lang="en-US"/>
          </a:p>
        </p:txBody>
      </p:sp>
    </p:spTree>
    <p:extLst>
      <p:ext uri="{BB962C8B-B14F-4D97-AF65-F5344CB8AC3E}">
        <p14:creationId xmlns:p14="http://schemas.microsoft.com/office/powerpoint/2010/main" val="388937052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lt 1 Title slide">
    <p:spTree>
      <p:nvGrpSpPr>
        <p:cNvPr id="1" name=""/>
        <p:cNvGrpSpPr/>
        <p:nvPr/>
      </p:nvGrpSpPr>
      <p:grpSpPr>
        <a:xfrm>
          <a:off x="0" y="0"/>
          <a:ext cx="0" cy="0"/>
          <a:chOff x="0" y="0"/>
          <a:chExt cx="0" cy="0"/>
        </a:xfrm>
      </p:grpSpPr>
      <p:pic>
        <p:nvPicPr>
          <p:cNvPr id="4" name="Picture 5" descr="Slide Image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981075"/>
            <a:ext cx="559593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RUC-College-colour.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45413" y="180975"/>
            <a:ext cx="11318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userDrawn="1"/>
        </p:nvSpPr>
        <p:spPr bwMode="auto">
          <a:xfrm>
            <a:off x="174625" y="6165850"/>
            <a:ext cx="87550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2800"/>
              </a:lnSpc>
            </a:pPr>
            <a:r>
              <a:rPr lang="en-GB" altLang="en-US" sz="1900" i="1">
                <a:solidFill>
                  <a:srgbClr val="68AC2C"/>
                </a:solidFill>
              </a:rPr>
              <a:t>Leading the way in Agriculture and Rural Research, Education and Consulting</a:t>
            </a:r>
          </a:p>
        </p:txBody>
      </p:sp>
      <p:sp>
        <p:nvSpPr>
          <p:cNvPr id="2" name="Title 1"/>
          <p:cNvSpPr>
            <a:spLocks noGrp="1"/>
          </p:cNvSpPr>
          <p:nvPr>
            <p:ph type="title"/>
          </p:nvPr>
        </p:nvSpPr>
        <p:spPr>
          <a:xfrm>
            <a:off x="4827155" y="1754529"/>
            <a:ext cx="4123353" cy="1362075"/>
          </a:xfrm>
        </p:spPr>
        <p:txBody>
          <a:bodyPr anchor="t"/>
          <a:lstStyle>
            <a:lvl1pPr algn="r">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351214" y="3789041"/>
            <a:ext cx="2578839"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250825" y="6492875"/>
            <a:ext cx="2125663" cy="365125"/>
          </a:xfrm>
          <a:prstGeom prst="rect">
            <a:avLst/>
          </a:prstGeom>
        </p:spPr>
        <p:txBody>
          <a:bodyPr/>
          <a:lstStyle>
            <a:lvl1pPr>
              <a:defRPr>
                <a:solidFill>
                  <a:prstClr val="black">
                    <a:tint val="75000"/>
                  </a:prstClr>
                </a:solidFill>
              </a:defRPr>
            </a:lvl1pPr>
          </a:lstStyle>
          <a:p>
            <a:pPr>
              <a:defRPr/>
            </a:pPr>
            <a:fld id="{9FDA32BD-1061-48A5-87BD-F39A59FAD5BB}" type="datetimeFigureOut">
              <a:rPr lang="en-GB"/>
              <a:pPr>
                <a:defRPr/>
              </a:pPr>
              <a:t>28/08/2018</a:t>
            </a:fld>
            <a:endParaRPr lang="en-GB"/>
          </a:p>
        </p:txBody>
      </p:sp>
      <p:sp>
        <p:nvSpPr>
          <p:cNvPr id="8" name="Footer Placeholder 4"/>
          <p:cNvSpPr>
            <a:spLocks noGrp="1"/>
          </p:cNvSpPr>
          <p:nvPr>
            <p:ph type="ftr" sz="quarter" idx="11"/>
          </p:nvPr>
        </p:nvSpPr>
        <p:spPr>
          <a:xfrm>
            <a:off x="3113088" y="6492875"/>
            <a:ext cx="2886075" cy="365125"/>
          </a:xfrm>
          <a:prstGeom prst="rect">
            <a:avLst/>
          </a:prstGeom>
        </p:spPr>
        <p:txBody>
          <a:bodyPr/>
          <a:lstStyle>
            <a:lvl1pPr>
              <a:defRPr>
                <a:solidFill>
                  <a:prstClr val="black">
                    <a:tint val="75000"/>
                  </a:prstClr>
                </a:solidFill>
              </a:defRPr>
            </a:lvl1pPr>
          </a:lstStyle>
          <a:p>
            <a:pPr>
              <a:defRPr/>
            </a:pPr>
            <a:endParaRPr lang="en-GB"/>
          </a:p>
        </p:txBody>
      </p:sp>
      <p:sp>
        <p:nvSpPr>
          <p:cNvPr id="9" name="Slide Number Placeholder 5"/>
          <p:cNvSpPr>
            <a:spLocks noGrp="1"/>
          </p:cNvSpPr>
          <p:nvPr>
            <p:ph type="sldNum" sz="quarter" idx="12"/>
          </p:nvPr>
        </p:nvSpPr>
        <p:spPr>
          <a:xfrm>
            <a:off x="6734175" y="6492875"/>
            <a:ext cx="2125663" cy="365125"/>
          </a:xfrm>
          <a:prstGeom prst="rect">
            <a:avLst/>
          </a:prstGeom>
        </p:spPr>
        <p:txBody>
          <a:bodyPr/>
          <a:lstStyle>
            <a:lvl1pPr>
              <a:defRPr>
                <a:solidFill>
                  <a:prstClr val="black">
                    <a:tint val="75000"/>
                  </a:prstClr>
                </a:solidFill>
              </a:defRPr>
            </a:lvl1pPr>
          </a:lstStyle>
          <a:p>
            <a:pPr>
              <a:defRPr/>
            </a:pPr>
            <a:fld id="{9BEA3A92-089E-4060-B724-BF2D8D9DF0CE}" type="slidenum">
              <a:rPr lang="en-GB"/>
              <a:pPr>
                <a:defRPr/>
              </a:pPr>
              <a:t>‹#›</a:t>
            </a:fld>
            <a:endParaRPr lang="en-GB"/>
          </a:p>
        </p:txBody>
      </p:sp>
    </p:spTree>
    <p:extLst>
      <p:ext uri="{BB962C8B-B14F-4D97-AF65-F5344CB8AC3E}">
        <p14:creationId xmlns:p14="http://schemas.microsoft.com/office/powerpoint/2010/main" val="173481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4"/>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2BC99E05-8DEC-4B9C-94C8-D3EE632221E4}"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a:xfrm>
            <a:off x="227020" y="19248"/>
            <a:ext cx="7353442" cy="1143000"/>
          </a:xfrm>
        </p:spPr>
        <p:txBody>
          <a:bodyPr>
            <a:normAutofit/>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a:xfrm>
            <a:off x="227019" y="1475687"/>
            <a:ext cx="8650281" cy="5041031"/>
          </a:xfrm>
        </p:spPr>
        <p:txBody>
          <a:bodyPr>
            <a:normAutofit/>
          </a:bodyPr>
          <a:lstStyle>
            <a:lvl1pPr>
              <a:spcBef>
                <a:spcPts val="0"/>
              </a:spcBef>
              <a:spcAft>
                <a:spcPts val="600"/>
              </a:spcAft>
              <a:defRPr sz="2800"/>
            </a:lvl1pPr>
            <a:lvl2pPr>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409935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Header">
    <p:spTree>
      <p:nvGrpSpPr>
        <p:cNvPr id="1" name=""/>
        <p:cNvGrpSpPr/>
        <p:nvPr/>
      </p:nvGrpSpPr>
      <p:grpSpPr>
        <a:xfrm>
          <a:off x="0" y="0"/>
          <a:ext cx="0" cy="0"/>
          <a:chOff x="0" y="0"/>
          <a:chExt cx="0" cy="0"/>
        </a:xfrm>
      </p:grpSpPr>
      <p:sp>
        <p:nvSpPr>
          <p:cNvPr id="6" name="Title 1"/>
          <p:cNvSpPr>
            <a:spLocks noGrp="1"/>
          </p:cNvSpPr>
          <p:nvPr>
            <p:ph type="title"/>
          </p:nvPr>
        </p:nvSpPr>
        <p:spPr>
          <a:xfrm>
            <a:off x="227020" y="19248"/>
            <a:ext cx="7353441" cy="1143000"/>
          </a:xfrm>
        </p:spPr>
        <p:txBody>
          <a:bodyPr/>
          <a:lstStyle/>
          <a:p>
            <a:r>
              <a:rPr lang="en-US" smtClean="0"/>
              <a:t>Click to edit Master title style</a:t>
            </a:r>
            <a:endParaRPr lang="en-GB"/>
          </a:p>
        </p:txBody>
      </p:sp>
      <p:sp>
        <p:nvSpPr>
          <p:cNvPr id="8" name="Content Placeholder 2"/>
          <p:cNvSpPr>
            <a:spLocks noGrp="1"/>
          </p:cNvSpPr>
          <p:nvPr>
            <p:ph idx="1"/>
          </p:nvPr>
        </p:nvSpPr>
        <p:spPr>
          <a:xfrm>
            <a:off x="227019" y="1475687"/>
            <a:ext cx="8650281" cy="51130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367711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747F3C3B-546F-477F-934F-FAA7EA10F601}"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4951" y="1600201"/>
            <a:ext cx="4245240" cy="48531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32060" y="1600201"/>
            <a:ext cx="4245240" cy="48531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8703551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9"/>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47A9C077-A563-4B0B-9BD0-F17941DC699F}"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234950" y="1535113"/>
            <a:ext cx="42468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4950" y="2174875"/>
            <a:ext cx="42468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8897" y="1535113"/>
            <a:ext cx="42484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8897" y="2174875"/>
            <a:ext cx="424840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035922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FFFDB747-65B8-481B-B8EC-0F5D2C6FB9E1}"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4725300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2"/>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00608493-1285-4A8D-AB32-6EF6C7DC020A}"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Tree>
    <p:extLst>
      <p:ext uri="{BB962C8B-B14F-4D97-AF65-F5344CB8AC3E}">
        <p14:creationId xmlns:p14="http://schemas.microsoft.com/office/powerpoint/2010/main" val="250625734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F2B5ADB7-05AF-467A-965E-0303EFDE53E3}"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a:xfrm>
            <a:off x="234951" y="273050"/>
            <a:ext cx="321853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62637" y="1435334"/>
            <a:ext cx="5314663" cy="50900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234951" y="1435101"/>
            <a:ext cx="3218530" cy="5090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1002094"/>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FF3392AA-3EFA-4DF7-AF55-9F998B4DD872}"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
        <p:nvSpPr>
          <p:cNvPr id="2" name="Title 1"/>
          <p:cNvSpPr>
            <a:spLocks noGrp="1"/>
          </p:cNvSpPr>
          <p:nvPr>
            <p:ph type="title"/>
          </p:nvPr>
        </p:nvSpPr>
        <p:spPr>
          <a:xfrm>
            <a:off x="1811943" y="5199874"/>
            <a:ext cx="546735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11943" y="1012049"/>
            <a:ext cx="54673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811943" y="5766612"/>
            <a:ext cx="54673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560300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108337_Powerpoint template2.jpg"/>
          <p:cNvPicPr>
            <a:picLocks noChangeAspect="1"/>
          </p:cNvPicPr>
          <p:nvPr userDrawn="1"/>
        </p:nvPicPr>
        <p:blipFill>
          <a:blip r:embed="rId14">
            <a:extLst>
              <a:ext uri="{28A0092B-C50C-407E-A947-70E740481C1C}">
                <a14:useLocalDpi xmlns:a14="http://schemas.microsoft.com/office/drawing/2010/main" val="0"/>
              </a:ext>
            </a:extLst>
          </a:blip>
          <a:srcRect l="4245"/>
          <a:stretch>
            <a:fillRect/>
          </a:stretch>
        </p:blipFill>
        <p:spPr bwMode="auto">
          <a:xfrm>
            <a:off x="0" y="0"/>
            <a:ext cx="9094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27013" y="19050"/>
            <a:ext cx="7353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227013" y="1476375"/>
            <a:ext cx="865028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8" name="TextBox 7"/>
          <p:cNvSpPr txBox="1"/>
          <p:nvPr userDrawn="1"/>
        </p:nvSpPr>
        <p:spPr>
          <a:xfrm>
            <a:off x="8072438" y="6381750"/>
            <a:ext cx="608012" cy="3381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auto">
              <a:spcBef>
                <a:spcPts val="0"/>
              </a:spcBef>
              <a:spcAft>
                <a:spcPts val="0"/>
              </a:spcAft>
              <a:defRPr/>
            </a:pPr>
            <a:fld id="{A350BAB9-63B6-4B82-9535-4BECD61ADF9F}" type="slidenum">
              <a:rPr lang="en-GB" sz="1600">
                <a:solidFill>
                  <a:schemeClr val="bg1"/>
                </a:solidFill>
                <a:latin typeface="Tahoma" charset="0"/>
                <a:cs typeface="Tahoma" charset="0"/>
              </a:rPr>
              <a:pPr algn="r" fontAlgn="auto">
                <a:spcBef>
                  <a:spcPts val="0"/>
                </a:spcBef>
                <a:spcAft>
                  <a:spcPts val="0"/>
                </a:spcAft>
                <a:defRPr/>
              </a:pPr>
              <a:t>‹#›</a:t>
            </a:fld>
            <a:endParaRPr lang="en-GB" dirty="0">
              <a:solidFill>
                <a:schemeClr val="bg1"/>
              </a:solidFill>
              <a:latin typeface="Tahoma" charset="0"/>
              <a:cs typeface="Tahoma" charset="0"/>
            </a:endParaRPr>
          </a:p>
        </p:txBody>
      </p:sp>
    </p:spTree>
  </p:cSld>
  <p:clrMap bg1="lt1" tx1="dk1" bg2="lt2" tx2="dk2" accent1="accent1" accent2="accent2" accent3="accent3" accent4="accent4" accent5="accent5" accent6="accent6" hlink="hlink" folHlink="folHlink"/>
  <p:sldLayoutIdLst>
    <p:sldLayoutId id="2147484344" r:id="rId1"/>
    <p:sldLayoutId id="2147484345" r:id="rId2"/>
    <p:sldLayoutId id="2147484343"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Lst>
  <p:transition advClick="0"/>
  <p:hf hdr="0" ftr="0" dt="0"/>
  <p:txStyles>
    <p:titleStyle>
      <a:lvl1pPr algn="l" rtl="0" eaLnBrk="0" fontAlgn="base" hangingPunct="0">
        <a:spcBef>
          <a:spcPct val="0"/>
        </a:spcBef>
        <a:spcAft>
          <a:spcPct val="0"/>
        </a:spcAft>
        <a:defRPr sz="3600" kern="1200">
          <a:solidFill>
            <a:srgbClr val="004B23"/>
          </a:solidFill>
          <a:latin typeface="Georgia" pitchFamily="18" charset="0"/>
          <a:ea typeface="+mj-ea"/>
          <a:cs typeface="Tahoma" pitchFamily="34" charset="0"/>
        </a:defRPr>
      </a:lvl1pPr>
      <a:lvl2pPr algn="l" rtl="0" eaLnBrk="0" fontAlgn="base" hangingPunct="0">
        <a:spcBef>
          <a:spcPct val="0"/>
        </a:spcBef>
        <a:spcAft>
          <a:spcPct val="0"/>
        </a:spcAft>
        <a:defRPr sz="3600">
          <a:solidFill>
            <a:srgbClr val="004B23"/>
          </a:solidFill>
          <a:latin typeface="Georgia" pitchFamily="18" charset="0"/>
          <a:cs typeface="Tahoma" pitchFamily="34" charset="0"/>
        </a:defRPr>
      </a:lvl2pPr>
      <a:lvl3pPr algn="l" rtl="0" eaLnBrk="0" fontAlgn="base" hangingPunct="0">
        <a:spcBef>
          <a:spcPct val="0"/>
        </a:spcBef>
        <a:spcAft>
          <a:spcPct val="0"/>
        </a:spcAft>
        <a:defRPr sz="3600">
          <a:solidFill>
            <a:srgbClr val="004B23"/>
          </a:solidFill>
          <a:latin typeface="Georgia" pitchFamily="18" charset="0"/>
          <a:cs typeface="Tahoma" pitchFamily="34" charset="0"/>
        </a:defRPr>
      </a:lvl3pPr>
      <a:lvl4pPr algn="l" rtl="0" eaLnBrk="0" fontAlgn="base" hangingPunct="0">
        <a:spcBef>
          <a:spcPct val="0"/>
        </a:spcBef>
        <a:spcAft>
          <a:spcPct val="0"/>
        </a:spcAft>
        <a:defRPr sz="3600">
          <a:solidFill>
            <a:srgbClr val="004B23"/>
          </a:solidFill>
          <a:latin typeface="Georgia" pitchFamily="18" charset="0"/>
          <a:cs typeface="Tahoma" pitchFamily="34" charset="0"/>
        </a:defRPr>
      </a:lvl4pPr>
      <a:lvl5pPr algn="l" rtl="0" eaLnBrk="0" fontAlgn="base" hangingPunct="0">
        <a:spcBef>
          <a:spcPct val="0"/>
        </a:spcBef>
        <a:spcAft>
          <a:spcPct val="0"/>
        </a:spcAft>
        <a:defRPr sz="3600">
          <a:solidFill>
            <a:srgbClr val="004B23"/>
          </a:solidFill>
          <a:latin typeface="Georgia" pitchFamily="18" charset="0"/>
          <a:cs typeface="Tahoma" pitchFamily="34" charset="0"/>
        </a:defRPr>
      </a:lvl5pPr>
      <a:lvl6pPr marL="457200" algn="l" rtl="0" fontAlgn="base">
        <a:spcBef>
          <a:spcPct val="0"/>
        </a:spcBef>
        <a:spcAft>
          <a:spcPct val="0"/>
        </a:spcAft>
        <a:defRPr sz="3600">
          <a:solidFill>
            <a:srgbClr val="004B23"/>
          </a:solidFill>
          <a:latin typeface="Georgia" pitchFamily="18" charset="0"/>
          <a:cs typeface="Tahoma" pitchFamily="34" charset="0"/>
        </a:defRPr>
      </a:lvl6pPr>
      <a:lvl7pPr marL="914400" algn="l" rtl="0" fontAlgn="base">
        <a:spcBef>
          <a:spcPct val="0"/>
        </a:spcBef>
        <a:spcAft>
          <a:spcPct val="0"/>
        </a:spcAft>
        <a:defRPr sz="3600">
          <a:solidFill>
            <a:srgbClr val="004B23"/>
          </a:solidFill>
          <a:latin typeface="Georgia" pitchFamily="18" charset="0"/>
          <a:cs typeface="Tahoma" pitchFamily="34" charset="0"/>
        </a:defRPr>
      </a:lvl7pPr>
      <a:lvl8pPr marL="1371600" algn="l" rtl="0" fontAlgn="base">
        <a:spcBef>
          <a:spcPct val="0"/>
        </a:spcBef>
        <a:spcAft>
          <a:spcPct val="0"/>
        </a:spcAft>
        <a:defRPr sz="3600">
          <a:solidFill>
            <a:srgbClr val="004B23"/>
          </a:solidFill>
          <a:latin typeface="Georgia" pitchFamily="18" charset="0"/>
          <a:cs typeface="Tahoma" pitchFamily="34" charset="0"/>
        </a:defRPr>
      </a:lvl8pPr>
      <a:lvl9pPr marL="1828800" algn="l" rtl="0" fontAlgn="base">
        <a:spcBef>
          <a:spcPct val="0"/>
        </a:spcBef>
        <a:spcAft>
          <a:spcPct val="0"/>
        </a:spcAft>
        <a:defRPr sz="3600">
          <a:solidFill>
            <a:srgbClr val="004B23"/>
          </a:solidFill>
          <a:latin typeface="Georgia" pitchFamily="18" charset="0"/>
          <a:cs typeface="Tahoma" pitchFamily="34" charset="0"/>
        </a:defRPr>
      </a:lvl9pPr>
    </p:titleStyle>
    <p:bodyStyle>
      <a:lvl1pPr marL="342900" indent="-342900" algn="l" rtl="0" eaLnBrk="0" fontAlgn="base" hangingPunct="0">
        <a:spcBef>
          <a:spcPct val="0"/>
        </a:spcBef>
        <a:spcAft>
          <a:spcPts val="600"/>
        </a:spcAft>
        <a:buFont typeface="Arial" charset="0"/>
        <a:buChar char="•"/>
        <a:defRPr sz="2800" kern="1200">
          <a:solidFill>
            <a:srgbClr val="004B23"/>
          </a:solidFill>
          <a:latin typeface="Arial" pitchFamily="34" charset="0"/>
          <a:ea typeface="+mn-ea"/>
          <a:cs typeface="Arial" pitchFamily="34" charset="0"/>
        </a:defRPr>
      </a:lvl1pPr>
      <a:lvl2pPr marL="742950" indent="-285750" algn="l" rtl="0" eaLnBrk="0" fontAlgn="base" hangingPunct="0">
        <a:spcBef>
          <a:spcPct val="0"/>
        </a:spcBef>
        <a:spcAft>
          <a:spcPts val="600"/>
        </a:spcAft>
        <a:buFont typeface="Arial" charset="0"/>
        <a:buChar char="–"/>
        <a:defRPr sz="2400" kern="1200">
          <a:solidFill>
            <a:srgbClr val="004B23"/>
          </a:solidFill>
          <a:latin typeface="Arial" pitchFamily="34" charset="0"/>
          <a:ea typeface="+mn-ea"/>
          <a:cs typeface="Arial" pitchFamily="34" charset="0"/>
        </a:defRPr>
      </a:lvl2pPr>
      <a:lvl3pPr marL="1143000" indent="-228600" algn="l" rtl="0" eaLnBrk="0" fontAlgn="base" hangingPunct="0">
        <a:spcBef>
          <a:spcPct val="0"/>
        </a:spcBef>
        <a:spcAft>
          <a:spcPts val="600"/>
        </a:spcAft>
        <a:buFont typeface="Arial" charset="0"/>
        <a:buChar char="•"/>
        <a:defRPr sz="2000" kern="1200">
          <a:solidFill>
            <a:srgbClr val="004B23"/>
          </a:solidFill>
          <a:latin typeface="Arial" pitchFamily="34" charset="0"/>
          <a:ea typeface="+mn-ea"/>
          <a:cs typeface="Arial" pitchFamily="34" charset="0"/>
        </a:defRPr>
      </a:lvl3pPr>
      <a:lvl4pPr marL="1600200" indent="-228600" algn="l" rtl="0" eaLnBrk="0" fontAlgn="base" hangingPunct="0">
        <a:spcBef>
          <a:spcPct val="0"/>
        </a:spcBef>
        <a:spcAft>
          <a:spcPts val="600"/>
        </a:spcAft>
        <a:buFont typeface="Arial" charset="0"/>
        <a:buChar char="–"/>
        <a:defRPr kern="1200">
          <a:solidFill>
            <a:srgbClr val="004B23"/>
          </a:solidFill>
          <a:latin typeface="Arial" pitchFamily="34" charset="0"/>
          <a:ea typeface="+mn-ea"/>
          <a:cs typeface="Arial" pitchFamily="34" charset="0"/>
        </a:defRPr>
      </a:lvl4pPr>
      <a:lvl5pPr marL="2057400" indent="-228600" algn="l" rtl="0" eaLnBrk="0" fontAlgn="base" hangingPunct="0">
        <a:spcBef>
          <a:spcPct val="0"/>
        </a:spcBef>
        <a:spcAft>
          <a:spcPts val="600"/>
        </a:spcAft>
        <a:buFont typeface="Arial" charset="0"/>
        <a:buChar char="»"/>
        <a:defRPr kern="1200">
          <a:solidFill>
            <a:srgbClr val="004B2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75" y="1989138"/>
            <a:ext cx="4914900" cy="2232025"/>
          </a:xfrm>
        </p:spPr>
        <p:txBody>
          <a:bodyPr>
            <a:normAutofit/>
          </a:bodyPr>
          <a:lstStyle/>
          <a:p>
            <a:pPr algn="l">
              <a:defRPr/>
            </a:pPr>
            <a:r>
              <a:rPr lang="en-GB" cap="none" dirty="0" smtClean="0">
                <a:solidFill>
                  <a:schemeClr val="tx1">
                    <a:lumMod val="75000"/>
                    <a:lumOff val="25000"/>
                  </a:schemeClr>
                </a:solidFill>
              </a:rPr>
              <a:t>Worm control strategies</a:t>
            </a:r>
            <a:endParaRPr lang="en-GB" i="1" cap="none" dirty="0">
              <a:solidFill>
                <a:schemeClr val="tx1">
                  <a:lumMod val="75000"/>
                  <a:lumOff val="25000"/>
                </a:schemeClr>
              </a:solidFill>
            </a:endParaRPr>
          </a:p>
        </p:txBody>
      </p:sp>
      <p:sp>
        <p:nvSpPr>
          <p:cNvPr id="3" name="Text Placeholder 2"/>
          <p:cNvSpPr>
            <a:spLocks noGrp="1"/>
          </p:cNvSpPr>
          <p:nvPr>
            <p:ph type="body" idx="1"/>
          </p:nvPr>
        </p:nvSpPr>
        <p:spPr>
          <a:xfrm>
            <a:off x="6351588" y="3789363"/>
            <a:ext cx="2578100" cy="1500187"/>
          </a:xfrm>
        </p:spPr>
        <p:txBody>
          <a:bodyPr/>
          <a:lstStyle/>
          <a:p>
            <a:pPr algn="l">
              <a:defRPr/>
            </a:pPr>
            <a:r>
              <a:rPr lang="en-GB" b="1" dirty="0" smtClean="0">
                <a:solidFill>
                  <a:schemeClr val="accent1">
                    <a:lumMod val="90000"/>
                    <a:lumOff val="10000"/>
                  </a:schemeClr>
                </a:solidFill>
              </a:rPr>
              <a:t>Spiridoula Athanasiadou</a:t>
            </a:r>
            <a:endParaRPr lang="en-GB" b="1" dirty="0">
              <a:solidFill>
                <a:schemeClr val="accent1">
                  <a:lumMod val="90000"/>
                  <a:lumOff val="10000"/>
                </a:schemeClr>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5"/>
          <p:cNvSpPr>
            <a:spLocks noGrp="1"/>
          </p:cNvSpPr>
          <p:nvPr>
            <p:ph sz="half" idx="1"/>
          </p:nvPr>
        </p:nvSpPr>
        <p:spPr>
          <a:xfrm>
            <a:off x="307975" y="1485900"/>
            <a:ext cx="8640763" cy="5256213"/>
          </a:xfrm>
        </p:spPr>
        <p:txBody>
          <a:bodyPr/>
          <a:lstStyle/>
          <a:p>
            <a:r>
              <a:rPr lang="en-GB" altLang="en-US" dirty="0" smtClean="0">
                <a:latin typeface="Arial" charset="0"/>
                <a:cs typeface="Arial" charset="0"/>
              </a:rPr>
              <a:t>Funders</a:t>
            </a:r>
          </a:p>
          <a:p>
            <a:pPr lvl="1"/>
            <a:r>
              <a:rPr lang="en-GB" altLang="en-US" sz="1800" dirty="0" smtClean="0">
                <a:latin typeface="Arial" charset="0"/>
                <a:cs typeface="Arial" charset="0"/>
              </a:rPr>
              <a:t>EU (FP7 and </a:t>
            </a:r>
            <a:r>
              <a:rPr lang="en-GB" altLang="en-US" sz="1800" smtClean="0">
                <a:latin typeface="Arial" charset="0"/>
                <a:cs typeface="Arial" charset="0"/>
              </a:rPr>
              <a:t>CORE Organic)</a:t>
            </a:r>
            <a:endParaRPr lang="en-GB" altLang="en-US" sz="1800" dirty="0" smtClean="0">
              <a:latin typeface="Arial" charset="0"/>
              <a:cs typeface="Arial" charset="0"/>
            </a:endParaRPr>
          </a:p>
          <a:p>
            <a:pPr lvl="1"/>
            <a:r>
              <a:rPr lang="en-GB" altLang="en-US" sz="1800" dirty="0" smtClean="0">
                <a:latin typeface="Arial" charset="0"/>
                <a:cs typeface="Arial" charset="0"/>
              </a:rPr>
              <a:t>Scottish Government</a:t>
            </a:r>
          </a:p>
          <a:p>
            <a:pPr lvl="1"/>
            <a:r>
              <a:rPr lang="en-GB" altLang="en-US" sz="1800" dirty="0" smtClean="0">
                <a:latin typeface="Arial" charset="0"/>
                <a:cs typeface="Arial" charset="0"/>
              </a:rPr>
              <a:t>Defra</a:t>
            </a:r>
          </a:p>
          <a:p>
            <a:pPr lvl="1"/>
            <a:r>
              <a:rPr lang="en-GB" altLang="en-US" sz="1800" dirty="0" smtClean="0">
                <a:latin typeface="Arial" charset="0"/>
                <a:cs typeface="Arial" charset="0"/>
              </a:rPr>
              <a:t>BBSRC, DFID </a:t>
            </a:r>
          </a:p>
          <a:p>
            <a:pPr lvl="1"/>
            <a:r>
              <a:rPr lang="en-GB" altLang="en-US" sz="1800" dirty="0" smtClean="0">
                <a:latin typeface="Arial" charset="0"/>
                <a:cs typeface="Arial" charset="0"/>
              </a:rPr>
              <a:t>EBLEX, QMS, LMC, HCC</a:t>
            </a:r>
          </a:p>
          <a:p>
            <a:r>
              <a:rPr lang="en-GB" altLang="en-US" dirty="0" smtClean="0">
                <a:solidFill>
                  <a:schemeClr val="tx1"/>
                </a:solidFill>
                <a:latin typeface="Arial" charset="0"/>
                <a:cs typeface="Arial" charset="0"/>
              </a:rPr>
              <a:t>Colleagues, authors and co-authors</a:t>
            </a:r>
          </a:p>
          <a:p>
            <a:pPr lvl="1"/>
            <a:r>
              <a:rPr lang="en-GB" altLang="en-US" sz="1800" dirty="0" smtClean="0">
                <a:latin typeface="Arial" charset="0"/>
                <a:cs typeface="Arial" charset="0"/>
              </a:rPr>
              <a:t>SRUC / SAC: </a:t>
            </a:r>
            <a:r>
              <a:rPr lang="en-GB" altLang="en-US" sz="1800" dirty="0" err="1" smtClean="0">
                <a:latin typeface="Arial" charset="0"/>
                <a:cs typeface="Arial" charset="0"/>
              </a:rPr>
              <a:t>Alem</a:t>
            </a:r>
            <a:r>
              <a:rPr lang="en-GB" altLang="en-US" sz="1800" dirty="0" smtClean="0">
                <a:latin typeface="Arial" charset="0"/>
                <a:cs typeface="Arial" charset="0"/>
              </a:rPr>
              <a:t> Kidane, </a:t>
            </a:r>
            <a:r>
              <a:rPr lang="en-US" altLang="en-US" sz="1800" dirty="0" smtClean="0">
                <a:latin typeface="Arial" charset="0"/>
                <a:cs typeface="Arial" charset="0"/>
              </a:rPr>
              <a:t>Ouranios Tzamaloukas, </a:t>
            </a:r>
            <a:r>
              <a:rPr lang="en-US" altLang="en-US" sz="1800" dirty="0" err="1" smtClean="0">
                <a:latin typeface="Arial" charset="0"/>
                <a:cs typeface="Arial" charset="0"/>
              </a:rPr>
              <a:t>Panagiottis</a:t>
            </a:r>
            <a:r>
              <a:rPr lang="en-US" altLang="en-US" sz="1800" dirty="0" smtClean="0">
                <a:latin typeface="Arial" charset="0"/>
                <a:cs typeface="Arial" charset="0"/>
              </a:rPr>
              <a:t> Sakkas, </a:t>
            </a:r>
            <a:r>
              <a:rPr lang="en-GB" altLang="en-US" sz="1800" dirty="0" smtClean="0">
                <a:latin typeface="Arial" charset="0"/>
                <a:cs typeface="Arial" charset="0"/>
              </a:rPr>
              <a:t>Jos Houdijk, Ilias Kyriazakis, </a:t>
            </a:r>
            <a:r>
              <a:rPr lang="en-US" altLang="en-US" sz="1800" dirty="0" smtClean="0">
                <a:latin typeface="Arial" charset="0"/>
                <a:cs typeface="Arial" charset="0"/>
              </a:rPr>
              <a:t>Elly Navajas, Claire Morgan-Davies</a:t>
            </a:r>
            <a:endParaRPr lang="en-GB" altLang="en-US" sz="1800" dirty="0" smtClean="0">
              <a:latin typeface="Arial" charset="0"/>
              <a:cs typeface="Arial" charset="0"/>
            </a:endParaRPr>
          </a:p>
          <a:p>
            <a:pPr lvl="1"/>
            <a:r>
              <a:rPr lang="en-GB" altLang="en-US" sz="1800" dirty="0" err="1" smtClean="0">
                <a:latin typeface="Arial" charset="0"/>
                <a:cs typeface="Arial" charset="0"/>
              </a:rPr>
              <a:t>Moredun</a:t>
            </a:r>
            <a:r>
              <a:rPr lang="en-GB" altLang="en-US" sz="1800" dirty="0" smtClean="0">
                <a:latin typeface="Arial" charset="0"/>
                <a:cs typeface="Arial" charset="0"/>
              </a:rPr>
              <a:t>: Bob Coop, Frank Jackson, Dave Bartley, John Huntley, Fiona Kenyon, Dave </a:t>
            </a:r>
            <a:r>
              <a:rPr lang="en-GB" altLang="en-US" sz="1800" dirty="0" err="1" smtClean="0">
                <a:latin typeface="Arial" charset="0"/>
                <a:cs typeface="Arial" charset="0"/>
              </a:rPr>
              <a:t>McBean</a:t>
            </a:r>
            <a:endParaRPr lang="en-GB" altLang="en-US" sz="1800" dirty="0" smtClean="0">
              <a:latin typeface="Arial" charset="0"/>
              <a:cs typeface="Arial" charset="0"/>
            </a:endParaRPr>
          </a:p>
          <a:p>
            <a:pPr lvl="1"/>
            <a:r>
              <a:rPr lang="en-GB" altLang="en-US" sz="1800" dirty="0" smtClean="0">
                <a:latin typeface="Arial" charset="0"/>
                <a:cs typeface="Arial" charset="0"/>
              </a:rPr>
              <a:t>Bristol University: </a:t>
            </a:r>
            <a:r>
              <a:rPr lang="en-US" altLang="en-US" sz="1800" dirty="0" smtClean="0">
                <a:latin typeface="Arial" charset="0"/>
                <a:cs typeface="Arial" charset="0"/>
              </a:rPr>
              <a:t>Geoff </a:t>
            </a:r>
            <a:r>
              <a:rPr lang="en-US" altLang="en-US" sz="1800" dirty="0" err="1" smtClean="0">
                <a:latin typeface="Arial" charset="0"/>
                <a:cs typeface="Arial" charset="0"/>
              </a:rPr>
              <a:t>Nute</a:t>
            </a:r>
            <a:r>
              <a:rPr lang="en-US" altLang="en-US" sz="1800" dirty="0" smtClean="0">
                <a:latin typeface="Arial" charset="0"/>
                <a:cs typeface="Arial" charset="0"/>
              </a:rPr>
              <a:t>, Ian Richardson</a:t>
            </a:r>
          </a:p>
          <a:p>
            <a:pPr lvl="1"/>
            <a:r>
              <a:rPr lang="en-US" altLang="en-US" sz="1800" dirty="0" err="1" smtClean="0">
                <a:latin typeface="Arial" charset="0"/>
                <a:cs typeface="Arial" charset="0"/>
              </a:rPr>
              <a:t>Hawassa</a:t>
            </a:r>
            <a:r>
              <a:rPr lang="en-US" altLang="en-US" sz="1800" dirty="0" smtClean="0">
                <a:latin typeface="Arial" charset="0"/>
                <a:cs typeface="Arial" charset="0"/>
              </a:rPr>
              <a:t> University: Ketema Tolossa, Adugna Tolera, Etana Debela </a:t>
            </a:r>
          </a:p>
        </p:txBody>
      </p:sp>
      <p:sp>
        <p:nvSpPr>
          <p:cNvPr id="7" name="Content Placeholder 5"/>
          <p:cNvSpPr txBox="1">
            <a:spLocks/>
          </p:cNvSpPr>
          <p:nvPr/>
        </p:nvSpPr>
        <p:spPr bwMode="auto">
          <a:xfrm>
            <a:off x="4556125" y="1219200"/>
            <a:ext cx="4464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eaLnBrk="1" hangingPunct="1"/>
            <a:endParaRPr lang="en-GB" altLang="en-US"/>
          </a:p>
        </p:txBody>
      </p:sp>
      <p:sp>
        <p:nvSpPr>
          <p:cNvPr id="48132" name="Title 1"/>
          <p:cNvSpPr txBox="1">
            <a:spLocks/>
          </p:cNvSpPr>
          <p:nvPr/>
        </p:nvSpPr>
        <p:spPr bwMode="auto">
          <a:xfrm>
            <a:off x="227013" y="53975"/>
            <a:ext cx="7497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a:spcAft>
                <a:spcPct val="0"/>
              </a:spcAft>
              <a:buFontTx/>
              <a:buNone/>
            </a:pPr>
            <a:r>
              <a:rPr lang="en-GB" altLang="en-US" sz="3600">
                <a:latin typeface="Georgia" pitchFamily="18" charset="0"/>
                <a:cs typeface="Tahoma" pitchFamily="34" charset="0"/>
              </a:rPr>
              <a:t>Acknowledgements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800" y="1484784"/>
            <a:ext cx="3348371"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336550" y="1700213"/>
            <a:ext cx="4940300" cy="4244975"/>
          </a:xfrm>
        </p:spPr>
        <p:txBody>
          <a:bodyPr/>
          <a:lstStyle/>
          <a:p>
            <a:pPr eaLnBrk="1" hangingPunct="1"/>
            <a:r>
              <a:rPr lang="en-GB" altLang="en-US" dirty="0" smtClean="0">
                <a:latin typeface="Arial" charset="0"/>
                <a:cs typeface="Arial" charset="0"/>
              </a:rPr>
              <a:t>Worm infections reduce performance</a:t>
            </a:r>
          </a:p>
          <a:p>
            <a:pPr lvl="1" eaLnBrk="1" hangingPunct="1"/>
            <a:r>
              <a:rPr lang="en-GB" altLang="en-US" dirty="0" smtClean="0">
                <a:latin typeface="Arial" charset="0"/>
                <a:cs typeface="Arial" charset="0"/>
              </a:rPr>
              <a:t>reduced food intake </a:t>
            </a:r>
          </a:p>
          <a:p>
            <a:pPr lvl="1" eaLnBrk="1" hangingPunct="1"/>
            <a:r>
              <a:rPr lang="en-GB" altLang="en-US" dirty="0" smtClean="0">
                <a:latin typeface="Arial" charset="0"/>
                <a:cs typeface="Arial" charset="0"/>
              </a:rPr>
              <a:t>impaired food digestion</a:t>
            </a:r>
          </a:p>
          <a:p>
            <a:pPr lvl="1" eaLnBrk="1" hangingPunct="1"/>
            <a:r>
              <a:rPr lang="en-GB" altLang="en-US" dirty="0" smtClean="0">
                <a:latin typeface="Arial" charset="0"/>
                <a:cs typeface="Arial" charset="0"/>
              </a:rPr>
              <a:t>protein leakage (needs replenishment)</a:t>
            </a:r>
          </a:p>
          <a:p>
            <a:pPr lvl="1" eaLnBrk="1" hangingPunct="1"/>
            <a:r>
              <a:rPr lang="en-GB" altLang="en-US" dirty="0" smtClean="0">
                <a:latin typeface="Arial" charset="0"/>
                <a:cs typeface="Arial" charset="0"/>
              </a:rPr>
              <a:t>gut damage (needs repair)</a:t>
            </a:r>
          </a:p>
          <a:p>
            <a:pPr lvl="1" eaLnBrk="1" hangingPunct="1"/>
            <a:endParaRPr lang="en-GB" altLang="en-US" dirty="0" smtClean="0">
              <a:latin typeface="Arial" charset="0"/>
              <a:cs typeface="Arial" charset="0"/>
            </a:endParaRPr>
          </a:p>
          <a:p>
            <a:pPr eaLnBrk="1" hangingPunct="1"/>
            <a:r>
              <a:rPr lang="en-GB" altLang="en-US" b="1" dirty="0" smtClean="0">
                <a:latin typeface="Arial" charset="0"/>
                <a:cs typeface="Arial" charset="0"/>
              </a:rPr>
              <a:t> </a:t>
            </a:r>
            <a:r>
              <a:rPr lang="en-GB" altLang="en-US" b="1" dirty="0" smtClean="0">
                <a:solidFill>
                  <a:srgbClr val="FF0000"/>
                </a:solidFill>
                <a:latin typeface="Arial" charset="0"/>
                <a:cs typeface="Arial" charset="0"/>
              </a:rPr>
              <a:t>Less nutrients left for growth</a:t>
            </a:r>
          </a:p>
          <a:p>
            <a:pPr lvl="1" eaLnBrk="1" hangingPunct="1"/>
            <a:endParaRPr lang="en-GB" altLang="en-US" sz="3200" dirty="0" smtClean="0">
              <a:latin typeface="Arial" charset="0"/>
              <a:cs typeface="Arial" charset="0"/>
            </a:endParaRPr>
          </a:p>
        </p:txBody>
      </p:sp>
      <p:sp>
        <p:nvSpPr>
          <p:cNvPr id="7171" name="Rectangle 3"/>
          <p:cNvSpPr>
            <a:spLocks noGrp="1" noChangeArrowheads="1"/>
          </p:cNvSpPr>
          <p:nvPr>
            <p:ph type="title" idx="4294967295"/>
          </p:nvPr>
        </p:nvSpPr>
        <p:spPr/>
        <p:txBody>
          <a:bodyPr/>
          <a:lstStyle/>
          <a:p>
            <a:pPr>
              <a:defRPr/>
            </a:pPr>
            <a:r>
              <a:rPr lang="en-GB" altLang="en-US" dirty="0" smtClean="0">
                <a:ea typeface="+mn-ea"/>
              </a:rPr>
              <a:t>Worm damage and lamb growth</a:t>
            </a:r>
            <a:endParaRPr lang="en-US" altLang="en-US" dirty="0">
              <a:ea typeface="+mn-ea"/>
            </a:endParaRPr>
          </a:p>
        </p:txBody>
      </p:sp>
      <p:pic>
        <p:nvPicPr>
          <p:cNvPr id="15364" name="Picture 4" descr="Teladorsagia in p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2225" y="1341438"/>
            <a:ext cx="22193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7448550" y="1916113"/>
            <a:ext cx="16383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algn="ctr" eaLnBrk="1" hangingPunct="1">
              <a:spcBef>
                <a:spcPct val="100000"/>
              </a:spcBef>
              <a:spcAft>
                <a:spcPct val="0"/>
              </a:spcAft>
              <a:buClr>
                <a:schemeClr val="tx1"/>
              </a:buClr>
              <a:buFontTx/>
              <a:buNone/>
            </a:pPr>
            <a:r>
              <a:rPr lang="en-GB" altLang="en-US" sz="2000" i="1">
                <a:solidFill>
                  <a:srgbClr val="000066"/>
                </a:solidFill>
              </a:rPr>
              <a:t>Disrupted stomach function</a:t>
            </a:r>
            <a:endParaRPr lang="en-GB" altLang="en-US" sz="3200">
              <a:solidFill>
                <a:srgbClr val="000066"/>
              </a:solidFill>
            </a:endParaRPr>
          </a:p>
        </p:txBody>
      </p:sp>
      <p:graphicFrame>
        <p:nvGraphicFramePr>
          <p:cNvPr id="15366" name="Object 5"/>
          <p:cNvGraphicFramePr>
            <a:graphicFrameLocks noChangeAspect="1"/>
          </p:cNvGraphicFramePr>
          <p:nvPr/>
        </p:nvGraphicFramePr>
        <p:xfrm>
          <a:off x="6716713" y="3562350"/>
          <a:ext cx="2262187" cy="2243138"/>
        </p:xfrm>
        <a:graphic>
          <a:graphicData uri="http://schemas.openxmlformats.org/presentationml/2006/ole">
            <mc:AlternateContent xmlns:mc="http://schemas.openxmlformats.org/markup-compatibility/2006">
              <mc:Choice xmlns:v="urn:schemas-microsoft-com:vml" Requires="v">
                <p:oleObj spid="_x0000_s15378" name="CorelPhotoPaint.Image.8" r:id="rId5" imgW="1110954" imgH="822596" progId="CorelPhotoPaint.Image.8">
                  <p:embed/>
                </p:oleObj>
              </mc:Choice>
              <mc:Fallback>
                <p:oleObj name="CorelPhotoPaint.Image.8" r:id="rId5" imgW="1110954" imgH="822596" progId="CorelPhotoPaint.Imag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6713" y="3562350"/>
                        <a:ext cx="2262187" cy="2243138"/>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4843463" y="3860800"/>
            <a:ext cx="1765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algn="ctr" eaLnBrk="1" hangingPunct="1">
              <a:spcBef>
                <a:spcPct val="100000"/>
              </a:spcBef>
              <a:spcAft>
                <a:spcPct val="0"/>
              </a:spcAft>
              <a:buClr>
                <a:schemeClr val="tx1"/>
              </a:buClr>
              <a:buFontTx/>
              <a:buNone/>
            </a:pPr>
            <a:r>
              <a:rPr lang="en-GB" altLang="en-US" sz="2000" i="1">
                <a:solidFill>
                  <a:srgbClr val="000066"/>
                </a:solidFill>
              </a:rPr>
              <a:t>Gut damage in small intestine</a:t>
            </a:r>
            <a:endParaRPr lang="en-GB" altLang="en-US" sz="3200">
              <a:solidFill>
                <a:srgbClr val="000066"/>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336550" y="4957763"/>
            <a:ext cx="8540750" cy="1711325"/>
          </a:xfrm>
        </p:spPr>
        <p:txBody>
          <a:bodyPr/>
          <a:lstStyle/>
          <a:p>
            <a:pPr eaLnBrk="1" hangingPunct="1"/>
            <a:r>
              <a:rPr lang="en-GB" altLang="en-US" smtClean="0">
                <a:latin typeface="Arial" charset="0"/>
                <a:cs typeface="Arial" charset="0"/>
              </a:rPr>
              <a:t>Regular worming improves lamb growth</a:t>
            </a:r>
          </a:p>
          <a:p>
            <a:pPr eaLnBrk="1" hangingPunct="1"/>
            <a:r>
              <a:rPr lang="en-GB" altLang="en-US" smtClean="0">
                <a:latin typeface="Arial" charset="0"/>
                <a:cs typeface="Arial" charset="0"/>
              </a:rPr>
              <a:t>Drenched, challenged lambs still lose out</a:t>
            </a:r>
          </a:p>
          <a:p>
            <a:pPr eaLnBrk="1" hangingPunct="1"/>
            <a:r>
              <a:rPr lang="en-GB" altLang="en-US" smtClean="0">
                <a:latin typeface="Arial" charset="0"/>
                <a:cs typeface="Arial" charset="0"/>
              </a:rPr>
              <a:t>Reduce challenge to improve productivity</a:t>
            </a:r>
          </a:p>
        </p:txBody>
      </p:sp>
      <p:sp>
        <p:nvSpPr>
          <p:cNvPr id="16387" name="Rectangle 3"/>
          <p:cNvSpPr>
            <a:spLocks noGrp="1" noChangeArrowheads="1"/>
          </p:cNvSpPr>
          <p:nvPr>
            <p:ph type="title" idx="4294967295"/>
          </p:nvPr>
        </p:nvSpPr>
        <p:spPr/>
        <p:txBody>
          <a:bodyPr/>
          <a:lstStyle/>
          <a:p>
            <a:pPr eaLnBrk="1" hangingPunct="1"/>
            <a:r>
              <a:rPr lang="en-GB" altLang="en-US" smtClean="0">
                <a:solidFill>
                  <a:srgbClr val="FFFFFF"/>
                </a:solidFill>
                <a:ea typeface="ＭＳ Ｐゴシック" pitchFamily="34" charset="-128"/>
              </a:rPr>
              <a:t>Discussion</a:t>
            </a:r>
            <a:endParaRPr lang="en-US" altLang="en-US" smtClean="0">
              <a:solidFill>
                <a:srgbClr val="FFFFFF"/>
              </a:solidFill>
              <a:ea typeface="ＭＳ Ｐゴシック" pitchFamily="34" charset="-128"/>
            </a:endParaRPr>
          </a:p>
        </p:txBody>
      </p:sp>
      <p:pic>
        <p:nvPicPr>
          <p:cNvPr id="163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475" y="981075"/>
            <a:ext cx="53625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ChangeArrowheads="1"/>
          </p:cNvSpPr>
          <p:nvPr/>
        </p:nvSpPr>
        <p:spPr bwMode="auto">
          <a:xfrm>
            <a:off x="284163" y="234950"/>
            <a:ext cx="7816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a:spcAft>
                <a:spcPct val="0"/>
              </a:spcAft>
              <a:buFontTx/>
              <a:buNone/>
            </a:pPr>
            <a:r>
              <a:rPr lang="en-US" altLang="en-US" sz="3600">
                <a:latin typeface="Georgia" pitchFamily="18" charset="0"/>
                <a:cs typeface="Tahoma" pitchFamily="34" charset="0"/>
              </a:rPr>
              <a:t>Worm challenge is expensive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66725" y="225425"/>
            <a:ext cx="7816850" cy="765175"/>
          </a:xfrm>
        </p:spPr>
        <p:txBody>
          <a:bodyPr/>
          <a:lstStyle/>
          <a:p>
            <a:pPr eaLnBrk="1" hangingPunct="1"/>
            <a:r>
              <a:rPr lang="en-GB" altLang="en-US" smtClean="0"/>
              <a:t>Ewe protein supplementation</a:t>
            </a:r>
            <a:endParaRPr lang="en-US" altLang="en-US" smtClean="0"/>
          </a:p>
        </p:txBody>
      </p:sp>
      <p:pic>
        <p:nvPicPr>
          <p:cNvPr id="19459" name="Picture 7" descr="feeding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1730375"/>
            <a:ext cx="6313488" cy="4632325"/>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6725" y="225425"/>
            <a:ext cx="7816850" cy="765175"/>
          </a:xfrm>
        </p:spPr>
        <p:txBody>
          <a:bodyPr/>
          <a:lstStyle/>
          <a:p>
            <a:pPr eaLnBrk="1" hangingPunct="1"/>
            <a:r>
              <a:rPr lang="en-GB" altLang="en-US" smtClean="0"/>
              <a:t>Ewe protein supplementation</a:t>
            </a:r>
            <a:endParaRPr lang="en-US" altLang="en-US" smtClean="0"/>
          </a:p>
        </p:txBody>
      </p:sp>
      <p:sp>
        <p:nvSpPr>
          <p:cNvPr id="21507" name="Rectangle 3"/>
          <p:cNvSpPr>
            <a:spLocks noGrp="1" noChangeArrowheads="1"/>
          </p:cNvSpPr>
          <p:nvPr>
            <p:ph type="body" idx="4294967295"/>
          </p:nvPr>
        </p:nvSpPr>
        <p:spPr>
          <a:xfrm>
            <a:off x="260350" y="1484313"/>
            <a:ext cx="8529638" cy="4824412"/>
          </a:xfrm>
        </p:spPr>
        <p:txBody>
          <a:bodyPr/>
          <a:lstStyle/>
          <a:p>
            <a:pPr eaLnBrk="1" hangingPunct="1">
              <a:lnSpc>
                <a:spcPct val="90000"/>
              </a:lnSpc>
              <a:defRPr/>
            </a:pPr>
            <a:r>
              <a:rPr lang="en-US" altLang="en-US" dirty="0" smtClean="0">
                <a:solidFill>
                  <a:schemeClr val="tx1"/>
                </a:solidFill>
                <a:latin typeface="Arial" charset="0"/>
                <a:cs typeface="Arial" charset="0"/>
              </a:rPr>
              <a:t>Why to target ewes? Periparturient relaxation of immunity (PPRI)</a:t>
            </a:r>
          </a:p>
          <a:p>
            <a:pPr lvl="1" eaLnBrk="1" hangingPunct="1">
              <a:lnSpc>
                <a:spcPct val="90000"/>
              </a:lnSpc>
              <a:defRPr/>
            </a:pPr>
            <a:r>
              <a:rPr lang="en-US" altLang="en-US" dirty="0">
                <a:latin typeface="Arial" charset="0"/>
                <a:cs typeface="Arial" charset="0"/>
              </a:rPr>
              <a:t>i</a:t>
            </a:r>
            <a:r>
              <a:rPr lang="en-US" altLang="en-US" dirty="0" smtClean="0">
                <a:latin typeface="Arial" charset="0"/>
                <a:cs typeface="Arial" charset="0"/>
              </a:rPr>
              <a:t>s sensitive to protein scarcity</a:t>
            </a:r>
          </a:p>
          <a:p>
            <a:pPr lvl="1" eaLnBrk="1" hangingPunct="1">
              <a:lnSpc>
                <a:spcPct val="90000"/>
              </a:lnSpc>
              <a:defRPr/>
            </a:pPr>
            <a:r>
              <a:rPr lang="en-US" altLang="en-US" dirty="0" smtClean="0">
                <a:latin typeface="Arial" charset="0"/>
                <a:cs typeface="Arial" charset="0"/>
              </a:rPr>
              <a:t>plays an important role in parasite epidemiology</a:t>
            </a:r>
          </a:p>
          <a:p>
            <a:pPr marL="457200" lvl="1" indent="0" eaLnBrk="1" hangingPunct="1">
              <a:lnSpc>
                <a:spcPct val="90000"/>
              </a:lnSpc>
              <a:buFont typeface="Arial" charset="0"/>
              <a:buNone/>
              <a:defRPr/>
            </a:pPr>
            <a:endParaRPr lang="en-US" altLang="en-US" dirty="0" smtClean="0">
              <a:latin typeface="Arial" charset="0"/>
              <a:cs typeface="Arial" charset="0"/>
            </a:endParaRPr>
          </a:p>
          <a:p>
            <a:pPr eaLnBrk="1" hangingPunct="1">
              <a:lnSpc>
                <a:spcPct val="80000"/>
              </a:lnSpc>
              <a:defRPr/>
            </a:pPr>
            <a:r>
              <a:rPr lang="en-GB" altLang="en-US" dirty="0" smtClean="0">
                <a:solidFill>
                  <a:schemeClr val="tx1"/>
                </a:solidFill>
                <a:latin typeface="Arial" charset="0"/>
                <a:cs typeface="Arial" charset="0"/>
              </a:rPr>
              <a:t>A single lactating, underfed susceptible ewe could be a source of infection for many lambs</a:t>
            </a:r>
            <a:endParaRPr lang="en-US" altLang="en-US" dirty="0" smtClean="0">
              <a:solidFill>
                <a:schemeClr val="tx1"/>
              </a:solidFill>
              <a:latin typeface="Arial" charset="0"/>
              <a:cs typeface="Arial" charset="0"/>
            </a:endParaRPr>
          </a:p>
          <a:p>
            <a:pPr lvl="1" eaLnBrk="1" hangingPunct="1">
              <a:lnSpc>
                <a:spcPct val="80000"/>
              </a:lnSpc>
              <a:defRPr/>
            </a:pPr>
            <a:r>
              <a:rPr lang="en-US" altLang="en-US" dirty="0" smtClean="0">
                <a:latin typeface="Arial" charset="0"/>
                <a:cs typeface="Arial" charset="0"/>
              </a:rPr>
              <a:t>Egg excretion over 14 days:	17,000,000 eggs</a:t>
            </a:r>
          </a:p>
          <a:p>
            <a:pPr lvl="1" eaLnBrk="1" hangingPunct="1">
              <a:lnSpc>
                <a:spcPct val="80000"/>
              </a:lnSpc>
              <a:defRPr/>
            </a:pPr>
            <a:r>
              <a:rPr lang="en-US" altLang="en-US" dirty="0" smtClean="0">
                <a:latin typeface="Arial" charset="0"/>
                <a:cs typeface="Arial" charset="0"/>
              </a:rPr>
              <a:t>If 25% successfully hatch:	  4,300,000 larvae</a:t>
            </a:r>
          </a:p>
          <a:p>
            <a:pPr lvl="1" eaLnBrk="1" hangingPunct="1">
              <a:lnSpc>
                <a:spcPct val="80000"/>
              </a:lnSpc>
              <a:defRPr/>
            </a:pPr>
            <a:r>
              <a:rPr lang="en-US" altLang="en-US" dirty="0" smtClean="0">
                <a:latin typeface="Arial" charset="0"/>
                <a:cs typeface="Arial" charset="0"/>
              </a:rPr>
              <a:t>If 25% migrate to leaf area:	  1,125,000 larvae</a:t>
            </a:r>
          </a:p>
          <a:p>
            <a:pPr lvl="1" eaLnBrk="1" hangingPunct="1">
              <a:lnSpc>
                <a:spcPct val="80000"/>
              </a:lnSpc>
              <a:defRPr/>
            </a:pPr>
            <a:r>
              <a:rPr lang="en-US" altLang="en-US" dirty="0" smtClean="0">
                <a:latin typeface="Arial" charset="0"/>
                <a:cs typeface="Arial" charset="0"/>
              </a:rPr>
              <a:t>Sub-clinical larvae exposure:        5,000 larvae/day</a:t>
            </a:r>
          </a:p>
          <a:p>
            <a:pPr lvl="1" eaLnBrk="1" hangingPunct="1">
              <a:lnSpc>
                <a:spcPct val="80000"/>
              </a:lnSpc>
              <a:defRPr/>
            </a:pPr>
            <a:endParaRPr lang="en-US" altLang="en-US" dirty="0" smtClean="0">
              <a:latin typeface="Arial" charset="0"/>
              <a:cs typeface="Arial" charset="0"/>
            </a:endParaRPr>
          </a:p>
          <a:p>
            <a:pPr eaLnBrk="1" hangingPunct="1">
              <a:lnSpc>
                <a:spcPct val="80000"/>
              </a:lnSpc>
              <a:defRPr/>
            </a:pPr>
            <a:r>
              <a:rPr lang="en-US" altLang="en-US" dirty="0" smtClean="0">
                <a:solidFill>
                  <a:schemeClr val="tx1"/>
                </a:solidFill>
                <a:latin typeface="Arial" charset="0"/>
                <a:cs typeface="Arial" charset="0"/>
              </a:rPr>
              <a:t> </a:t>
            </a:r>
            <a:r>
              <a:rPr lang="en-US" altLang="en-US" dirty="0" smtClean="0">
                <a:solidFill>
                  <a:srgbClr val="FF0000"/>
                </a:solidFill>
                <a:latin typeface="Arial" charset="0"/>
                <a:cs typeface="Arial" charset="0"/>
              </a:rPr>
              <a:t>One</a:t>
            </a:r>
            <a:r>
              <a:rPr lang="en-US" altLang="en-US" dirty="0" smtClean="0">
                <a:solidFill>
                  <a:schemeClr val="tx1"/>
                </a:solidFill>
                <a:latin typeface="Arial" charset="0"/>
                <a:cs typeface="Arial" charset="0"/>
              </a:rPr>
              <a:t> </a:t>
            </a:r>
            <a:r>
              <a:rPr lang="en-US" altLang="en-US" dirty="0">
                <a:solidFill>
                  <a:schemeClr val="tx1"/>
                </a:solidFill>
                <a:latin typeface="Arial" charset="0"/>
                <a:cs typeface="Arial" charset="0"/>
              </a:rPr>
              <a:t>ewe could infect </a:t>
            </a:r>
            <a:r>
              <a:rPr lang="en-US" altLang="en-US" dirty="0">
                <a:solidFill>
                  <a:srgbClr val="FF0000"/>
                </a:solidFill>
                <a:latin typeface="Arial" charset="0"/>
                <a:cs typeface="Arial" charset="0"/>
              </a:rPr>
              <a:t>16</a:t>
            </a:r>
            <a:r>
              <a:rPr lang="en-US" altLang="en-US" dirty="0">
                <a:solidFill>
                  <a:schemeClr val="tx1"/>
                </a:solidFill>
                <a:latin typeface="Arial" charset="0"/>
                <a:cs typeface="Arial" charset="0"/>
              </a:rPr>
              <a:t> lambs for </a:t>
            </a:r>
            <a:r>
              <a:rPr lang="en-US" altLang="en-US" dirty="0">
                <a:solidFill>
                  <a:srgbClr val="FF0000"/>
                </a:solidFill>
                <a:latin typeface="Arial" charset="0"/>
                <a:cs typeface="Arial" charset="0"/>
              </a:rPr>
              <a:t>14</a:t>
            </a:r>
            <a:r>
              <a:rPr lang="en-US" altLang="en-US" dirty="0">
                <a:solidFill>
                  <a:schemeClr val="tx1"/>
                </a:solidFill>
                <a:latin typeface="Arial" charset="0"/>
                <a:cs typeface="Arial" charset="0"/>
              </a:rPr>
              <a:t> days</a:t>
            </a:r>
          </a:p>
          <a:p>
            <a:pPr eaLnBrk="1" hangingPunct="1">
              <a:lnSpc>
                <a:spcPct val="90000"/>
              </a:lnSpc>
              <a:defRPr/>
            </a:pPr>
            <a:endParaRPr lang="en-US" altLang="en-US" sz="1000" dirty="0" smtClean="0">
              <a:solidFill>
                <a:schemeClr val="tx1"/>
              </a:solidFill>
              <a:latin typeface="Arial" charset="0"/>
              <a:cs typeface="Arial" charset="0"/>
            </a:endParaRPr>
          </a:p>
        </p:txBody>
      </p:sp>
      <p:pic>
        <p:nvPicPr>
          <p:cNvPr id="21508" name="Picture 7" descr="larvae in drop of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3573463"/>
            <a:ext cx="13604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7967098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idx="4294967295"/>
          </p:nvPr>
        </p:nvSpPr>
        <p:spPr/>
        <p:txBody>
          <a:bodyPr/>
          <a:lstStyle/>
          <a:p>
            <a:pPr eaLnBrk="1" hangingPunct="1"/>
            <a:r>
              <a:rPr lang="en-GB" altLang="en-US" smtClean="0">
                <a:solidFill>
                  <a:srgbClr val="FFFFFF"/>
                </a:solidFill>
                <a:ea typeface="ＭＳ Ｐゴシック" pitchFamily="34" charset="-128"/>
              </a:rPr>
              <a:t>Discussion</a:t>
            </a:r>
            <a:endParaRPr lang="en-US" altLang="en-US" smtClean="0">
              <a:solidFill>
                <a:srgbClr val="FFFFFF"/>
              </a:solidFill>
              <a:ea typeface="ＭＳ Ｐゴシック" pitchFamily="34" charset="-128"/>
            </a:endParaRPr>
          </a:p>
        </p:txBody>
      </p:sp>
      <p:sp>
        <p:nvSpPr>
          <p:cNvPr id="22531" name="Title 1"/>
          <p:cNvSpPr txBox="1">
            <a:spLocks/>
          </p:cNvSpPr>
          <p:nvPr/>
        </p:nvSpPr>
        <p:spPr bwMode="auto">
          <a:xfrm>
            <a:off x="227013" y="53975"/>
            <a:ext cx="7353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a:spcAft>
                <a:spcPct val="0"/>
              </a:spcAft>
              <a:buFontTx/>
              <a:buNone/>
            </a:pPr>
            <a:r>
              <a:rPr lang="en-GB" altLang="en-US" sz="3600">
                <a:latin typeface="Georgia" pitchFamily="18" charset="0"/>
                <a:cs typeface="Tahoma" pitchFamily="34" charset="0"/>
              </a:rPr>
              <a:t>Overcoming protein scarcity</a:t>
            </a:r>
            <a:endParaRPr lang="en-GB" altLang="en-US" sz="3600" baseline="30000">
              <a:latin typeface="Georgia"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3860800"/>
            <a:ext cx="38322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4197" y="4149080"/>
            <a:ext cx="3311922" cy="255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4" name="Rectangle 2"/>
          <p:cNvSpPr txBox="1">
            <a:spLocks noChangeArrowheads="1"/>
          </p:cNvSpPr>
          <p:nvPr/>
        </p:nvSpPr>
        <p:spPr bwMode="auto">
          <a:xfrm>
            <a:off x="163637" y="1556792"/>
            <a:ext cx="6567488"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eaLnBrk="1" hangingPunct="1"/>
            <a:r>
              <a:rPr lang="en-GB" altLang="en-US"/>
              <a:t>Late pregnancy supplementation with high quality, by-pass protein</a:t>
            </a:r>
          </a:p>
          <a:p>
            <a:pPr lvl="1" eaLnBrk="1" hangingPunct="1">
              <a:lnSpc>
                <a:spcPts val="2400"/>
              </a:lnSpc>
            </a:pPr>
            <a:r>
              <a:rPr lang="en-GB" altLang="en-US"/>
              <a:t>Heavier lambs and ewes at lambing</a:t>
            </a:r>
          </a:p>
          <a:p>
            <a:pPr lvl="1" eaLnBrk="1" hangingPunct="1">
              <a:lnSpc>
                <a:spcPts val="2400"/>
              </a:lnSpc>
            </a:pPr>
            <a:r>
              <a:rPr lang="en-GB" altLang="en-US"/>
              <a:t>Reduced worm egg counts and worm burdens</a:t>
            </a:r>
          </a:p>
        </p:txBody>
      </p:sp>
      <p:pic>
        <p:nvPicPr>
          <p:cNvPr id="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158" y="1844824"/>
            <a:ext cx="2865455" cy="232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7013" y="19050"/>
            <a:ext cx="7353300" cy="1143000"/>
          </a:xfrm>
        </p:spPr>
        <p:txBody>
          <a:bodyPr/>
          <a:lstStyle/>
          <a:p>
            <a:pPr>
              <a:lnSpc>
                <a:spcPct val="90000"/>
              </a:lnSpc>
              <a:defRPr/>
            </a:pPr>
            <a:r>
              <a:rPr lang="en-US" altLang="en-US" dirty="0">
                <a:ea typeface="+mn-ea"/>
                <a:cs typeface="Arial" charset="0"/>
              </a:rPr>
              <a:t>Bioactive forages</a:t>
            </a:r>
            <a:endParaRPr lang="en-GB" altLang="en-US" dirty="0">
              <a:ea typeface="+mn-ea"/>
              <a:cs typeface="Arial" charset="0"/>
            </a:endParaRPr>
          </a:p>
        </p:txBody>
      </p:sp>
      <p:pic>
        <p:nvPicPr>
          <p:cNvPr id="28675" name="Picture 11" descr="Sheep in chic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844675"/>
            <a:ext cx="621665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227013" y="53975"/>
            <a:ext cx="7353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a:spcAft>
                <a:spcPct val="0"/>
              </a:spcAft>
              <a:buFont typeface="Arial" charset="0"/>
              <a:buNone/>
            </a:pPr>
            <a:r>
              <a:rPr lang="en-GB" altLang="en-US" sz="3600">
                <a:latin typeface="Georgia" pitchFamily="18" charset="0"/>
              </a:rPr>
              <a:t>Anti-parasitic benefits of chicory</a:t>
            </a:r>
            <a:endParaRPr lang="en-GB" altLang="en-US" sz="3600" baseline="30000">
              <a:latin typeface="Georgia" pitchFamily="18" charset="0"/>
            </a:endParaRPr>
          </a:p>
        </p:txBody>
      </p:sp>
      <p:sp>
        <p:nvSpPr>
          <p:cNvPr id="31747" name="Rectangle 2"/>
          <p:cNvSpPr txBox="1">
            <a:spLocks noChangeArrowheads="1"/>
          </p:cNvSpPr>
          <p:nvPr/>
        </p:nvSpPr>
        <p:spPr bwMode="auto">
          <a:xfrm>
            <a:off x="336550" y="1428750"/>
            <a:ext cx="5730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Aft>
                <a:spcPts val="600"/>
              </a:spcAft>
              <a:buFont typeface="Arial" charset="0"/>
              <a:buChar char="•"/>
              <a:defRPr sz="2800">
                <a:solidFill>
                  <a:srgbClr val="004B23"/>
                </a:solidFill>
                <a:latin typeface="Arial" charset="0"/>
                <a:cs typeface="Arial" charset="0"/>
              </a:defRPr>
            </a:lvl1pPr>
            <a:lvl2pPr marL="742950" indent="-285750" eaLnBrk="0" hangingPunct="0">
              <a:spcAft>
                <a:spcPts val="600"/>
              </a:spcAft>
              <a:buFont typeface="Arial" charset="0"/>
              <a:buChar char="–"/>
              <a:defRPr sz="2400">
                <a:solidFill>
                  <a:srgbClr val="004B23"/>
                </a:solidFill>
                <a:latin typeface="Arial" charset="0"/>
                <a:cs typeface="Arial" charset="0"/>
              </a:defRPr>
            </a:lvl2pPr>
            <a:lvl3pPr marL="1143000" indent="-228600" eaLnBrk="0" hangingPunct="0">
              <a:spcAft>
                <a:spcPts val="600"/>
              </a:spcAft>
              <a:buFont typeface="Arial" charset="0"/>
              <a:buChar char="•"/>
              <a:defRPr sz="2000">
                <a:solidFill>
                  <a:srgbClr val="004B23"/>
                </a:solidFill>
                <a:latin typeface="Arial" charset="0"/>
                <a:cs typeface="Arial" charset="0"/>
              </a:defRPr>
            </a:lvl3pPr>
            <a:lvl4pPr marL="1600200" indent="-228600" eaLnBrk="0" hangingPunct="0">
              <a:spcAft>
                <a:spcPts val="600"/>
              </a:spcAft>
              <a:buFont typeface="Arial" charset="0"/>
              <a:buChar char="–"/>
              <a:defRPr>
                <a:solidFill>
                  <a:srgbClr val="004B23"/>
                </a:solidFill>
                <a:latin typeface="Arial" charset="0"/>
                <a:cs typeface="Arial" charset="0"/>
              </a:defRPr>
            </a:lvl4pPr>
            <a:lvl5pPr marL="2057400" indent="-228600" eaLnBrk="0" hangingPunct="0">
              <a:spcAft>
                <a:spcPts val="600"/>
              </a:spcAft>
              <a:buFont typeface="Arial" charset="0"/>
              <a:buChar char="»"/>
              <a:defRPr>
                <a:solidFill>
                  <a:srgbClr val="004B23"/>
                </a:solidFill>
                <a:latin typeface="Arial" charset="0"/>
                <a:cs typeface="Arial" charset="0"/>
              </a:defRPr>
            </a:lvl5pPr>
            <a:lvl6pPr marL="2514600" indent="-228600" eaLnBrk="0" fontAlgn="base" hangingPunct="0">
              <a:spcBef>
                <a:spcPct val="0"/>
              </a:spcBef>
              <a:spcAft>
                <a:spcPts val="600"/>
              </a:spcAft>
              <a:buFont typeface="Arial" charset="0"/>
              <a:buChar char="»"/>
              <a:defRPr>
                <a:solidFill>
                  <a:srgbClr val="004B23"/>
                </a:solidFill>
                <a:latin typeface="Arial" charset="0"/>
                <a:cs typeface="Arial" charset="0"/>
              </a:defRPr>
            </a:lvl6pPr>
            <a:lvl7pPr marL="2971800" indent="-228600" eaLnBrk="0" fontAlgn="base" hangingPunct="0">
              <a:spcBef>
                <a:spcPct val="0"/>
              </a:spcBef>
              <a:spcAft>
                <a:spcPts val="600"/>
              </a:spcAft>
              <a:buFont typeface="Arial" charset="0"/>
              <a:buChar char="»"/>
              <a:defRPr>
                <a:solidFill>
                  <a:srgbClr val="004B23"/>
                </a:solidFill>
                <a:latin typeface="Arial" charset="0"/>
                <a:cs typeface="Arial" charset="0"/>
              </a:defRPr>
            </a:lvl7pPr>
            <a:lvl8pPr marL="3429000" indent="-228600" eaLnBrk="0" fontAlgn="base" hangingPunct="0">
              <a:spcBef>
                <a:spcPct val="0"/>
              </a:spcBef>
              <a:spcAft>
                <a:spcPts val="600"/>
              </a:spcAft>
              <a:buFont typeface="Arial" charset="0"/>
              <a:buChar char="»"/>
              <a:defRPr>
                <a:solidFill>
                  <a:srgbClr val="004B23"/>
                </a:solidFill>
                <a:latin typeface="Arial" charset="0"/>
                <a:cs typeface="Arial" charset="0"/>
              </a:defRPr>
            </a:lvl8pPr>
            <a:lvl9pPr marL="3886200" indent="-228600" eaLnBrk="0" fontAlgn="base" hangingPunct="0">
              <a:spcBef>
                <a:spcPct val="0"/>
              </a:spcBef>
              <a:spcAft>
                <a:spcPts val="600"/>
              </a:spcAft>
              <a:buFont typeface="Arial" charset="0"/>
              <a:buChar char="»"/>
              <a:defRPr>
                <a:solidFill>
                  <a:srgbClr val="004B23"/>
                </a:solidFill>
                <a:latin typeface="Arial" charset="0"/>
                <a:cs typeface="Arial" charset="0"/>
              </a:defRPr>
            </a:lvl9pPr>
          </a:lstStyle>
          <a:p>
            <a:pPr eaLnBrk="1" hangingPunct="1"/>
            <a:r>
              <a:rPr lang="en-GB" altLang="en-US"/>
              <a:t>Multiple benefits:</a:t>
            </a:r>
          </a:p>
          <a:p>
            <a:pPr lvl="1" eaLnBrk="1" hangingPunct="1">
              <a:lnSpc>
                <a:spcPts val="2400"/>
              </a:lnSpc>
            </a:pPr>
            <a:r>
              <a:rPr lang="en-GB" altLang="en-US"/>
              <a:t>Fewer worms, faster growth</a:t>
            </a:r>
          </a:p>
          <a:p>
            <a:pPr lvl="1" eaLnBrk="1" hangingPunct="1">
              <a:lnSpc>
                <a:spcPts val="2400"/>
              </a:lnSpc>
            </a:pPr>
            <a:r>
              <a:rPr lang="en-GB" altLang="en-US"/>
              <a:t>Reduced drug input</a:t>
            </a:r>
          </a:p>
          <a:p>
            <a:pPr lvl="1" eaLnBrk="1" hangingPunct="1">
              <a:lnSpc>
                <a:spcPts val="2400"/>
              </a:lnSpc>
            </a:pPr>
            <a:r>
              <a:rPr lang="en-GB" altLang="en-US"/>
              <a:t>Reduced challenge</a:t>
            </a:r>
          </a:p>
          <a:p>
            <a:pPr eaLnBrk="1" hangingPunct="1"/>
            <a:endParaRPr lang="en-GB" altLang="en-US"/>
          </a:p>
        </p:txBody>
      </p:sp>
      <p:pic>
        <p:nvPicPr>
          <p:cNvPr id="31748" name="Picture 11" descr="Sheep in chic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325" y="3068638"/>
            <a:ext cx="20923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150" y="1281113"/>
            <a:ext cx="348615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3141663"/>
            <a:ext cx="331311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0393" y="4421188"/>
            <a:ext cx="28876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9" descr="DSC_00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6325" y="5301208"/>
            <a:ext cx="17129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Farmer 2: Protein supplementation</a:t>
            </a:r>
            <a:endParaRPr lang="en-GB" sz="3200" dirty="0"/>
          </a:p>
        </p:txBody>
      </p:sp>
      <p:sp>
        <p:nvSpPr>
          <p:cNvPr id="3" name="Content Placeholder 2"/>
          <p:cNvSpPr>
            <a:spLocks noGrp="1"/>
          </p:cNvSpPr>
          <p:nvPr>
            <p:ph idx="1"/>
          </p:nvPr>
        </p:nvSpPr>
        <p:spPr/>
        <p:txBody>
          <a:bodyPr>
            <a:noAutofit/>
          </a:bodyPr>
          <a:lstStyle/>
          <a:p>
            <a:r>
              <a:rPr lang="en-GB" sz="2000" dirty="0" smtClean="0"/>
              <a:t>2 weeks </a:t>
            </a:r>
            <a:r>
              <a:rPr lang="en-GB" sz="2000" dirty="0"/>
              <a:t>before </a:t>
            </a:r>
            <a:r>
              <a:rPr lang="en-GB" sz="2000" dirty="0" smtClean="0"/>
              <a:t>official lambing date and </a:t>
            </a:r>
            <a:r>
              <a:rPr lang="en-GB" sz="2000" dirty="0"/>
              <a:t>6 weeks of </a:t>
            </a:r>
            <a:r>
              <a:rPr lang="en-GB" sz="2000" dirty="0" smtClean="0"/>
              <a:t>lambing as </a:t>
            </a:r>
            <a:r>
              <a:rPr lang="en-GB" sz="2000" dirty="0"/>
              <a:t>above but </a:t>
            </a:r>
            <a:r>
              <a:rPr lang="en-GB" sz="2000" dirty="0" smtClean="0"/>
              <a:t>in addition ad </a:t>
            </a:r>
            <a:r>
              <a:rPr lang="en-GB" sz="2000" dirty="0"/>
              <a:t>lib Silage  </a:t>
            </a:r>
            <a:endParaRPr lang="en-GB" sz="2000" dirty="0" smtClean="0"/>
          </a:p>
          <a:p>
            <a:r>
              <a:rPr lang="en-GB" sz="2000" dirty="0" smtClean="0"/>
              <a:t>Post </a:t>
            </a:r>
            <a:r>
              <a:rPr lang="en-GB" sz="2000" dirty="0"/>
              <a:t>Lambing </a:t>
            </a:r>
            <a:r>
              <a:rPr lang="en-GB" sz="2000" dirty="0" smtClean="0"/>
              <a:t>n=10 ewes were supplemented with 100g organic soya per lamb (treated group). Control group stayed </a:t>
            </a:r>
            <a:r>
              <a:rPr lang="en-GB" sz="2000" dirty="0" err="1" smtClean="0"/>
              <a:t>unsupplemented</a:t>
            </a:r>
            <a:r>
              <a:rPr lang="en-GB" sz="2000" dirty="0" smtClean="0"/>
              <a:t> (n=10)</a:t>
            </a:r>
            <a:endParaRPr lang="en-GB" sz="2000" dirty="0"/>
          </a:p>
          <a:p>
            <a:pPr marL="0" indent="0">
              <a:buNone/>
            </a:pPr>
            <a:r>
              <a:rPr lang="en-GB" sz="2000" dirty="0"/>
              <a:t>  </a:t>
            </a:r>
          </a:p>
          <a:p>
            <a:endParaRPr lang="en-GB" sz="2000" dirty="0" smtClean="0"/>
          </a:p>
          <a:p>
            <a:endParaRPr lang="en-GB" sz="2000" dirty="0" smtClean="0"/>
          </a:p>
          <a:p>
            <a:endParaRPr lang="en-GB" sz="2000" dirty="0" smtClean="0"/>
          </a:p>
          <a:p>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20" y="2875437"/>
            <a:ext cx="4775837" cy="372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96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3.4|2."/>
</p:tagLst>
</file>

<file path=ppt/tags/tag2.xml><?xml version="1.0" encoding="utf-8"?>
<p:tagLst xmlns:a="http://schemas.openxmlformats.org/drawingml/2006/main" xmlns:r="http://schemas.openxmlformats.org/officeDocument/2006/relationships" xmlns:p="http://schemas.openxmlformats.org/presentationml/2006/main">
  <p:tag name="TIMING" val="|4.5|13.4|2."/>
</p:tagLst>
</file>

<file path=ppt/theme/theme1.xml><?xml version="1.0" encoding="utf-8"?>
<a:theme xmlns:a="http://schemas.openxmlformats.org/drawingml/2006/main" name="Office Theme">
  <a:themeElements>
    <a:clrScheme name="SRUC standard 1">
      <a:dk1>
        <a:srgbClr val="004B23"/>
      </a:dk1>
      <a:lt1>
        <a:sysClr val="window" lastClr="FFFFFF"/>
      </a:lt1>
      <a:dk2>
        <a:srgbClr val="006432"/>
      </a:dk2>
      <a:lt2>
        <a:srgbClr val="EEECE1"/>
      </a:lt2>
      <a:accent1>
        <a:srgbClr val="004B23"/>
      </a:accent1>
      <a:accent2>
        <a:srgbClr val="006432"/>
      </a:accent2>
      <a:accent3>
        <a:srgbClr val="68AC2C"/>
      </a:accent3>
      <a:accent4>
        <a:srgbClr val="92BD1E"/>
      </a:accent4>
      <a:accent5>
        <a:srgbClr val="4BACC6"/>
      </a:accent5>
      <a:accent6>
        <a:srgbClr val="F79646"/>
      </a:accent6>
      <a:hlink>
        <a:srgbClr val="4BACC6"/>
      </a:hlink>
      <a:folHlink>
        <a:srgbClr val="5F0060"/>
      </a:folHlink>
    </a:clrScheme>
    <a:fontScheme name="SRUC standard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lgn="r">
          <a:defRPr sz="1600">
            <a:solidFill>
              <a:schemeClr val="bg1"/>
            </a:solidFill>
            <a:latin typeface="Tahoma" charset="0"/>
            <a:cs typeface="Tahoma"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4934</TotalTime>
  <Words>418</Words>
  <Application>Microsoft Office PowerPoint</Application>
  <PresentationFormat>Custom</PresentationFormat>
  <Paragraphs>71</Paragraphs>
  <Slides>10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CorelPhotoPaint.Image.8</vt:lpstr>
      <vt:lpstr>Worm control strategies</vt:lpstr>
      <vt:lpstr>Worm damage and lamb growth</vt:lpstr>
      <vt:lpstr>Discussion</vt:lpstr>
      <vt:lpstr>Ewe protein supplementation</vt:lpstr>
      <vt:lpstr>Ewe protein supplementation</vt:lpstr>
      <vt:lpstr>Discussion</vt:lpstr>
      <vt:lpstr>Bioactive forages</vt:lpstr>
      <vt:lpstr>PowerPoint Presentation</vt:lpstr>
      <vt:lpstr>Farmer 2: Protein supplementation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SRUC</dc:creator>
  <cp:keywords>V2; Standard SRUC template; 19102012</cp:keywords>
  <cp:lastModifiedBy>Administrator</cp:lastModifiedBy>
  <cp:revision>347</cp:revision>
  <dcterms:created xsi:type="dcterms:W3CDTF">2012-09-19T12:24:09Z</dcterms:created>
  <dcterms:modified xsi:type="dcterms:W3CDTF">2018-08-28T12:38:57Z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0x010100BAE5EADAA7E905468456BA708A0D523B</vt:lpwstr>
  </property>
</Properties>
</file>