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203150" cy="36004500"/>
  <p:notesSz cx="6797675" cy="9926638"/>
  <p:defaultText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71F"/>
    <a:srgbClr val="CC0000"/>
    <a:srgbClr val="CCFF33"/>
    <a:srgbClr val="F0B323"/>
    <a:srgbClr val="006BA6"/>
    <a:srgbClr val="002A7E"/>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2" autoAdjust="0"/>
    <p:restoredTop sz="94556" autoAdjust="0"/>
  </p:normalViewPr>
  <p:slideViewPr>
    <p:cSldViewPr>
      <p:cViewPr>
        <p:scale>
          <a:sx n="40" d="100"/>
          <a:sy n="40" d="100"/>
        </p:scale>
        <p:origin x="-1080" y="-72"/>
      </p:cViewPr>
      <p:guideLst>
        <p:guide orient="horz" pos="11340"/>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890236" y="11184734"/>
            <a:ext cx="21422678" cy="771763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0362545" y="7567613"/>
            <a:ext cx="15629453" cy="1612868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74184" y="7567613"/>
            <a:ext cx="46468308" cy="1612868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990875" y="23136228"/>
            <a:ext cx="21422678" cy="7150894"/>
          </a:xfrm>
        </p:spPr>
        <p:txBody>
          <a:bodyPr anchor="t"/>
          <a:lstStyle>
            <a:lvl1pPr algn="l">
              <a:defRPr sz="153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74184" y="44105512"/>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943117" y="44105512"/>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60158" y="1441849"/>
            <a:ext cx="22682835" cy="600075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4" name="3 İçerik Yer Tutucusu"/>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60159" y="1433512"/>
            <a:ext cx="8291663" cy="6100763"/>
          </a:xfrm>
        </p:spPr>
        <p:txBody>
          <a:bodyPr anchor="b"/>
          <a:lstStyle>
            <a:lvl1pPr algn="l">
              <a:defRPr sz="7700" b="1"/>
            </a:lvl1pPr>
          </a:lstStyle>
          <a:p>
            <a:r>
              <a:rPr lang="tr-TR" smtClean="0"/>
              <a:t>Asıl başlık stili için tıklatın</a:t>
            </a:r>
            <a:endParaRPr lang="tr-TR"/>
          </a:p>
        </p:txBody>
      </p:sp>
      <p:sp>
        <p:nvSpPr>
          <p:cNvPr id="3" name="2 İçerik Yer Tutucusu"/>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939994" y="25203150"/>
            <a:ext cx="15121890" cy="2975375"/>
          </a:xfrm>
        </p:spPr>
        <p:txBody>
          <a:bodyPr anchor="b"/>
          <a:lstStyle>
            <a:lvl1pPr algn="l">
              <a:defRPr sz="7700" b="1"/>
            </a:lvl1pPr>
          </a:lstStyle>
          <a:p>
            <a:r>
              <a:rPr lang="tr-TR" smtClean="0"/>
              <a:t>Asıl başlık stili için tıklatın</a:t>
            </a:r>
            <a:endParaRPr lang="tr-TR"/>
          </a:p>
        </p:txBody>
      </p:sp>
      <p:sp>
        <p:nvSpPr>
          <p:cNvPr id="3" name="2 Resim Yer Tutucusu"/>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tr-TR"/>
          </a:p>
        </p:txBody>
      </p:sp>
      <p:sp>
        <p:nvSpPr>
          <p:cNvPr id="4" name="3 Metin Yer Tutucusu"/>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111720D-D432-4E38-82CC-EB970730A24D}" type="datetimeFigureOut">
              <a:rPr lang="tr-TR" smtClean="0"/>
              <a:pPr/>
              <a:t>29.09.2017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B498777-48CB-4100-B967-33D83619858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006BA6"/>
            </a:gs>
            <a:gs pos="100000">
              <a:schemeClr val="bg1">
                <a:alpha val="0"/>
              </a:schemeClr>
            </a:gs>
          </a:gsLst>
          <a:lin ang="162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1260158" y="1441849"/>
            <a:ext cx="22682835" cy="6000750"/>
          </a:xfrm>
          <a:prstGeom prst="rect">
            <a:avLst/>
          </a:prstGeom>
        </p:spPr>
        <p:txBody>
          <a:bodyPr vert="horz" lIns="349758" tIns="174879" rIns="349758" bIns="174879"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1260157"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F111720D-D432-4E38-82CC-EB970730A24D}" type="datetimeFigureOut">
              <a:rPr lang="tr-TR" smtClean="0"/>
              <a:pPr/>
              <a:t>29.09.2017</a:t>
            </a:fld>
            <a:endParaRPr lang="tr-TR"/>
          </a:p>
        </p:txBody>
      </p:sp>
      <p:sp>
        <p:nvSpPr>
          <p:cNvPr id="5" name="4 Altbilgi Yer Tutucusu"/>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8B498777-48CB-4100-B967-33D83619858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etin kutusu 16"/>
          <p:cNvSpPr txBox="1"/>
          <p:nvPr/>
        </p:nvSpPr>
        <p:spPr>
          <a:xfrm>
            <a:off x="792263" y="719188"/>
            <a:ext cx="23474608" cy="4832078"/>
          </a:xfrm>
          <a:prstGeom prst="rect">
            <a:avLst/>
          </a:prstGeom>
          <a:solidFill>
            <a:srgbClr val="006BA6">
              <a:alpha val="12000"/>
            </a:srgbClr>
          </a:solidFill>
          <a:ln w="19050">
            <a:solidFill>
              <a:srgbClr val="006BA6"/>
            </a:solidFill>
          </a:ln>
        </p:spPr>
        <p:style>
          <a:lnRef idx="2">
            <a:schemeClr val="dk1"/>
          </a:lnRef>
          <a:fillRef idx="1">
            <a:schemeClr val="lt1"/>
          </a:fillRef>
          <a:effectRef idx="0">
            <a:schemeClr val="dk1"/>
          </a:effectRef>
          <a:fontRef idx="minor">
            <a:schemeClr val="dk1"/>
          </a:fontRef>
        </p:style>
        <p:txBody>
          <a:bodyPr wrap="square" lIns="91425" tIns="45713" rIns="91425" bIns="45713" rtlCol="0">
            <a:spAutoFit/>
          </a:bodyPr>
          <a:lstStyle/>
          <a:p>
            <a:pPr algn="ctr"/>
            <a:endParaRPr lang="tr-TR" sz="3600" b="1" u="sng" dirty="0" smtClean="0">
              <a:solidFill>
                <a:schemeClr val="tx1"/>
              </a:solidFill>
              <a:latin typeface="Times New Roman" pitchFamily="18" charset="0"/>
              <a:cs typeface="Times New Roman" pitchFamily="18" charset="0"/>
            </a:endParaRPr>
          </a:p>
          <a:p>
            <a:pPr algn="ctr"/>
            <a:r>
              <a:rPr lang="en-US" sz="4800" b="1" dirty="0">
                <a:solidFill>
                  <a:srgbClr val="7030A0"/>
                </a:solidFill>
                <a:latin typeface="Times New Roman" pitchFamily="18" charset="0"/>
                <a:cs typeface="Times New Roman" pitchFamily="18" charset="0"/>
              </a:rPr>
              <a:t>The Comparison of Pesticide Residues on Organic and Conventional Raisin Products in Aegean Region</a:t>
            </a:r>
            <a:r>
              <a:rPr lang="tr-TR" sz="4800" b="1" dirty="0" smtClean="0">
                <a:solidFill>
                  <a:srgbClr val="7030A0"/>
                </a:solidFill>
                <a:latin typeface="Times New Roman" pitchFamily="18" charset="0"/>
                <a:cs typeface="Times New Roman" pitchFamily="18" charset="0"/>
              </a:rPr>
              <a:t> </a:t>
            </a:r>
            <a:endParaRPr lang="tr-TR" sz="4800" b="1" dirty="0">
              <a:solidFill>
                <a:srgbClr val="7030A0"/>
              </a:solidFill>
              <a:latin typeface="Times New Roman" pitchFamily="18" charset="0"/>
              <a:cs typeface="Times New Roman" pitchFamily="18" charset="0"/>
            </a:endParaRPr>
          </a:p>
          <a:p>
            <a:pPr algn="ctr"/>
            <a:r>
              <a:rPr lang="tr-TR" sz="3600" b="1" dirty="0">
                <a:solidFill>
                  <a:srgbClr val="7030A0"/>
                </a:solidFill>
                <a:latin typeface="Times New Roman" pitchFamily="18" charset="0"/>
                <a:cs typeface="Times New Roman" pitchFamily="18" charset="0"/>
              </a:rPr>
              <a:t>Ülfet ERDAL</a:t>
            </a:r>
            <a:r>
              <a:rPr lang="tr-TR" sz="3600" b="1" baseline="30000" dirty="0">
                <a:solidFill>
                  <a:srgbClr val="7030A0"/>
                </a:solidFill>
                <a:latin typeface="Times New Roman" pitchFamily="18" charset="0"/>
                <a:cs typeface="Times New Roman" pitchFamily="18" charset="0"/>
              </a:rPr>
              <a:t>1</a:t>
            </a:r>
            <a:r>
              <a:rPr lang="tr-TR" sz="3600" b="1" dirty="0">
                <a:solidFill>
                  <a:srgbClr val="7030A0"/>
                </a:solidFill>
                <a:latin typeface="Times New Roman" pitchFamily="18" charset="0"/>
                <a:cs typeface="Times New Roman" pitchFamily="18" charset="0"/>
              </a:rPr>
              <a:t>            Mürşit DALÇAM</a:t>
            </a:r>
            <a:r>
              <a:rPr lang="tr-TR" sz="3600" b="1" baseline="30000" dirty="0">
                <a:solidFill>
                  <a:srgbClr val="7030A0"/>
                </a:solidFill>
                <a:latin typeface="Times New Roman" pitchFamily="18" charset="0"/>
                <a:cs typeface="Times New Roman" pitchFamily="18" charset="0"/>
              </a:rPr>
              <a:t>2</a:t>
            </a:r>
            <a:r>
              <a:rPr lang="tr-TR" sz="3600" b="1" dirty="0">
                <a:solidFill>
                  <a:srgbClr val="7030A0"/>
                </a:solidFill>
                <a:latin typeface="Times New Roman" pitchFamily="18" charset="0"/>
                <a:cs typeface="Times New Roman" pitchFamily="18" charset="0"/>
              </a:rPr>
              <a:t>       </a:t>
            </a:r>
            <a:r>
              <a:rPr lang="tr-TR" sz="3600" b="1" dirty="0" smtClean="0">
                <a:solidFill>
                  <a:srgbClr val="7030A0"/>
                </a:solidFill>
                <a:latin typeface="Times New Roman" pitchFamily="18" charset="0"/>
                <a:cs typeface="Times New Roman" pitchFamily="18" charset="0"/>
              </a:rPr>
              <a:t>  </a:t>
            </a:r>
            <a:r>
              <a:rPr lang="tr-TR" sz="3600" b="1" dirty="0">
                <a:solidFill>
                  <a:srgbClr val="7030A0"/>
                </a:solidFill>
                <a:latin typeface="Times New Roman" pitchFamily="18" charset="0"/>
                <a:cs typeface="Times New Roman" pitchFamily="18" charset="0"/>
              </a:rPr>
              <a:t>İhsan YASA</a:t>
            </a:r>
            <a:r>
              <a:rPr lang="tr-TR" sz="3600" b="1" baseline="30000" dirty="0">
                <a:solidFill>
                  <a:srgbClr val="7030A0"/>
                </a:solidFill>
                <a:latin typeface="Times New Roman" pitchFamily="18" charset="0"/>
                <a:cs typeface="Times New Roman" pitchFamily="18" charset="0"/>
              </a:rPr>
              <a:t>3</a:t>
            </a:r>
          </a:p>
          <a:p>
            <a:pPr algn="ctr"/>
            <a:r>
              <a:rPr lang="tr-TR" sz="3000" dirty="0">
                <a:solidFill>
                  <a:schemeClr val="tx1"/>
                </a:solidFill>
                <a:latin typeface="Times New Roman" pitchFamily="18" charset="0"/>
                <a:cs typeface="Times New Roman" pitchFamily="18" charset="0"/>
              </a:rPr>
              <a:t>1International </a:t>
            </a:r>
            <a:r>
              <a:rPr lang="tr-TR" sz="3000" dirty="0" err="1">
                <a:solidFill>
                  <a:schemeClr val="tx1"/>
                </a:solidFill>
                <a:latin typeface="Times New Roman" pitchFamily="18" charset="0"/>
                <a:cs typeface="Times New Roman" pitchFamily="18" charset="0"/>
              </a:rPr>
              <a:t>Agricultural</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Research</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and</a:t>
            </a:r>
            <a:r>
              <a:rPr lang="tr-TR" sz="3000" dirty="0">
                <a:solidFill>
                  <a:schemeClr val="tx1"/>
                </a:solidFill>
                <a:latin typeface="Times New Roman" pitchFamily="18" charset="0"/>
                <a:cs typeface="Times New Roman" pitchFamily="18" charset="0"/>
              </a:rPr>
              <a:t> Training Center Menemen-</a:t>
            </a:r>
            <a:r>
              <a:rPr lang="tr-TR" sz="3000" dirty="0" err="1">
                <a:solidFill>
                  <a:schemeClr val="tx1"/>
                </a:solidFill>
                <a:latin typeface="Times New Roman" pitchFamily="18" charset="0"/>
                <a:cs typeface="Times New Roman" pitchFamily="18" charset="0"/>
              </a:rPr>
              <a:t>Izmir</a:t>
            </a:r>
            <a:r>
              <a:rPr lang="tr-TR" sz="3000" dirty="0">
                <a:solidFill>
                  <a:schemeClr val="tx1"/>
                </a:solidFill>
                <a:latin typeface="Times New Roman" pitchFamily="18" charset="0"/>
                <a:cs typeface="Times New Roman" pitchFamily="18" charset="0"/>
              </a:rPr>
              <a:t>/</a:t>
            </a:r>
            <a:r>
              <a:rPr lang="tr-TR" sz="3000" dirty="0" err="1">
                <a:solidFill>
                  <a:schemeClr val="tx1"/>
                </a:solidFill>
                <a:latin typeface="Times New Roman" pitchFamily="18" charset="0"/>
                <a:cs typeface="Times New Roman" pitchFamily="18" charset="0"/>
              </a:rPr>
              <a:t>Turkey</a:t>
            </a:r>
            <a:endParaRPr lang="tr-TR" sz="3000" dirty="0">
              <a:solidFill>
                <a:schemeClr val="tx1"/>
              </a:solidFill>
              <a:latin typeface="Times New Roman" pitchFamily="18" charset="0"/>
              <a:cs typeface="Times New Roman" pitchFamily="18" charset="0"/>
            </a:endParaRPr>
          </a:p>
          <a:p>
            <a:pPr algn="ctr"/>
            <a:r>
              <a:rPr lang="tr-TR" sz="3000" dirty="0">
                <a:solidFill>
                  <a:schemeClr val="tx1"/>
                </a:solidFill>
                <a:latin typeface="Times New Roman" pitchFamily="18" charset="0"/>
                <a:cs typeface="Times New Roman" pitchFamily="18" charset="0"/>
              </a:rPr>
              <a:t>2Project Consultant </a:t>
            </a:r>
            <a:r>
              <a:rPr lang="tr-TR" sz="3000" dirty="0" err="1">
                <a:solidFill>
                  <a:schemeClr val="tx1"/>
                </a:solidFill>
                <a:latin typeface="Times New Roman" pitchFamily="18" charset="0"/>
                <a:cs typeface="Times New Roman" pitchFamily="18" charset="0"/>
              </a:rPr>
              <a:t>Agr</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Dipl</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Engineer</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Researcher</a:t>
            </a:r>
            <a:r>
              <a:rPr lang="tr-TR" sz="3000" dirty="0">
                <a:solidFill>
                  <a:schemeClr val="tx1"/>
                </a:solidFill>
                <a:latin typeface="Times New Roman" pitchFamily="18" charset="0"/>
                <a:cs typeface="Times New Roman" pitchFamily="18" charset="0"/>
              </a:rPr>
              <a:t> in </a:t>
            </a:r>
            <a:r>
              <a:rPr lang="tr-TR" sz="3000" dirty="0" err="1">
                <a:solidFill>
                  <a:schemeClr val="tx1"/>
                </a:solidFill>
                <a:latin typeface="Times New Roman" pitchFamily="18" charset="0"/>
                <a:cs typeface="Times New Roman" pitchFamily="18" charset="0"/>
              </a:rPr>
              <a:t>the</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Agrochemical</a:t>
            </a:r>
            <a:r>
              <a:rPr lang="tr-TR" sz="3000" dirty="0">
                <a:solidFill>
                  <a:schemeClr val="tx1"/>
                </a:solidFill>
                <a:latin typeface="Times New Roman" pitchFamily="18" charset="0"/>
                <a:cs typeface="Times New Roman" pitchFamily="18" charset="0"/>
              </a:rPr>
              <a:t> Business </a:t>
            </a:r>
            <a:r>
              <a:rPr lang="tr-TR" sz="3000" dirty="0" err="1">
                <a:solidFill>
                  <a:schemeClr val="tx1"/>
                </a:solidFill>
                <a:latin typeface="Times New Roman" pitchFamily="18" charset="0"/>
                <a:cs typeface="Times New Roman" pitchFamily="18" charset="0"/>
              </a:rPr>
              <a:t>Izmir</a:t>
            </a:r>
            <a:r>
              <a:rPr lang="tr-TR" sz="3000" dirty="0">
                <a:solidFill>
                  <a:schemeClr val="tx1"/>
                </a:solidFill>
                <a:latin typeface="Times New Roman" pitchFamily="18" charset="0"/>
                <a:cs typeface="Times New Roman" pitchFamily="18" charset="0"/>
              </a:rPr>
              <a:t>/</a:t>
            </a:r>
            <a:r>
              <a:rPr lang="tr-TR" sz="3000" dirty="0" err="1">
                <a:solidFill>
                  <a:schemeClr val="tx1"/>
                </a:solidFill>
                <a:latin typeface="Times New Roman" pitchFamily="18" charset="0"/>
                <a:cs typeface="Times New Roman" pitchFamily="18" charset="0"/>
              </a:rPr>
              <a:t>Turkey</a:t>
            </a:r>
            <a:endParaRPr lang="tr-TR" sz="3000" dirty="0">
              <a:solidFill>
                <a:schemeClr val="tx1"/>
              </a:solidFill>
              <a:latin typeface="Times New Roman" pitchFamily="18" charset="0"/>
              <a:cs typeface="Times New Roman" pitchFamily="18" charset="0"/>
            </a:endParaRPr>
          </a:p>
          <a:p>
            <a:pPr algn="ctr"/>
            <a:r>
              <a:rPr lang="tr-TR" sz="3000" dirty="0">
                <a:solidFill>
                  <a:schemeClr val="tx1"/>
                </a:solidFill>
                <a:latin typeface="Times New Roman" pitchFamily="18" charset="0"/>
                <a:cs typeface="Times New Roman" pitchFamily="18" charset="0"/>
              </a:rPr>
              <a:t>3Biology </a:t>
            </a:r>
            <a:r>
              <a:rPr lang="tr-TR" sz="3000" dirty="0" err="1">
                <a:solidFill>
                  <a:schemeClr val="tx1"/>
                </a:solidFill>
                <a:latin typeface="Times New Roman" pitchFamily="18" charset="0"/>
                <a:cs typeface="Times New Roman" pitchFamily="18" charset="0"/>
              </a:rPr>
              <a:t>Department,Basic</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and</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Industrial</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Microbiology</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SectionScience</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Faculty,Ege</a:t>
            </a:r>
            <a:r>
              <a:rPr lang="tr-TR" sz="3000" dirty="0">
                <a:solidFill>
                  <a:schemeClr val="tx1"/>
                </a:solidFill>
                <a:latin typeface="Times New Roman" pitchFamily="18" charset="0"/>
                <a:cs typeface="Times New Roman" pitchFamily="18" charset="0"/>
              </a:rPr>
              <a:t> </a:t>
            </a:r>
            <a:r>
              <a:rPr lang="tr-TR" sz="3000" dirty="0" err="1">
                <a:solidFill>
                  <a:schemeClr val="tx1"/>
                </a:solidFill>
                <a:latin typeface="Times New Roman" pitchFamily="18" charset="0"/>
                <a:cs typeface="Times New Roman" pitchFamily="18" charset="0"/>
              </a:rPr>
              <a:t>University,Bornova</a:t>
            </a:r>
            <a:r>
              <a:rPr lang="tr-TR" sz="3000" dirty="0">
                <a:solidFill>
                  <a:schemeClr val="tx1"/>
                </a:solidFill>
                <a:latin typeface="Times New Roman" pitchFamily="18" charset="0"/>
                <a:cs typeface="Times New Roman" pitchFamily="18" charset="0"/>
              </a:rPr>
              <a:t>-İzmir,/</a:t>
            </a:r>
            <a:r>
              <a:rPr lang="tr-TR" sz="3000" dirty="0" err="1">
                <a:solidFill>
                  <a:schemeClr val="tx1"/>
                </a:solidFill>
                <a:latin typeface="Times New Roman" pitchFamily="18" charset="0"/>
                <a:cs typeface="Times New Roman" pitchFamily="18" charset="0"/>
              </a:rPr>
              <a:t>Turkey</a:t>
            </a:r>
            <a:r>
              <a:rPr lang="tr-TR" sz="3000" dirty="0">
                <a:solidFill>
                  <a:schemeClr val="tx1"/>
                </a:solidFill>
                <a:latin typeface="Times New Roman" pitchFamily="18" charset="0"/>
                <a:cs typeface="Times New Roman" pitchFamily="18" charset="0"/>
              </a:rPr>
              <a:t>. ( ihsan.yasa@ege.edu.tr )</a:t>
            </a:r>
          </a:p>
          <a:p>
            <a:pPr algn="ctr"/>
            <a:r>
              <a:rPr lang="tr-TR" sz="3000" dirty="0" smtClean="0">
                <a:solidFill>
                  <a:schemeClr val="tx1"/>
                </a:solidFill>
                <a:latin typeface="Times New Roman" pitchFamily="18" charset="0"/>
                <a:cs typeface="Times New Roman" pitchFamily="18" charset="0"/>
              </a:rPr>
              <a:t>                                                                 </a:t>
            </a:r>
            <a:endParaRPr lang="tr-TR" sz="3000" baseline="30000" dirty="0">
              <a:solidFill>
                <a:schemeClr val="tx1"/>
              </a:solidFill>
              <a:latin typeface="Times New Roman" pitchFamily="18" charset="0"/>
              <a:cs typeface="Times New Roman" pitchFamily="18" charset="0"/>
            </a:endParaRPr>
          </a:p>
          <a:p>
            <a:endParaRPr lang="tr-TR" sz="3000" baseline="30000" dirty="0" smtClean="0">
              <a:solidFill>
                <a:schemeClr val="tx1"/>
              </a:solidFill>
              <a:latin typeface="Times New Roman" pitchFamily="18" charset="0"/>
              <a:cs typeface="Times New Roman" pitchFamily="18" charset="0"/>
            </a:endParaRPr>
          </a:p>
        </p:txBody>
      </p:sp>
      <p:pic>
        <p:nvPicPr>
          <p:cNvPr id="6" name="Picture 3" descr="F:\utaem.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638579" y="1991693"/>
            <a:ext cx="1800200" cy="1584176"/>
          </a:xfrm>
          <a:prstGeom prst="rect">
            <a:avLst/>
          </a:prstGeom>
          <a:noFill/>
          <a:extLst>
            <a:ext uri="{909E8E84-426E-40DD-AFC4-6F175D3DCCD1}">
              <a14:hiddenFill xmlns:a14="http://schemas.microsoft.com/office/drawing/2010/main">
                <a:solidFill>
                  <a:srgbClr val="FFFFFF"/>
                </a:solidFill>
              </a14:hiddenFill>
            </a:ext>
          </a:extLst>
        </p:spPr>
      </p:pic>
      <p:sp>
        <p:nvSpPr>
          <p:cNvPr id="11" name="10 Dikdörtgen"/>
          <p:cNvSpPr/>
          <p:nvPr/>
        </p:nvSpPr>
        <p:spPr>
          <a:xfrm>
            <a:off x="648247" y="504306"/>
            <a:ext cx="23762640" cy="34779864"/>
          </a:xfrm>
          <a:prstGeom prst="rect">
            <a:avLst/>
          </a:prstGeom>
          <a:noFill/>
          <a:ln w="190500">
            <a:solidFill>
              <a:srgbClr val="F0B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689" y="2210559"/>
            <a:ext cx="1728192" cy="173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Yuvarlatılmış Dikdörtgen 36"/>
          <p:cNvSpPr/>
          <p:nvPr/>
        </p:nvSpPr>
        <p:spPr>
          <a:xfrm>
            <a:off x="792263" y="5751452"/>
            <a:ext cx="12270358" cy="6528050"/>
          </a:xfrm>
          <a:prstGeom prst="roundRect">
            <a:avLst>
              <a:gd name="adj" fmla="val 7165"/>
            </a:avLst>
          </a:prstGeom>
          <a:solidFill>
            <a:srgbClr val="006BA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just">
              <a:spcBef>
                <a:spcPts val="600"/>
              </a:spcBef>
              <a:spcAft>
                <a:spcPts val="600"/>
              </a:spcAft>
            </a:pPr>
            <a:endParaRPr lang="tr-TR" sz="2600" b="1" dirty="0" smtClean="0">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tr-TR" sz="2700" dirty="0" smtClean="0">
                <a:solidFill>
                  <a:schemeClr val="tx1"/>
                </a:solidFill>
                <a:latin typeface="Times New Roman" panose="02020603050405020304" pitchFamily="18" charset="0"/>
                <a:cs typeface="Times New Roman" panose="02020603050405020304" pitchFamily="18" charset="0"/>
              </a:rPr>
              <a:t>T</a:t>
            </a:r>
            <a:r>
              <a:rPr lang="en-US" sz="2700" dirty="0" err="1" smtClean="0">
                <a:solidFill>
                  <a:schemeClr val="tx1"/>
                </a:solidFill>
                <a:latin typeface="Times New Roman" panose="02020603050405020304" pitchFamily="18" charset="0"/>
                <a:cs typeface="Times New Roman" panose="02020603050405020304" pitchFamily="18" charset="0"/>
              </a:rPr>
              <a:t>urkey</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is among the largest grapevine growing countries of the world with approximately 468,792 hectares of vineyard area and 4.01 million tons of grape production (5th in area; 6th in production). Grape production mainly consists of 52.80% table grapes, 36.40% raisins and 10.80% must-wine varieties (Anonymous, 2015</a:t>
            </a:r>
            <a:r>
              <a:rPr lang="en-US" sz="2700" dirty="0" smtClean="0">
                <a:solidFill>
                  <a:schemeClr val="tx1"/>
                </a:solidFill>
                <a:latin typeface="Times New Roman" panose="02020603050405020304" pitchFamily="18" charset="0"/>
                <a:cs typeface="Times New Roman" panose="02020603050405020304" pitchFamily="18" charset="0"/>
              </a:rPr>
              <a:t>).</a:t>
            </a:r>
            <a:r>
              <a:rPr lang="tr-TR" sz="2700" dirty="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In </a:t>
            </a:r>
            <a:r>
              <a:rPr lang="en-US" sz="2700" dirty="0">
                <a:solidFill>
                  <a:schemeClr val="tx1"/>
                </a:solidFill>
                <a:latin typeface="Times New Roman" panose="02020603050405020304" pitchFamily="18" charset="0"/>
                <a:cs typeface="Times New Roman" panose="02020603050405020304" pitchFamily="18" charset="0"/>
              </a:rPr>
              <a:t>the world, 311595 hectares of organic grapes are grown constituting 4.6 percent of the world’s grape growing area. Turkey is a major producer country of grapes growing in the world.  Since 1985, Turkey producing and exporting organic raisins, is a world leader in the production of raisins. In Turkey, 8418 hectares grape are grown organically which constitutes 1.80 % of the total grape production area (Anonymous, 2016). </a:t>
            </a:r>
            <a:r>
              <a:rPr lang="en-US" sz="2700" dirty="0" smtClean="0">
                <a:solidFill>
                  <a:schemeClr val="tx1"/>
                </a:solidFill>
                <a:latin typeface="Times New Roman" panose="02020603050405020304" pitchFamily="18" charset="0"/>
                <a:cs typeface="Times New Roman" panose="02020603050405020304" pitchFamily="18" charset="0"/>
              </a:rPr>
              <a:t>Although </a:t>
            </a:r>
            <a:r>
              <a:rPr lang="en-US" sz="2700" dirty="0">
                <a:solidFill>
                  <a:schemeClr val="tx1"/>
                </a:solidFill>
                <a:latin typeface="Times New Roman" panose="02020603050405020304" pitchFamily="18" charset="0"/>
                <a:cs typeface="Times New Roman" panose="02020603050405020304" pitchFamily="18" charset="0"/>
              </a:rPr>
              <a:t>grapes have been part of the </a:t>
            </a:r>
            <a:r>
              <a:rPr lang="en-US" sz="2700" dirty="0" smtClean="0">
                <a:solidFill>
                  <a:schemeClr val="tx1"/>
                </a:solidFill>
                <a:latin typeface="Times New Roman" panose="02020603050405020304" pitchFamily="18" charset="0"/>
                <a:cs typeface="Times New Roman" panose="02020603050405020304" pitchFamily="18" charset="0"/>
              </a:rPr>
              <a:t>human</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diet </a:t>
            </a:r>
            <a:r>
              <a:rPr lang="en-US" sz="2700" dirty="0">
                <a:solidFill>
                  <a:schemeClr val="tx1"/>
                </a:solidFill>
                <a:latin typeface="Times New Roman" panose="02020603050405020304" pitchFamily="18" charset="0"/>
                <a:cs typeface="Times New Roman" panose="02020603050405020304" pitchFamily="18" charset="0"/>
              </a:rPr>
              <a:t>for centuries, pests and fungal diseases </a:t>
            </a:r>
            <a:r>
              <a:rPr lang="en-US" sz="2700" dirty="0" smtClean="0">
                <a:solidFill>
                  <a:schemeClr val="tx1"/>
                </a:solidFill>
                <a:latin typeface="Times New Roman" panose="02020603050405020304" pitchFamily="18" charset="0"/>
                <a:cs typeface="Times New Roman" panose="02020603050405020304" pitchFamily="18" charset="0"/>
              </a:rPr>
              <a:t>cause</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significant </a:t>
            </a:r>
            <a:r>
              <a:rPr lang="en-US" sz="2700" dirty="0">
                <a:solidFill>
                  <a:schemeClr val="tx1"/>
                </a:solidFill>
                <a:latin typeface="Times New Roman" panose="02020603050405020304" pitchFamily="18" charset="0"/>
                <a:cs typeface="Times New Roman" panose="02020603050405020304" pitchFamily="18" charset="0"/>
              </a:rPr>
              <a:t>damage to the crops, thereby </a:t>
            </a:r>
            <a:r>
              <a:rPr lang="en-US" sz="2700" dirty="0" smtClean="0">
                <a:solidFill>
                  <a:schemeClr val="tx1"/>
                </a:solidFill>
                <a:latin typeface="Times New Roman" panose="02020603050405020304" pitchFamily="18" charset="0"/>
                <a:cs typeface="Times New Roman" panose="02020603050405020304" pitchFamily="18" charset="0"/>
              </a:rPr>
              <a:t>severely</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reducing </a:t>
            </a:r>
            <a:r>
              <a:rPr lang="en-US" sz="2700" dirty="0">
                <a:solidFill>
                  <a:schemeClr val="tx1"/>
                </a:solidFill>
                <a:latin typeface="Times New Roman" panose="02020603050405020304" pitchFamily="18" charset="0"/>
                <a:cs typeface="Times New Roman" panose="02020603050405020304" pitchFamily="18" charset="0"/>
              </a:rPr>
              <a:t>their production (Reddy and Rao 2006</a:t>
            </a:r>
            <a:r>
              <a:rPr lang="en-US" sz="2700" dirty="0" smtClean="0">
                <a:solidFill>
                  <a:schemeClr val="tx1"/>
                </a:solidFill>
                <a:latin typeface="Times New Roman" panose="02020603050405020304" pitchFamily="18" charset="0"/>
                <a:cs typeface="Times New Roman" panose="02020603050405020304" pitchFamily="18" charset="0"/>
              </a:rPr>
              <a:t>).Fungal</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molds</a:t>
            </a:r>
            <a:r>
              <a:rPr lang="en-US" sz="2700" dirty="0">
                <a:solidFill>
                  <a:schemeClr val="tx1"/>
                </a:solidFill>
                <a:latin typeface="Times New Roman" panose="02020603050405020304" pitchFamily="18" charset="0"/>
                <a:cs typeface="Times New Roman" panose="02020603050405020304" pitchFamily="18" charset="0"/>
              </a:rPr>
              <a:t>, and insects decrease the production </a:t>
            </a:r>
            <a:r>
              <a:rPr lang="en-US" sz="2700" dirty="0" smtClean="0">
                <a:solidFill>
                  <a:schemeClr val="tx1"/>
                </a:solidFill>
                <a:latin typeface="Times New Roman" panose="02020603050405020304" pitchFamily="18" charset="0"/>
                <a:cs typeface="Times New Roman" panose="02020603050405020304" pitchFamily="18" charset="0"/>
              </a:rPr>
              <a:t>of</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table </a:t>
            </a:r>
            <a:r>
              <a:rPr lang="en-US" sz="2700" dirty="0">
                <a:solidFill>
                  <a:schemeClr val="tx1"/>
                </a:solidFill>
                <a:latin typeface="Times New Roman" panose="02020603050405020304" pitchFamily="18" charset="0"/>
                <a:cs typeface="Times New Roman" panose="02020603050405020304" pitchFamily="18" charset="0"/>
              </a:rPr>
              <a:t>grapes. </a:t>
            </a:r>
            <a:endParaRPr lang="tr-TR" sz="2700" dirty="0">
              <a:solidFill>
                <a:schemeClr val="tx1"/>
              </a:solidFill>
              <a:latin typeface="Times New Roman" panose="02020603050405020304" pitchFamily="18" charset="0"/>
              <a:cs typeface="Times New Roman" panose="02020603050405020304" pitchFamily="18" charset="0"/>
            </a:endParaRPr>
          </a:p>
        </p:txBody>
      </p:sp>
      <p:sp>
        <p:nvSpPr>
          <p:cNvPr id="10" name="Metin kutusu 9"/>
          <p:cNvSpPr txBox="1"/>
          <p:nvPr/>
        </p:nvSpPr>
        <p:spPr>
          <a:xfrm>
            <a:off x="880347" y="12648734"/>
            <a:ext cx="12197669" cy="3908762"/>
          </a:xfrm>
          <a:prstGeom prst="rect">
            <a:avLst/>
          </a:prstGeom>
          <a:noFill/>
        </p:spPr>
        <p:txBody>
          <a:bodyPr wrap="square" rtlCol="0">
            <a:spAutoFit/>
          </a:bodyPr>
          <a:lstStyle/>
          <a:p>
            <a:r>
              <a:rPr lang="tr-TR" sz="2400" b="1" dirty="0" smtClean="0">
                <a:solidFill>
                  <a:srgbClr val="FF0000"/>
                </a:solidFill>
                <a:latin typeface="Times New Roman" pitchFamily="18" charset="0"/>
                <a:cs typeface="Times New Roman" pitchFamily="18" charset="0"/>
              </a:rPr>
              <a:t> </a:t>
            </a:r>
          </a:p>
          <a:p>
            <a:pPr algn="just"/>
            <a:r>
              <a:rPr lang="tr-TR" sz="2800" dirty="0" err="1" smtClean="0">
                <a:latin typeface="Times New Roman" pitchFamily="18" charset="0"/>
                <a:cs typeface="Times New Roman" pitchFamily="18" charset="0"/>
              </a:rPr>
              <a:t>Ex</a:t>
            </a:r>
            <a:r>
              <a:rPr lang="en-US" sz="2800" dirty="0" err="1" smtClean="0">
                <a:latin typeface="Times New Roman" pitchFamily="18" charset="0"/>
                <a:cs typeface="Times New Roman" pitchFamily="18" charset="0"/>
              </a:rPr>
              <a:t>periments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were carried out in 5 replicates completely randomized design through 9 </a:t>
            </a:r>
            <a:r>
              <a:rPr lang="en-US" sz="2800" dirty="0" smtClean="0">
                <a:latin typeface="Times New Roman" pitchFamily="18" charset="0"/>
                <a:cs typeface="Times New Roman" pitchFamily="18" charset="0"/>
              </a:rPr>
              <a:t>years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between</a:t>
            </a:r>
            <a:r>
              <a:rPr lang="tr-TR" sz="2800" dirty="0" smtClean="0">
                <a:latin typeface="Times New Roman" pitchFamily="18" charset="0"/>
                <a:cs typeface="Times New Roman" pitchFamily="18" charset="0"/>
              </a:rPr>
              <a:t> 2000-2008</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According to soil analysis results, certified fertilizer and green manure and ground pruned branches were applied as plant nutrition material in organic plots. On the other hand, chemical fertilizer were applied in conventional plots. Certified products and traps permitted in related organic regulations were used as plant protection material in organic plots. In conventional plots, standard pesticides were used.</a:t>
            </a:r>
            <a:endParaRPr lang="tr-TR" sz="2800" dirty="0" smtClean="0">
              <a:latin typeface="Times New Roman" pitchFamily="18" charset="0"/>
              <a:cs typeface="Times New Roman" pitchFamily="18" charset="0"/>
            </a:endParaRPr>
          </a:p>
          <a:p>
            <a:pPr algn="just"/>
            <a:endParaRPr lang="tr-TR" sz="2800" spc="-50" dirty="0" smtClean="0">
              <a:latin typeface="Times New Roman" pitchFamily="18" charset="0"/>
              <a:cs typeface="Times New Roman" pitchFamily="18" charset="0"/>
            </a:endParaRPr>
          </a:p>
        </p:txBody>
      </p:sp>
      <p:sp>
        <p:nvSpPr>
          <p:cNvPr id="43" name="Yuvarlatılmış Dikdörtgen 42"/>
          <p:cNvSpPr/>
          <p:nvPr/>
        </p:nvSpPr>
        <p:spPr>
          <a:xfrm>
            <a:off x="792264" y="25059033"/>
            <a:ext cx="12400724" cy="10025097"/>
          </a:xfrm>
          <a:prstGeom prst="roundRect">
            <a:avLst>
              <a:gd name="adj" fmla="val 7361"/>
            </a:avLst>
          </a:prstGeom>
          <a:solidFill>
            <a:srgbClr val="FF99FF">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just">
              <a:lnSpc>
                <a:spcPct val="107000"/>
              </a:lnSpc>
              <a:spcAft>
                <a:spcPts val="800"/>
              </a:spcAft>
            </a:pP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 this study, active agents in raisins were determined and their residue amounts were stated as ppm (mg/kg) by running residue analyses on both conventional and organic raisins cultivated between 2001 - 2008. You can find the results of residue analyses run on raisins between 2001 – 2008 on Table 1. According to the results of residue analyses in experimental plots in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Salihli</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it is quite shocking to find that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chlorpyrifos</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-ethyl active agent residue was much higher than minimum residue limit (MRL), 0,5 ppm, in 2002 conventional batch. Other than 2002 conventional batch, residue amounts of all the active agents were lower than the MRL levels (ftp://ftp.fao.org/codex/cdac15/la15_09e.pdf ). 2006, 2007 and 2008 organic batches were chemically contaminated and no longer organic. This contamination is expected to be caused by an external source. It is considered as a clue that the neighboring field was converted into conventional agriculture from organic agriculture. This idea is also supported by the fact that there were other chemical active agents in these parcels, even though only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clorpyrifos-ethly</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against grapevine moth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lobesia</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botrana</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and lambda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cyhalothrin</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against powdery mildew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uncinula</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necator</a:t>
            </a:r>
            <a:r>
              <a:rPr lang="en-US" sz="2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were applied.</a:t>
            </a:r>
            <a:r>
              <a:rPr lang="tr-TR" sz="2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smtClean="0">
                <a:solidFill>
                  <a:prstClr val="black"/>
                </a:solidFill>
                <a:latin typeface="Times New Roman" panose="02020603050405020304" pitchFamily="18" charset="0"/>
                <a:cs typeface="Times New Roman" panose="02020603050405020304" pitchFamily="18" charset="0"/>
              </a:rPr>
              <a:t>Although pesticides can significantly reduce</a:t>
            </a:r>
            <a:r>
              <a:rPr lang="tr-TR" sz="2700" dirty="0" smtClean="0">
                <a:solidFill>
                  <a:prstClr val="black"/>
                </a:solidFill>
                <a:latin typeface="Times New Roman" panose="02020603050405020304" pitchFamily="18" charset="0"/>
                <a:cs typeface="Times New Roman" panose="02020603050405020304" pitchFamily="18" charset="0"/>
              </a:rPr>
              <a:t> </a:t>
            </a:r>
            <a:r>
              <a:rPr lang="en-US" sz="2700" dirty="0" smtClean="0">
                <a:solidFill>
                  <a:prstClr val="black"/>
                </a:solidFill>
                <a:latin typeface="Times New Roman" panose="02020603050405020304" pitchFamily="18" charset="0"/>
                <a:cs typeface="Times New Roman" panose="02020603050405020304" pitchFamily="18" charset="0"/>
              </a:rPr>
              <a:t>grape spoilage, overuse can pose long-term environmental</a:t>
            </a:r>
            <a:r>
              <a:rPr lang="tr-TR" sz="2700" dirty="0" smtClean="0">
                <a:solidFill>
                  <a:prstClr val="black"/>
                </a:solidFill>
                <a:latin typeface="Times New Roman" panose="02020603050405020304" pitchFamily="18" charset="0"/>
                <a:cs typeface="Times New Roman" panose="02020603050405020304" pitchFamily="18" charset="0"/>
              </a:rPr>
              <a:t> </a:t>
            </a:r>
            <a:r>
              <a:rPr lang="en-US" sz="2700" dirty="0" smtClean="0">
                <a:solidFill>
                  <a:prstClr val="black"/>
                </a:solidFill>
                <a:latin typeface="Times New Roman" panose="02020603050405020304" pitchFamily="18" charset="0"/>
                <a:cs typeface="Times New Roman" panose="02020603050405020304" pitchFamily="18" charset="0"/>
              </a:rPr>
              <a:t>problems. Field application rates of</a:t>
            </a:r>
            <a:r>
              <a:rPr lang="tr-TR" sz="2700" dirty="0" smtClean="0">
                <a:solidFill>
                  <a:prstClr val="black"/>
                </a:solidFill>
                <a:latin typeface="Times New Roman" panose="02020603050405020304" pitchFamily="18" charset="0"/>
                <a:cs typeface="Times New Roman" panose="02020603050405020304" pitchFamily="18" charset="0"/>
              </a:rPr>
              <a:t> </a:t>
            </a:r>
            <a:r>
              <a:rPr lang="en-US" sz="2700" dirty="0" smtClean="0">
                <a:solidFill>
                  <a:prstClr val="black"/>
                </a:solidFill>
                <a:latin typeface="Times New Roman" panose="02020603050405020304" pitchFamily="18" charset="0"/>
                <a:cs typeface="Times New Roman" panose="02020603050405020304" pitchFamily="18" charset="0"/>
              </a:rPr>
              <a:t>lambda-</a:t>
            </a:r>
            <a:r>
              <a:rPr lang="en-US" sz="2700" dirty="0" err="1" smtClean="0">
                <a:solidFill>
                  <a:prstClr val="black"/>
                </a:solidFill>
                <a:latin typeface="Times New Roman" panose="02020603050405020304" pitchFamily="18" charset="0"/>
                <a:cs typeface="Times New Roman" panose="02020603050405020304" pitchFamily="18" charset="0"/>
              </a:rPr>
              <a:t>cyhalothrin</a:t>
            </a:r>
            <a:r>
              <a:rPr lang="en-US" sz="2700" dirty="0" smtClean="0">
                <a:solidFill>
                  <a:prstClr val="black"/>
                </a:solidFill>
                <a:latin typeface="Times New Roman" panose="02020603050405020304" pitchFamily="18" charset="0"/>
                <a:cs typeface="Times New Roman" panose="02020603050405020304" pitchFamily="18" charset="0"/>
              </a:rPr>
              <a:t> have been reported in the</a:t>
            </a:r>
            <a:r>
              <a:rPr lang="tr-TR" sz="2700" dirty="0" smtClean="0">
                <a:solidFill>
                  <a:prstClr val="black"/>
                </a:solidFill>
                <a:latin typeface="Times New Roman" panose="02020603050405020304" pitchFamily="18" charset="0"/>
                <a:cs typeface="Times New Roman" panose="02020603050405020304" pitchFamily="18" charset="0"/>
              </a:rPr>
              <a:t> </a:t>
            </a:r>
            <a:r>
              <a:rPr lang="en-US" sz="2700" dirty="0" smtClean="0">
                <a:solidFill>
                  <a:prstClr val="black"/>
                </a:solidFill>
                <a:latin typeface="Times New Roman" panose="02020603050405020304" pitchFamily="18" charset="0"/>
                <a:cs typeface="Times New Roman" panose="02020603050405020304" pitchFamily="18" charset="0"/>
              </a:rPr>
              <a:t>range of 0.005 to 0.015 kg/ha at the beginning</a:t>
            </a:r>
            <a:r>
              <a:rPr lang="tr-TR" sz="2700" dirty="0" smtClean="0">
                <a:solidFill>
                  <a:prstClr val="black"/>
                </a:solidFill>
                <a:latin typeface="Times New Roman" panose="02020603050405020304" pitchFamily="18" charset="0"/>
                <a:cs typeface="Times New Roman" panose="02020603050405020304" pitchFamily="18" charset="0"/>
              </a:rPr>
              <a:t> </a:t>
            </a:r>
            <a:r>
              <a:rPr lang="en-US" sz="2700" dirty="0" smtClean="0">
                <a:solidFill>
                  <a:prstClr val="black"/>
                </a:solidFill>
                <a:latin typeface="Times New Roman" panose="02020603050405020304" pitchFamily="18" charset="0"/>
                <a:cs typeface="Times New Roman" panose="02020603050405020304" pitchFamily="18" charset="0"/>
              </a:rPr>
              <a:t>of the</a:t>
            </a:r>
            <a:r>
              <a:rPr lang="tr-TR" sz="2700" dirty="0" smtClean="0">
                <a:solidFill>
                  <a:prstClr val="black"/>
                </a:solidFill>
                <a:latin typeface="Times New Roman" panose="02020603050405020304" pitchFamily="18" charset="0"/>
                <a:cs typeface="Times New Roman" panose="02020603050405020304" pitchFamily="18" charset="0"/>
              </a:rPr>
              <a:t> s</a:t>
            </a:r>
            <a:r>
              <a:rPr lang="en-US" sz="2700" dirty="0" err="1" smtClean="0">
                <a:solidFill>
                  <a:prstClr val="black"/>
                </a:solidFill>
                <a:latin typeface="Times New Roman" panose="02020603050405020304" pitchFamily="18" charset="0"/>
                <a:cs typeface="Times New Roman" panose="02020603050405020304" pitchFamily="18" charset="0"/>
              </a:rPr>
              <a:t>eason</a:t>
            </a:r>
            <a:r>
              <a:rPr lang="en-US" sz="2700" dirty="0" smtClean="0">
                <a:solidFill>
                  <a:prstClr val="black"/>
                </a:solidFill>
                <a:latin typeface="Times New Roman" panose="02020603050405020304" pitchFamily="18" charset="0"/>
                <a:cs typeface="Times New Roman" panose="02020603050405020304" pitchFamily="18" charset="0"/>
              </a:rPr>
              <a:t> with repeat applications during the</a:t>
            </a:r>
            <a:r>
              <a:rPr lang="tr-TR" sz="2700" dirty="0" smtClean="0">
                <a:solidFill>
                  <a:prstClr val="black"/>
                </a:solidFill>
                <a:latin typeface="Times New Roman" panose="02020603050405020304" pitchFamily="18" charset="0"/>
                <a:cs typeface="Times New Roman" panose="02020603050405020304" pitchFamily="18" charset="0"/>
              </a:rPr>
              <a:t> </a:t>
            </a:r>
            <a:r>
              <a:rPr lang="en-US" sz="2700" dirty="0" smtClean="0">
                <a:solidFill>
                  <a:prstClr val="black"/>
                </a:solidFill>
                <a:latin typeface="Times New Roman" panose="02020603050405020304" pitchFamily="18" charset="0"/>
                <a:cs typeface="Times New Roman" panose="02020603050405020304" pitchFamily="18" charset="0"/>
              </a:rPr>
              <a:t>summer at 2-week intervals (</a:t>
            </a:r>
            <a:r>
              <a:rPr lang="en-US" sz="2700" dirty="0" err="1" smtClean="0">
                <a:solidFill>
                  <a:prstClr val="black"/>
                </a:solidFill>
                <a:latin typeface="Times New Roman" panose="02020603050405020304" pitchFamily="18" charset="0"/>
                <a:cs typeface="Times New Roman" panose="02020603050405020304" pitchFamily="18" charset="0"/>
              </a:rPr>
              <a:t>Leistra</a:t>
            </a:r>
            <a:r>
              <a:rPr lang="en-US" sz="2700" dirty="0" smtClean="0">
                <a:solidFill>
                  <a:prstClr val="black"/>
                </a:solidFill>
                <a:latin typeface="Times New Roman" panose="02020603050405020304" pitchFamily="18" charset="0"/>
                <a:cs typeface="Times New Roman" panose="02020603050405020304" pitchFamily="18" charset="0"/>
              </a:rPr>
              <a:t> et al. 2003).</a:t>
            </a:r>
            <a:r>
              <a:rPr lang="tr-TR" sz="2700" dirty="0" smtClean="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Chlorpyrifos</a:t>
            </a:r>
            <a:r>
              <a:rPr lang="en-US" sz="2700" dirty="0">
                <a:solidFill>
                  <a:prstClr val="black"/>
                </a:solidFill>
                <a:latin typeface="Times New Roman" panose="02020603050405020304" pitchFamily="18" charset="0"/>
                <a:cs typeface="Times New Roman" panose="02020603050405020304" pitchFamily="18" charset="0"/>
              </a:rPr>
              <a:t> is an organophosphate</a:t>
            </a:r>
            <a:r>
              <a:rPr lang="tr-TR" sz="2700" dirty="0">
                <a:solidFill>
                  <a:prstClr val="black"/>
                </a:solidFill>
                <a:latin typeface="Times New Roman" panose="02020603050405020304" pitchFamily="18" charset="0"/>
                <a:cs typeface="Times New Roman" panose="02020603050405020304" pitchFamily="18" charset="0"/>
              </a:rPr>
              <a:t> i</a:t>
            </a:r>
            <a:r>
              <a:rPr lang="en-US" sz="2700" dirty="0" err="1">
                <a:solidFill>
                  <a:prstClr val="black"/>
                </a:solidFill>
                <a:latin typeface="Times New Roman" panose="02020603050405020304" pitchFamily="18" charset="0"/>
                <a:cs typeface="Times New Roman" panose="02020603050405020304" pitchFamily="18" charset="0"/>
              </a:rPr>
              <a:t>nsecticide</a:t>
            </a:r>
            <a:r>
              <a:rPr lang="tr-TR" sz="2700" dirty="0">
                <a:solidFill>
                  <a:prstClr val="black"/>
                </a:solidFill>
                <a:latin typeface="Times New Roman" panose="02020603050405020304" pitchFamily="18" charset="0"/>
                <a:cs typeface="Times New Roman" panose="02020603050405020304" pitchFamily="18" charset="0"/>
              </a:rPr>
              <a:t> </a:t>
            </a:r>
            <a:r>
              <a:rPr lang="en-US" sz="2700" dirty="0">
                <a:solidFill>
                  <a:prstClr val="black"/>
                </a:solidFill>
                <a:latin typeface="Times New Roman" panose="02020603050405020304" pitchFamily="18" charset="0"/>
                <a:cs typeface="Times New Roman" panose="02020603050405020304" pitchFamily="18" charset="0"/>
              </a:rPr>
              <a:t>used against grapevine moths. It is one of the most</a:t>
            </a:r>
            <a:r>
              <a:rPr lang="tr-TR" sz="2700" dirty="0">
                <a:solidFill>
                  <a:prstClr val="black"/>
                </a:solidFill>
                <a:latin typeface="Times New Roman" panose="02020603050405020304" pitchFamily="18" charset="0"/>
                <a:cs typeface="Times New Roman" panose="02020603050405020304" pitchFamily="18" charset="0"/>
              </a:rPr>
              <a:t> </a:t>
            </a:r>
            <a:r>
              <a:rPr lang="en-US" sz="2700" dirty="0">
                <a:solidFill>
                  <a:prstClr val="black"/>
                </a:solidFill>
                <a:latin typeface="Times New Roman" panose="02020603050405020304" pitchFamily="18" charset="0"/>
                <a:cs typeface="Times New Roman" panose="02020603050405020304" pitchFamily="18" charset="0"/>
              </a:rPr>
              <a:t>toxic</a:t>
            </a:r>
            <a:r>
              <a:rPr lang="tr-TR" sz="2700" dirty="0">
                <a:solidFill>
                  <a:prstClr val="black"/>
                </a:solidFill>
                <a:latin typeface="Times New Roman" panose="02020603050405020304" pitchFamily="18" charset="0"/>
                <a:cs typeface="Times New Roman" panose="02020603050405020304" pitchFamily="18" charset="0"/>
              </a:rPr>
              <a:t> </a:t>
            </a:r>
            <a:r>
              <a:rPr lang="en-US" sz="2700" dirty="0">
                <a:solidFill>
                  <a:prstClr val="black"/>
                </a:solidFill>
                <a:latin typeface="Times New Roman" panose="02020603050405020304" pitchFamily="18" charset="0"/>
                <a:cs typeface="Times New Roman" panose="02020603050405020304" pitchFamily="18" charset="0"/>
              </a:rPr>
              <a:t>organophosphate pesticides with a 24-h LC50</a:t>
            </a:r>
            <a:r>
              <a:rPr lang="tr-TR" sz="2700" dirty="0">
                <a:solidFill>
                  <a:prstClr val="black"/>
                </a:solidFill>
                <a:latin typeface="Times New Roman" panose="02020603050405020304" pitchFamily="18" charset="0"/>
                <a:cs typeface="Times New Roman" panose="02020603050405020304" pitchFamily="18" charset="0"/>
              </a:rPr>
              <a:t> </a:t>
            </a:r>
            <a:r>
              <a:rPr lang="en-US" sz="2700" dirty="0">
                <a:solidFill>
                  <a:prstClr val="black"/>
                </a:solidFill>
                <a:latin typeface="Times New Roman" panose="02020603050405020304" pitchFamily="18" charset="0"/>
                <a:cs typeface="Times New Roman" panose="02020603050405020304" pitchFamily="18" charset="0"/>
              </a:rPr>
              <a:t>ranging from 0.05 to 8.2 </a:t>
            </a:r>
            <a:r>
              <a:rPr lang="en-US" sz="2700" dirty="0" err="1">
                <a:solidFill>
                  <a:prstClr val="black"/>
                </a:solidFill>
                <a:latin typeface="Times New Roman" panose="02020603050405020304" pitchFamily="18" charset="0"/>
                <a:cs typeface="Times New Roman" panose="02020603050405020304" pitchFamily="18" charset="0"/>
              </a:rPr>
              <a:t>ug</a:t>
            </a:r>
            <a:r>
              <a:rPr lang="en-US" sz="2700" dirty="0">
                <a:solidFill>
                  <a:prstClr val="black"/>
                </a:solidFill>
                <a:latin typeface="Times New Roman" panose="02020603050405020304" pitchFamily="18" charset="0"/>
                <a:cs typeface="Times New Roman" panose="02020603050405020304" pitchFamily="18" charset="0"/>
              </a:rPr>
              <a:t>/L </a:t>
            </a:r>
            <a:r>
              <a:rPr lang="tr-TR" sz="2700" dirty="0">
                <a:solidFill>
                  <a:prstClr val="black"/>
                </a:solidFill>
                <a:latin typeface="Times New Roman" panose="02020603050405020304" pitchFamily="18" charset="0"/>
                <a:cs typeface="Times New Roman" panose="02020603050405020304" pitchFamily="18" charset="0"/>
              </a:rPr>
              <a:t> </a:t>
            </a:r>
            <a:r>
              <a:rPr lang="en-US" sz="2700" dirty="0">
                <a:solidFill>
                  <a:prstClr val="black"/>
                </a:solidFill>
                <a:latin typeface="Times New Roman" panose="02020603050405020304" pitchFamily="18" charset="0"/>
                <a:cs typeface="Times New Roman" panose="02020603050405020304" pitchFamily="18" charset="0"/>
              </a:rPr>
              <a:t>(</a:t>
            </a:r>
            <a:r>
              <a:rPr lang="en-US" sz="2700" dirty="0" err="1">
                <a:solidFill>
                  <a:prstClr val="black"/>
                </a:solidFill>
                <a:latin typeface="Times New Roman" panose="02020603050405020304" pitchFamily="18" charset="0"/>
                <a:cs typeface="Times New Roman" panose="02020603050405020304" pitchFamily="18" charset="0"/>
              </a:rPr>
              <a:t>Sucahyo</a:t>
            </a:r>
            <a:r>
              <a:rPr lang="en-US" sz="2700" dirty="0">
                <a:solidFill>
                  <a:prstClr val="black"/>
                </a:solidFill>
                <a:latin typeface="Times New Roman" panose="02020603050405020304" pitchFamily="18" charset="0"/>
                <a:cs typeface="Times New Roman" panose="02020603050405020304" pitchFamily="18" charset="0"/>
              </a:rPr>
              <a:t> et al. 2008). </a:t>
            </a:r>
            <a:endParaRPr lang="tr-TR"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Yuvarlatılmış Dikdörtgen 56"/>
          <p:cNvSpPr/>
          <p:nvPr/>
        </p:nvSpPr>
        <p:spPr>
          <a:xfrm>
            <a:off x="13249647" y="10602398"/>
            <a:ext cx="10957890" cy="2474538"/>
          </a:xfrm>
          <a:prstGeom prst="roundRect">
            <a:avLst>
              <a:gd name="adj" fmla="val 5830"/>
            </a:avLst>
          </a:prstGeom>
          <a:solidFill>
            <a:srgbClr val="006BA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just">
              <a:spcBef>
                <a:spcPts val="600"/>
              </a:spcBef>
              <a:spcAft>
                <a:spcPts val="600"/>
              </a:spcAft>
            </a:pPr>
            <a:r>
              <a:rPr lang="en-US" sz="2700" dirty="0" err="1" smtClean="0">
                <a:solidFill>
                  <a:schemeClr val="tx1"/>
                </a:solidFill>
                <a:latin typeface="Times New Roman" panose="02020603050405020304" pitchFamily="18" charset="0"/>
                <a:cs typeface="Times New Roman" panose="02020603050405020304" pitchFamily="18" charset="0"/>
              </a:rPr>
              <a:t>Deltamethrin</a:t>
            </a:r>
            <a:r>
              <a:rPr lang="en-US" sz="2700" dirty="0" smtClean="0">
                <a:solidFill>
                  <a:schemeClr val="tx1"/>
                </a:solidFill>
                <a:latin typeface="Times New Roman" panose="02020603050405020304" pitchFamily="18" charset="0"/>
                <a:cs typeface="Times New Roman" panose="02020603050405020304" pitchFamily="18" charset="0"/>
              </a:rPr>
              <a:t> belongs to</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alpha-</a:t>
            </a:r>
            <a:r>
              <a:rPr lang="en-US" sz="2700" dirty="0" err="1" smtClean="0">
                <a:solidFill>
                  <a:schemeClr val="tx1"/>
                </a:solidFill>
                <a:latin typeface="Times New Roman" panose="02020603050405020304" pitchFamily="18" charset="0"/>
                <a:cs typeface="Times New Roman" panose="02020603050405020304" pitchFamily="18" charset="0"/>
              </a:rPr>
              <a:t>cyano</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err="1" smtClean="0">
                <a:solidFill>
                  <a:schemeClr val="tx1"/>
                </a:solidFill>
                <a:latin typeface="Times New Roman" panose="02020603050405020304" pitchFamily="18" charset="0"/>
                <a:cs typeface="Times New Roman" panose="02020603050405020304" pitchFamily="18" charset="0"/>
              </a:rPr>
              <a:t>pyrethroid</a:t>
            </a:r>
            <a:r>
              <a:rPr lang="en-US" sz="2700" dirty="0" smtClean="0">
                <a:solidFill>
                  <a:schemeClr val="tx1"/>
                </a:solidFill>
                <a:latin typeface="Times New Roman" panose="02020603050405020304" pitchFamily="18" charset="0"/>
                <a:cs typeface="Times New Roman" panose="02020603050405020304" pitchFamily="18" charset="0"/>
              </a:rPr>
              <a:t> insecticides and is applied</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frequently at the beginning of the ripening season.</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It was initially believed to be the least toxic of</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all the </a:t>
            </a:r>
            <a:r>
              <a:rPr lang="en-US" sz="2700" dirty="0" err="1" smtClean="0">
                <a:solidFill>
                  <a:schemeClr val="tx1"/>
                </a:solidFill>
                <a:latin typeface="Times New Roman" panose="02020603050405020304" pitchFamily="18" charset="0"/>
                <a:cs typeface="Times New Roman" panose="02020603050405020304" pitchFamily="18" charset="0"/>
              </a:rPr>
              <a:t>pyrethroid</a:t>
            </a:r>
            <a:r>
              <a:rPr lang="en-US" sz="2700" dirty="0" smtClean="0">
                <a:solidFill>
                  <a:schemeClr val="tx1"/>
                </a:solidFill>
                <a:latin typeface="Times New Roman" panose="02020603050405020304" pitchFamily="18" charset="0"/>
                <a:cs typeface="Times New Roman" panose="02020603050405020304" pitchFamily="18" charset="0"/>
              </a:rPr>
              <a:t>-based insecticides. Recent research</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has shown it to be very toxic to non-target</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species (</a:t>
            </a:r>
            <a:r>
              <a:rPr lang="en-US" sz="2700" dirty="0" err="1" smtClean="0">
                <a:solidFill>
                  <a:schemeClr val="tx1"/>
                </a:solidFill>
                <a:latin typeface="Times New Roman" panose="02020603050405020304" pitchFamily="18" charset="0"/>
                <a:cs typeface="Times New Roman" panose="02020603050405020304" pitchFamily="18" charset="0"/>
              </a:rPr>
              <a:t>Anadon</a:t>
            </a:r>
            <a:r>
              <a:rPr lang="en-US" sz="2700" dirty="0" smtClean="0">
                <a:solidFill>
                  <a:schemeClr val="tx1"/>
                </a:solidFill>
                <a:latin typeface="Times New Roman" panose="02020603050405020304" pitchFamily="18" charset="0"/>
                <a:cs typeface="Times New Roman" panose="02020603050405020304" pitchFamily="18" charset="0"/>
              </a:rPr>
              <a:t> et al. 1996; </a:t>
            </a:r>
            <a:r>
              <a:rPr lang="en-US" sz="2700" dirty="0" err="1" smtClean="0">
                <a:solidFill>
                  <a:schemeClr val="tx1"/>
                </a:solidFill>
                <a:latin typeface="Times New Roman" panose="02020603050405020304" pitchFamily="18" charset="0"/>
                <a:cs typeface="Times New Roman" panose="02020603050405020304" pitchFamily="18" charset="0"/>
              </a:rPr>
              <a:t>Rehman</a:t>
            </a:r>
            <a:r>
              <a:rPr lang="en-US" sz="2700" dirty="0" smtClean="0">
                <a:solidFill>
                  <a:schemeClr val="tx1"/>
                </a:solidFill>
                <a:latin typeface="Times New Roman" panose="02020603050405020304" pitchFamily="18" charset="0"/>
                <a:cs typeface="Times New Roman" panose="02020603050405020304" pitchFamily="18" charset="0"/>
              </a:rPr>
              <a:t> et al. 2006).</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It is extremely toxic to fish with LC50s as low as</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4.8 </a:t>
            </a:r>
            <a:r>
              <a:rPr lang="en-US" sz="2700" dirty="0" err="1" smtClean="0">
                <a:solidFill>
                  <a:schemeClr val="tx1"/>
                </a:solidFill>
                <a:latin typeface="Times New Roman" panose="02020603050405020304" pitchFamily="18" charset="0"/>
                <a:cs typeface="Times New Roman" panose="02020603050405020304" pitchFamily="18" charset="0"/>
              </a:rPr>
              <a:t>ug</a:t>
            </a:r>
            <a:r>
              <a:rPr lang="en-US" sz="2700" dirty="0" smtClean="0">
                <a:solidFill>
                  <a:schemeClr val="tx1"/>
                </a:solidFill>
                <a:latin typeface="Times New Roman" panose="02020603050405020304" pitchFamily="18" charset="0"/>
                <a:cs typeface="Times New Roman" panose="02020603050405020304" pitchFamily="18" charset="0"/>
              </a:rPr>
              <a:t>/l (</a:t>
            </a:r>
            <a:r>
              <a:rPr lang="en-US" sz="2700" dirty="0" err="1" smtClean="0">
                <a:solidFill>
                  <a:schemeClr val="tx1"/>
                </a:solidFill>
                <a:latin typeface="Times New Roman" panose="02020603050405020304" pitchFamily="18" charset="0"/>
                <a:cs typeface="Times New Roman" panose="02020603050405020304" pitchFamily="18" charset="0"/>
              </a:rPr>
              <a:t>Yildirim</a:t>
            </a:r>
            <a:r>
              <a:rPr lang="en-US" sz="2700" dirty="0" smtClean="0">
                <a:solidFill>
                  <a:schemeClr val="tx1"/>
                </a:solidFill>
                <a:latin typeface="Times New Roman" panose="02020603050405020304" pitchFamily="18" charset="0"/>
                <a:cs typeface="Times New Roman" panose="02020603050405020304" pitchFamily="18" charset="0"/>
              </a:rPr>
              <a:t> et al. 2006) and induces tumors</a:t>
            </a:r>
            <a:r>
              <a:rPr lang="tr-TR" sz="2700" dirty="0" smtClean="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in mice (Shukla et al. 2001).</a:t>
            </a:r>
            <a:endParaRPr lang="tr-TR" sz="2700" dirty="0">
              <a:solidFill>
                <a:schemeClr val="tx1"/>
              </a:solidFill>
              <a:latin typeface="Times New Roman" panose="02020603050405020304" pitchFamily="18" charset="0"/>
              <a:cs typeface="Times New Roman" panose="02020603050405020304" pitchFamily="18" charset="0"/>
            </a:endParaRPr>
          </a:p>
        </p:txBody>
      </p:sp>
      <p:sp>
        <p:nvSpPr>
          <p:cNvPr id="70" name="Yuvarlatılmış Dikdörtgen 69"/>
          <p:cNvSpPr/>
          <p:nvPr/>
        </p:nvSpPr>
        <p:spPr>
          <a:xfrm>
            <a:off x="13374055" y="23635588"/>
            <a:ext cx="10919819" cy="11432559"/>
          </a:xfrm>
          <a:prstGeom prst="roundRect">
            <a:avLst>
              <a:gd name="adj" fmla="val 7165"/>
            </a:avLst>
          </a:prstGeom>
          <a:solidFill>
            <a:srgbClr val="006BA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smtClean="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endParaRPr lang="tr-TR" sz="2400" dirty="0">
              <a:solidFill>
                <a:schemeClr val="tx1"/>
              </a:solidFill>
              <a:latin typeface="Times New Roman" panose="02020603050405020304" pitchFamily="18" charset="0"/>
              <a:cs typeface="Times New Roman" panose="02020603050405020304" pitchFamily="18" charset="0"/>
            </a:endParaRPr>
          </a:p>
        </p:txBody>
      </p:sp>
      <p:sp>
        <p:nvSpPr>
          <p:cNvPr id="71" name="64 Metin kutusu"/>
          <p:cNvSpPr txBox="1"/>
          <p:nvPr/>
        </p:nvSpPr>
        <p:spPr>
          <a:xfrm>
            <a:off x="13374055" y="23834898"/>
            <a:ext cx="11180849" cy="11249233"/>
          </a:xfrm>
          <a:prstGeom prst="rect">
            <a:avLst/>
          </a:prstGeom>
          <a:noFill/>
          <a:ln>
            <a:noFill/>
          </a:ln>
        </p:spPr>
        <p:txBody>
          <a:bodyPr wrap="square" rtlCol="0">
            <a:spAutoFit/>
          </a:bodyPr>
          <a:lstStyle/>
          <a:p>
            <a:r>
              <a:rPr lang="tr-TR" sz="2500" dirty="0" err="1">
                <a:latin typeface="Times New Roman" panose="02020603050405020304" pitchFamily="18" charset="0"/>
                <a:ea typeface="Calibri" panose="020F0502020204030204" pitchFamily="34" charset="0"/>
                <a:cs typeface="Times New Roman" panose="02020603050405020304" pitchFamily="18" charset="0"/>
              </a:rPr>
              <a:t>Anonymous</a:t>
            </a:r>
            <a:r>
              <a:rPr lang="tr-TR" sz="2500" dirty="0">
                <a:latin typeface="Times New Roman" panose="02020603050405020304" pitchFamily="18" charset="0"/>
                <a:ea typeface="Calibri" panose="020F0502020204030204" pitchFamily="34" charset="0"/>
                <a:cs typeface="Times New Roman" panose="02020603050405020304" pitchFamily="18" charset="0"/>
              </a:rPr>
              <a:t> 2015.  FAO Statistical Yearbook 2013 World </a:t>
            </a:r>
            <a:r>
              <a:rPr lang="tr-TR" sz="2500" dirty="0" err="1">
                <a:latin typeface="Times New Roman" panose="02020603050405020304" pitchFamily="18" charset="0"/>
                <a:ea typeface="Calibri" panose="020F0502020204030204" pitchFamily="34" charset="0"/>
                <a:cs typeface="Times New Roman" panose="02020603050405020304" pitchFamily="18" charset="0"/>
              </a:rPr>
              <a:t>Food</a:t>
            </a:r>
            <a:r>
              <a:rPr lang="tr-TR" sz="2500" dirty="0">
                <a:latin typeface="Times New Roman" panose="02020603050405020304" pitchFamily="18" charset="0"/>
                <a:ea typeface="Calibri" panose="020F0502020204030204" pitchFamily="34" charset="0"/>
                <a:cs typeface="Times New Roman" panose="02020603050405020304" pitchFamily="18" charset="0"/>
              </a:rPr>
              <a:t> </a:t>
            </a:r>
            <a:r>
              <a:rPr lang="tr-TR" sz="2500" dirty="0" err="1">
                <a:latin typeface="Times New Roman" panose="02020603050405020304" pitchFamily="18" charset="0"/>
                <a:ea typeface="Calibri" panose="020F0502020204030204" pitchFamily="34" charset="0"/>
                <a:cs typeface="Times New Roman" panose="02020603050405020304" pitchFamily="18" charset="0"/>
              </a:rPr>
              <a:t>and</a:t>
            </a:r>
            <a:r>
              <a:rPr lang="tr-TR" sz="2500" dirty="0">
                <a:latin typeface="Times New Roman" panose="02020603050405020304" pitchFamily="18" charset="0"/>
                <a:ea typeface="Calibri" panose="020F0502020204030204" pitchFamily="34" charset="0"/>
                <a:cs typeface="Times New Roman" panose="02020603050405020304" pitchFamily="18" charset="0"/>
              </a:rPr>
              <a:t> </a:t>
            </a:r>
            <a:r>
              <a:rPr lang="tr-TR" sz="2500" dirty="0" err="1">
                <a:latin typeface="Times New Roman" panose="02020603050405020304" pitchFamily="18" charset="0"/>
                <a:ea typeface="Calibri" panose="020F0502020204030204" pitchFamily="34" charset="0"/>
                <a:cs typeface="Times New Roman" panose="02020603050405020304" pitchFamily="18" charset="0"/>
              </a:rPr>
              <a:t>Agriculture</a:t>
            </a:r>
            <a:r>
              <a:rPr lang="tr-TR" sz="2500" dirty="0">
                <a:latin typeface="Times New Roman" panose="02020603050405020304" pitchFamily="18" charset="0"/>
                <a:ea typeface="Calibri" panose="020F0502020204030204" pitchFamily="34" charset="0"/>
                <a:cs typeface="Times New Roman" panose="02020603050405020304" pitchFamily="18" charset="0"/>
              </a:rPr>
              <a:t>. http://www.fao.org/</a:t>
            </a:r>
            <a:r>
              <a:rPr lang="tr-TR" sz="2500" dirty="0" err="1">
                <a:latin typeface="Times New Roman" panose="02020603050405020304" pitchFamily="18" charset="0"/>
                <a:ea typeface="Calibri" panose="020F0502020204030204" pitchFamily="34" charset="0"/>
                <a:cs typeface="Times New Roman" panose="02020603050405020304" pitchFamily="18" charset="0"/>
              </a:rPr>
              <a:t>docrep</a:t>
            </a:r>
            <a:r>
              <a:rPr lang="tr-TR" sz="2500" dirty="0">
                <a:latin typeface="Times New Roman" panose="02020603050405020304" pitchFamily="18" charset="0"/>
                <a:ea typeface="Calibri" panose="020F0502020204030204" pitchFamily="34" charset="0"/>
                <a:cs typeface="Times New Roman" panose="02020603050405020304" pitchFamily="18" charset="0"/>
              </a:rPr>
              <a:t>/018/i3107e/i3107e.PDF. </a:t>
            </a:r>
            <a:endParaRPr lang="tr-TR" sz="2500" dirty="0" smtClean="0">
              <a:latin typeface="Times New Roman" panose="02020603050405020304" pitchFamily="18" charset="0"/>
              <a:ea typeface="Calibri" panose="020F0502020204030204" pitchFamily="34" charset="0"/>
              <a:cs typeface="Times New Roman" panose="02020603050405020304" pitchFamily="18" charset="0"/>
            </a:endParaRPr>
          </a:p>
          <a:p>
            <a:r>
              <a:rPr lang="tr-TR" sz="2500" dirty="0" err="1" smtClean="0">
                <a:latin typeface="Times New Roman" panose="02020603050405020304" pitchFamily="18" charset="0"/>
                <a:ea typeface="Calibri" panose="020F0502020204030204" pitchFamily="34" charset="0"/>
                <a:cs typeface="Times New Roman" panose="02020603050405020304" pitchFamily="18" charset="0"/>
              </a:rPr>
              <a:t>Anonymous</a:t>
            </a:r>
            <a:r>
              <a:rPr lang="tr-TR" sz="25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2500" dirty="0">
                <a:latin typeface="Times New Roman" panose="02020603050405020304" pitchFamily="18" charset="0"/>
                <a:ea typeface="Calibri" panose="020F0502020204030204" pitchFamily="34" charset="0"/>
                <a:cs typeface="Times New Roman" panose="02020603050405020304" pitchFamily="18" charset="0"/>
              </a:rPr>
              <a:t>2016. FIBLE </a:t>
            </a:r>
            <a:r>
              <a:rPr lang="tr-TR" sz="2500" dirty="0" err="1">
                <a:latin typeface="Times New Roman" panose="02020603050405020304" pitchFamily="18" charset="0"/>
                <a:ea typeface="Calibri" panose="020F0502020204030204" pitchFamily="34" charset="0"/>
                <a:cs typeface="Times New Roman" panose="02020603050405020304" pitchFamily="18" charset="0"/>
              </a:rPr>
              <a:t>and</a:t>
            </a:r>
            <a:r>
              <a:rPr lang="tr-TR" sz="2500" dirty="0">
                <a:latin typeface="Times New Roman" panose="02020603050405020304" pitchFamily="18" charset="0"/>
                <a:ea typeface="Calibri" panose="020F0502020204030204" pitchFamily="34" charset="0"/>
                <a:cs typeface="Times New Roman" panose="02020603050405020304" pitchFamily="18" charset="0"/>
              </a:rPr>
              <a:t> IFOAM </a:t>
            </a:r>
            <a:r>
              <a:rPr lang="tr-TR" sz="2500" dirty="0" err="1">
                <a:latin typeface="Times New Roman" panose="02020603050405020304" pitchFamily="18" charset="0"/>
                <a:ea typeface="Calibri" panose="020F0502020204030204" pitchFamily="34" charset="0"/>
                <a:cs typeface="Times New Roman" panose="02020603050405020304" pitchFamily="18" charset="0"/>
              </a:rPr>
              <a:t>Organic</a:t>
            </a:r>
            <a:r>
              <a:rPr lang="tr-TR" sz="2500" dirty="0">
                <a:latin typeface="Times New Roman" panose="02020603050405020304" pitchFamily="18" charset="0"/>
                <a:ea typeface="Calibri" panose="020F0502020204030204" pitchFamily="34" charset="0"/>
                <a:cs typeface="Times New Roman" panose="02020603050405020304" pitchFamily="18" charset="0"/>
              </a:rPr>
              <a:t> International </a:t>
            </a:r>
            <a:r>
              <a:rPr lang="tr-TR" sz="2500" dirty="0" err="1">
                <a:latin typeface="Times New Roman" panose="02020603050405020304" pitchFamily="18" charset="0"/>
                <a:ea typeface="Calibri" panose="020F0502020204030204" pitchFamily="34" charset="0"/>
                <a:cs typeface="Times New Roman" panose="02020603050405020304" pitchFamily="18" charset="0"/>
              </a:rPr>
              <a:t>The</a:t>
            </a:r>
            <a:r>
              <a:rPr lang="tr-TR" sz="2500" dirty="0">
                <a:latin typeface="Times New Roman" panose="02020603050405020304" pitchFamily="18" charset="0"/>
                <a:ea typeface="Calibri" panose="020F0502020204030204" pitchFamily="34" charset="0"/>
                <a:cs typeface="Times New Roman" panose="02020603050405020304" pitchFamily="18" charset="0"/>
              </a:rPr>
              <a:t> World of </a:t>
            </a:r>
            <a:r>
              <a:rPr lang="tr-TR" sz="2500" dirty="0" err="1">
                <a:latin typeface="Times New Roman" panose="02020603050405020304" pitchFamily="18" charset="0"/>
                <a:ea typeface="Calibri" panose="020F0502020204030204" pitchFamily="34" charset="0"/>
                <a:cs typeface="Times New Roman" panose="02020603050405020304" pitchFamily="18" charset="0"/>
              </a:rPr>
              <a:t>Agriculture</a:t>
            </a:r>
            <a:r>
              <a:rPr lang="tr-TR" sz="2500" dirty="0">
                <a:latin typeface="Times New Roman" panose="02020603050405020304" pitchFamily="18" charset="0"/>
                <a:ea typeface="Calibri" panose="020F0502020204030204" pitchFamily="34" charset="0"/>
                <a:cs typeface="Times New Roman" panose="02020603050405020304" pitchFamily="18" charset="0"/>
              </a:rPr>
              <a:t>. </a:t>
            </a:r>
            <a:r>
              <a:rPr lang="tr-TR" sz="2500" dirty="0" err="1">
                <a:latin typeface="Times New Roman" panose="02020603050405020304" pitchFamily="18" charset="0"/>
                <a:ea typeface="Calibri" panose="020F0502020204030204" pitchFamily="34" charset="0"/>
                <a:cs typeface="Times New Roman" panose="02020603050405020304" pitchFamily="18" charset="0"/>
              </a:rPr>
              <a:t>Istatistics</a:t>
            </a:r>
            <a:r>
              <a:rPr lang="tr-TR" sz="2500" dirty="0">
                <a:latin typeface="Times New Roman" panose="02020603050405020304" pitchFamily="18" charset="0"/>
                <a:ea typeface="Calibri" panose="020F0502020204030204" pitchFamily="34" charset="0"/>
                <a:cs typeface="Times New Roman" panose="02020603050405020304" pitchFamily="18" charset="0"/>
              </a:rPr>
              <a:t> </a:t>
            </a:r>
            <a:r>
              <a:rPr lang="tr-TR" sz="2500" dirty="0" err="1">
                <a:latin typeface="Times New Roman" panose="02020603050405020304" pitchFamily="18" charset="0"/>
                <a:ea typeface="Calibri" panose="020F0502020204030204" pitchFamily="34" charset="0"/>
                <a:cs typeface="Times New Roman" panose="02020603050405020304" pitchFamily="18" charset="0"/>
              </a:rPr>
              <a:t>and</a:t>
            </a:r>
            <a:r>
              <a:rPr lang="tr-TR" sz="2500" dirty="0">
                <a:latin typeface="Times New Roman" panose="02020603050405020304" pitchFamily="18" charset="0"/>
                <a:ea typeface="Calibri" panose="020F0502020204030204" pitchFamily="34" charset="0"/>
                <a:cs typeface="Times New Roman" panose="02020603050405020304" pitchFamily="18" charset="0"/>
              </a:rPr>
              <a:t> </a:t>
            </a:r>
            <a:r>
              <a:rPr lang="tr-TR" sz="2500" dirty="0" err="1">
                <a:latin typeface="Times New Roman" panose="02020603050405020304" pitchFamily="18" charset="0"/>
                <a:ea typeface="Calibri" panose="020F0502020204030204" pitchFamily="34" charset="0"/>
                <a:cs typeface="Times New Roman" panose="02020603050405020304" pitchFamily="18" charset="0"/>
              </a:rPr>
              <a:t>Emerging</a:t>
            </a:r>
            <a:r>
              <a:rPr lang="tr-TR" sz="2500" dirty="0">
                <a:latin typeface="Times New Roman" panose="02020603050405020304" pitchFamily="18" charset="0"/>
                <a:ea typeface="Calibri" panose="020F0502020204030204" pitchFamily="34" charset="0"/>
                <a:cs typeface="Times New Roman" panose="02020603050405020304" pitchFamily="18" charset="0"/>
              </a:rPr>
              <a:t> </a:t>
            </a:r>
            <a:r>
              <a:rPr lang="tr-TR" sz="2500" dirty="0" err="1">
                <a:latin typeface="Times New Roman" panose="02020603050405020304" pitchFamily="18" charset="0"/>
                <a:ea typeface="Calibri" panose="020F0502020204030204" pitchFamily="34" charset="0"/>
                <a:cs typeface="Times New Roman" panose="02020603050405020304" pitchFamily="18" charset="0"/>
              </a:rPr>
              <a:t>Trens</a:t>
            </a:r>
            <a:r>
              <a:rPr lang="tr-TR" sz="2500" dirty="0">
                <a:latin typeface="Times New Roman" panose="02020603050405020304" pitchFamily="18" charset="0"/>
                <a:ea typeface="Calibri" panose="020F0502020204030204" pitchFamily="34" charset="0"/>
                <a:cs typeface="Times New Roman" panose="02020603050405020304" pitchFamily="18" charset="0"/>
              </a:rPr>
              <a:t>. https://</a:t>
            </a:r>
            <a:r>
              <a:rPr lang="tr-TR" sz="2500" dirty="0" smtClean="0">
                <a:latin typeface="Times New Roman" panose="02020603050405020304" pitchFamily="18" charset="0"/>
                <a:ea typeface="Calibri" panose="020F0502020204030204" pitchFamily="34" charset="0"/>
                <a:cs typeface="Times New Roman" panose="02020603050405020304" pitchFamily="18" charset="0"/>
              </a:rPr>
              <a:t>shop.fibl.org/fileadmin/documents/shop/1698-organic-world-2016.pdf.</a:t>
            </a:r>
            <a:endParaRPr lang="tr-TR" sz="2500" dirty="0" smtClean="0">
              <a:latin typeface="Times New Roman" pitchFamily="18" charset="0"/>
              <a:cs typeface="Times New Roman" pitchFamily="18" charset="0"/>
            </a:endParaRPr>
          </a:p>
          <a:p>
            <a:pPr>
              <a:spcAft>
                <a:spcPts val="601"/>
              </a:spcAft>
            </a:pPr>
            <a:r>
              <a:rPr lang="tr-TR" sz="2500" dirty="0" err="1" smtClean="0">
                <a:latin typeface="Times New Roman" pitchFamily="18" charset="0"/>
                <a:cs typeface="Times New Roman" pitchFamily="18" charset="0"/>
              </a:rPr>
              <a:t>Anadon</a:t>
            </a:r>
            <a:r>
              <a:rPr lang="tr-TR" sz="2500" dirty="0">
                <a:latin typeface="Times New Roman" pitchFamily="18" charset="0"/>
                <a:cs typeface="Times New Roman" pitchFamily="18" charset="0"/>
              </a:rPr>
              <a:t>, A., </a:t>
            </a:r>
            <a:r>
              <a:rPr lang="tr-TR" sz="2500" dirty="0" err="1">
                <a:latin typeface="Times New Roman" pitchFamily="18" charset="0"/>
                <a:cs typeface="Times New Roman" pitchFamily="18" charset="0"/>
              </a:rPr>
              <a:t>Martinez-Larranaga</a:t>
            </a:r>
            <a:r>
              <a:rPr lang="tr-TR" sz="2500" dirty="0">
                <a:latin typeface="Times New Roman" pitchFamily="18" charset="0"/>
                <a:cs typeface="Times New Roman" pitchFamily="18" charset="0"/>
              </a:rPr>
              <a:t>, M. R., </a:t>
            </a:r>
            <a:r>
              <a:rPr lang="tr-TR" sz="2500" dirty="0" err="1" smtClean="0">
                <a:latin typeface="Times New Roman" pitchFamily="18" charset="0"/>
                <a:cs typeface="Times New Roman" pitchFamily="18" charset="0"/>
              </a:rPr>
              <a:t>Fernandez-Crus</a:t>
            </a:r>
            <a:r>
              <a:rPr lang="tr-TR" sz="2500" dirty="0" smtClean="0">
                <a:latin typeface="Times New Roman" pitchFamily="18" charset="0"/>
                <a:cs typeface="Times New Roman" pitchFamily="18" charset="0"/>
              </a:rPr>
              <a:t>, M</a:t>
            </a:r>
            <a:r>
              <a:rPr lang="tr-TR" sz="2500" dirty="0">
                <a:latin typeface="Times New Roman" pitchFamily="18" charset="0"/>
                <a:cs typeface="Times New Roman" pitchFamily="18" charset="0"/>
              </a:rPr>
              <a:t>. L., Diaz, M. J., </a:t>
            </a:r>
            <a:r>
              <a:rPr lang="tr-TR" sz="2500" dirty="0" err="1">
                <a:latin typeface="Times New Roman" pitchFamily="18" charset="0"/>
                <a:cs typeface="Times New Roman" pitchFamily="18" charset="0"/>
              </a:rPr>
              <a:t>Fernandez</a:t>
            </a:r>
            <a:r>
              <a:rPr lang="tr-TR" sz="2500" dirty="0">
                <a:latin typeface="Times New Roman" pitchFamily="18" charset="0"/>
                <a:cs typeface="Times New Roman" pitchFamily="18" charset="0"/>
              </a:rPr>
              <a:t>, M. C., &amp; </a:t>
            </a:r>
            <a:r>
              <a:rPr lang="tr-TR" sz="2500" dirty="0" err="1" smtClean="0">
                <a:latin typeface="Times New Roman" pitchFamily="18" charset="0"/>
                <a:cs typeface="Times New Roman" pitchFamily="18" charset="0"/>
              </a:rPr>
              <a:t>Martinez</a:t>
            </a:r>
            <a:r>
              <a:rPr lang="tr-TR" sz="2500" dirty="0" smtClean="0">
                <a:latin typeface="Times New Roman" pitchFamily="18" charset="0"/>
                <a:cs typeface="Times New Roman" pitchFamily="18" charset="0"/>
              </a:rPr>
              <a:t>, M</a:t>
            </a:r>
            <a:r>
              <a:rPr lang="tr-TR" sz="2500" dirty="0">
                <a:latin typeface="Times New Roman" pitchFamily="18" charset="0"/>
                <a:cs typeface="Times New Roman" pitchFamily="18" charset="0"/>
              </a:rPr>
              <a:t>. A. </a:t>
            </a:r>
            <a:r>
              <a:rPr lang="tr-TR" sz="2500" dirty="0" smtClean="0">
                <a:latin typeface="Times New Roman" pitchFamily="18" charset="0"/>
                <a:cs typeface="Times New Roman" pitchFamily="18" charset="0"/>
              </a:rPr>
              <a:t>(1996). </a:t>
            </a:r>
            <a:r>
              <a:rPr lang="tr-TR" sz="2500" dirty="0" err="1" smtClean="0">
                <a:latin typeface="Times New Roman" pitchFamily="18" charset="0"/>
                <a:cs typeface="Times New Roman" pitchFamily="18" charset="0"/>
              </a:rPr>
              <a:t>Toxicokinetics</a:t>
            </a:r>
            <a:r>
              <a:rPr lang="tr-TR" sz="2500" dirty="0" smtClean="0">
                <a:latin typeface="Times New Roman" pitchFamily="18" charset="0"/>
                <a:cs typeface="Times New Roman" pitchFamily="18" charset="0"/>
              </a:rPr>
              <a:t> of </a:t>
            </a:r>
            <a:r>
              <a:rPr lang="tr-TR" sz="2500" dirty="0" err="1" smtClean="0">
                <a:latin typeface="Times New Roman" pitchFamily="18" charset="0"/>
                <a:cs typeface="Times New Roman" pitchFamily="18" charset="0"/>
              </a:rPr>
              <a:t>deltamethrin</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and</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its</a:t>
            </a:r>
            <a:r>
              <a:rPr lang="tr-TR" sz="2500" dirty="0" smtClean="0">
                <a:latin typeface="Times New Roman" pitchFamily="18" charset="0"/>
                <a:cs typeface="Times New Roman" pitchFamily="18" charset="0"/>
              </a:rPr>
              <a:t> 4’-HO-metabolite in </a:t>
            </a:r>
            <a:r>
              <a:rPr lang="tr-TR" sz="2500" dirty="0" err="1" smtClean="0">
                <a:latin typeface="Times New Roman" pitchFamily="18" charset="0"/>
                <a:cs typeface="Times New Roman" pitchFamily="18" charset="0"/>
              </a:rPr>
              <a:t>the</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rat</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Toxicology</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and</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Applied</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Pharmacology</a:t>
            </a:r>
            <a:r>
              <a:rPr lang="tr-TR" sz="2500" dirty="0" smtClean="0">
                <a:latin typeface="Times New Roman" pitchFamily="18" charset="0"/>
                <a:cs typeface="Times New Roman" pitchFamily="18" charset="0"/>
              </a:rPr>
              <a:t>, 141, 8–16.</a:t>
            </a:r>
          </a:p>
          <a:p>
            <a:pPr>
              <a:spcAft>
                <a:spcPts val="601"/>
              </a:spcAft>
            </a:pPr>
            <a:r>
              <a:rPr lang="tr-TR" sz="2500" dirty="0" err="1">
                <a:latin typeface="Times New Roman" pitchFamily="18" charset="0"/>
                <a:cs typeface="Times New Roman" pitchFamily="18" charset="0"/>
              </a:rPr>
              <a:t>Leistra</a:t>
            </a:r>
            <a:r>
              <a:rPr lang="tr-TR" sz="2500" dirty="0">
                <a:latin typeface="Times New Roman" pitchFamily="18" charset="0"/>
                <a:cs typeface="Times New Roman" pitchFamily="18" charset="0"/>
              </a:rPr>
              <a:t>, M., </a:t>
            </a:r>
            <a:r>
              <a:rPr lang="tr-TR" sz="2500" dirty="0" err="1">
                <a:latin typeface="Times New Roman" pitchFamily="18" charset="0"/>
                <a:cs typeface="Times New Roman" pitchFamily="18" charset="0"/>
              </a:rPr>
              <a:t>Zweers</a:t>
            </a:r>
            <a:r>
              <a:rPr lang="tr-TR" sz="2500" dirty="0">
                <a:latin typeface="Times New Roman" pitchFamily="18" charset="0"/>
                <a:cs typeface="Times New Roman" pitchFamily="18" charset="0"/>
              </a:rPr>
              <a:t>, A. J., </a:t>
            </a:r>
            <a:r>
              <a:rPr lang="tr-TR" sz="2500" dirty="0" err="1">
                <a:latin typeface="Times New Roman" pitchFamily="18" charset="0"/>
                <a:cs typeface="Times New Roman" pitchFamily="18" charset="0"/>
              </a:rPr>
              <a:t>Warinton</a:t>
            </a:r>
            <a:r>
              <a:rPr lang="tr-TR" sz="2500" dirty="0">
                <a:latin typeface="Times New Roman" pitchFamily="18" charset="0"/>
                <a:cs typeface="Times New Roman" pitchFamily="18" charset="0"/>
              </a:rPr>
              <a:t>, A. J., </a:t>
            </a:r>
            <a:r>
              <a:rPr lang="tr-TR" sz="2500" dirty="0" err="1">
                <a:latin typeface="Times New Roman" pitchFamily="18" charset="0"/>
                <a:cs typeface="Times New Roman" pitchFamily="18" charset="0"/>
              </a:rPr>
              <a:t>Crum</a:t>
            </a:r>
            <a:r>
              <a:rPr lang="tr-TR" sz="2500" dirty="0">
                <a:latin typeface="Times New Roman" pitchFamily="18" charset="0"/>
                <a:cs typeface="Times New Roman" pitchFamily="18" charset="0"/>
              </a:rPr>
              <a:t>, S</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Hand</a:t>
            </a:r>
            <a:r>
              <a:rPr lang="tr-TR" sz="2500" dirty="0">
                <a:latin typeface="Times New Roman" pitchFamily="18" charset="0"/>
                <a:cs typeface="Times New Roman" pitchFamily="18" charset="0"/>
              </a:rPr>
              <a:t>, L. H., </a:t>
            </a:r>
            <a:r>
              <a:rPr lang="tr-TR" sz="2500" dirty="0" err="1">
                <a:latin typeface="Times New Roman" pitchFamily="18" charset="0"/>
                <a:cs typeface="Times New Roman" pitchFamily="18" charset="0"/>
              </a:rPr>
              <a:t>Beltman</a:t>
            </a:r>
            <a:r>
              <a:rPr lang="tr-TR" sz="2500" dirty="0">
                <a:latin typeface="Times New Roman" pitchFamily="18" charset="0"/>
                <a:cs typeface="Times New Roman" pitchFamily="18" charset="0"/>
              </a:rPr>
              <a:t>, W., et al. (2003). </a:t>
            </a:r>
            <a:r>
              <a:rPr lang="tr-TR" sz="2500" dirty="0" err="1">
                <a:latin typeface="Times New Roman" pitchFamily="18" charset="0"/>
                <a:cs typeface="Times New Roman" pitchFamily="18" charset="0"/>
              </a:rPr>
              <a:t>Fate</a:t>
            </a:r>
            <a:r>
              <a:rPr lang="tr-TR" sz="2500" dirty="0">
                <a:latin typeface="Times New Roman" pitchFamily="18" charset="0"/>
                <a:cs typeface="Times New Roman" pitchFamily="18" charset="0"/>
              </a:rPr>
              <a:t> of </a:t>
            </a:r>
            <a:r>
              <a:rPr lang="tr-TR" sz="2500" dirty="0" err="1" smtClean="0">
                <a:latin typeface="Times New Roman" pitchFamily="18" charset="0"/>
                <a:cs typeface="Times New Roman" pitchFamily="18" charset="0"/>
              </a:rPr>
              <a:t>the</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insecticide</a:t>
            </a:r>
            <a:r>
              <a:rPr lang="tr-TR" sz="2500" dirty="0" smtClean="0">
                <a:latin typeface="Times New Roman" pitchFamily="18" charset="0"/>
                <a:cs typeface="Times New Roman" pitchFamily="18" charset="0"/>
              </a:rPr>
              <a:t> </a:t>
            </a:r>
            <a:r>
              <a:rPr lang="tr-TR" sz="2500" dirty="0" err="1">
                <a:latin typeface="Times New Roman" pitchFamily="18" charset="0"/>
                <a:cs typeface="Times New Roman" pitchFamily="18" charset="0"/>
              </a:rPr>
              <a:t>lambda-cyhalothrin</a:t>
            </a:r>
            <a:r>
              <a:rPr lang="tr-TR" sz="2500" dirty="0">
                <a:latin typeface="Times New Roman" pitchFamily="18" charset="0"/>
                <a:cs typeface="Times New Roman" pitchFamily="18" charset="0"/>
              </a:rPr>
              <a:t> in </a:t>
            </a:r>
            <a:r>
              <a:rPr lang="tr-TR" sz="2500" dirty="0" err="1">
                <a:latin typeface="Times New Roman" pitchFamily="18" charset="0"/>
                <a:cs typeface="Times New Roman" pitchFamily="18" charset="0"/>
              </a:rPr>
              <a:t>ditch</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enclosures</a:t>
            </a:r>
            <a:r>
              <a:rPr lang="tr-TR" sz="2500" dirty="0">
                <a:latin typeface="Times New Roman" pitchFamily="18" charset="0"/>
                <a:cs typeface="Times New Roman" pitchFamily="18" charset="0"/>
              </a:rPr>
              <a:t> </a:t>
            </a:r>
            <a:r>
              <a:rPr lang="tr-TR" sz="2500" dirty="0" err="1" smtClean="0">
                <a:latin typeface="Times New Roman" pitchFamily="18" charset="0"/>
                <a:cs typeface="Times New Roman" pitchFamily="18" charset="0"/>
              </a:rPr>
              <a:t>differing</a:t>
            </a:r>
            <a:r>
              <a:rPr lang="tr-TR" sz="2500" dirty="0" smtClean="0">
                <a:latin typeface="Times New Roman" pitchFamily="18" charset="0"/>
                <a:cs typeface="Times New Roman" pitchFamily="18" charset="0"/>
              </a:rPr>
              <a:t> in </a:t>
            </a:r>
            <a:r>
              <a:rPr lang="tr-TR" sz="2500" dirty="0" err="1">
                <a:latin typeface="Times New Roman" pitchFamily="18" charset="0"/>
                <a:cs typeface="Times New Roman" pitchFamily="18" charset="0"/>
              </a:rPr>
              <a:t>vegetation</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density</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Pest</a:t>
            </a:r>
            <a:r>
              <a:rPr lang="tr-TR" sz="2500" dirty="0">
                <a:latin typeface="Times New Roman" pitchFamily="18" charset="0"/>
                <a:cs typeface="Times New Roman" pitchFamily="18" charset="0"/>
              </a:rPr>
              <a:t> Management </a:t>
            </a:r>
            <a:r>
              <a:rPr lang="tr-TR" sz="2500" dirty="0" err="1" smtClean="0">
                <a:latin typeface="Times New Roman" pitchFamily="18" charset="0"/>
                <a:cs typeface="Times New Roman" pitchFamily="18" charset="0"/>
              </a:rPr>
              <a:t>Science</a:t>
            </a:r>
            <a:r>
              <a:rPr lang="tr-TR" sz="2500" dirty="0" smtClean="0">
                <a:latin typeface="Times New Roman" pitchFamily="18" charset="0"/>
                <a:cs typeface="Times New Roman" pitchFamily="18" charset="0"/>
              </a:rPr>
              <a:t>, 60</a:t>
            </a:r>
            <a:r>
              <a:rPr lang="tr-TR" sz="2500" dirty="0">
                <a:latin typeface="Times New Roman" pitchFamily="18" charset="0"/>
                <a:cs typeface="Times New Roman" pitchFamily="18" charset="0"/>
              </a:rPr>
              <a:t>, 75–84. doi:10.1002/ps.780.</a:t>
            </a:r>
          </a:p>
          <a:p>
            <a:pPr>
              <a:spcAft>
                <a:spcPts val="601"/>
              </a:spcAft>
            </a:pPr>
            <a:r>
              <a:rPr lang="tr-TR" sz="2500" dirty="0" err="1" smtClean="0">
                <a:latin typeface="Times New Roman" pitchFamily="18" charset="0"/>
                <a:cs typeface="Times New Roman" pitchFamily="18" charset="0"/>
              </a:rPr>
              <a:t>Rehman</a:t>
            </a:r>
            <a:r>
              <a:rPr lang="tr-TR" sz="2500" dirty="0">
                <a:latin typeface="Times New Roman" pitchFamily="18" charset="0"/>
                <a:cs typeface="Times New Roman" pitchFamily="18" charset="0"/>
              </a:rPr>
              <a:t>, H., Ali, M., </a:t>
            </a:r>
            <a:r>
              <a:rPr lang="tr-TR" sz="2500" dirty="0" err="1">
                <a:latin typeface="Times New Roman" pitchFamily="18" charset="0"/>
                <a:cs typeface="Times New Roman" pitchFamily="18" charset="0"/>
              </a:rPr>
              <a:t>Atif</a:t>
            </a:r>
            <a:r>
              <a:rPr lang="tr-TR" sz="2500" dirty="0">
                <a:latin typeface="Times New Roman" pitchFamily="18" charset="0"/>
                <a:cs typeface="Times New Roman" pitchFamily="18" charset="0"/>
              </a:rPr>
              <a:t>, F., </a:t>
            </a:r>
            <a:r>
              <a:rPr lang="tr-TR" sz="2500" dirty="0" err="1">
                <a:latin typeface="Times New Roman" pitchFamily="18" charset="0"/>
                <a:cs typeface="Times New Roman" pitchFamily="18" charset="0"/>
              </a:rPr>
              <a:t>Kaur</a:t>
            </a:r>
            <a:r>
              <a:rPr lang="tr-TR" sz="2500" dirty="0">
                <a:latin typeface="Times New Roman" pitchFamily="18" charset="0"/>
                <a:cs typeface="Times New Roman" pitchFamily="18" charset="0"/>
              </a:rPr>
              <a:t>, M., </a:t>
            </a:r>
            <a:r>
              <a:rPr lang="tr-TR" sz="2500" dirty="0" err="1">
                <a:latin typeface="Times New Roman" pitchFamily="18" charset="0"/>
                <a:cs typeface="Times New Roman" pitchFamily="18" charset="0"/>
              </a:rPr>
              <a:t>Bhatia</a:t>
            </a:r>
            <a:r>
              <a:rPr lang="tr-TR" sz="2500" dirty="0">
                <a:latin typeface="Times New Roman" pitchFamily="18" charset="0"/>
                <a:cs typeface="Times New Roman" pitchFamily="18" charset="0"/>
              </a:rPr>
              <a:t>, K., </a:t>
            </a:r>
            <a:r>
              <a:rPr lang="tr-TR" sz="2500" dirty="0" smtClean="0">
                <a:latin typeface="Times New Roman" pitchFamily="18" charset="0"/>
                <a:cs typeface="Times New Roman" pitchFamily="18" charset="0"/>
              </a:rPr>
              <a:t>&amp; </a:t>
            </a:r>
            <a:r>
              <a:rPr lang="tr-TR" sz="2500" dirty="0" err="1" smtClean="0">
                <a:latin typeface="Times New Roman" pitchFamily="18" charset="0"/>
                <a:cs typeface="Times New Roman" pitchFamily="18" charset="0"/>
              </a:rPr>
              <a:t>Raisuddin</a:t>
            </a:r>
            <a:r>
              <a:rPr lang="tr-TR" sz="2500" dirty="0">
                <a:latin typeface="Times New Roman" pitchFamily="18" charset="0"/>
                <a:cs typeface="Times New Roman" pitchFamily="18" charset="0"/>
              </a:rPr>
              <a:t>, S. (2006). </a:t>
            </a:r>
            <a:r>
              <a:rPr lang="tr-TR" sz="2500" dirty="0" err="1">
                <a:latin typeface="Times New Roman" pitchFamily="18" charset="0"/>
                <a:cs typeface="Times New Roman" pitchFamily="18" charset="0"/>
              </a:rPr>
              <a:t>The</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modulatory</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effect</a:t>
            </a:r>
            <a:r>
              <a:rPr lang="tr-TR" sz="2500" dirty="0">
                <a:latin typeface="Times New Roman" pitchFamily="18" charset="0"/>
                <a:cs typeface="Times New Roman" pitchFamily="18" charset="0"/>
              </a:rPr>
              <a:t> of </a:t>
            </a:r>
            <a:r>
              <a:rPr lang="tr-TR" sz="2500" dirty="0" err="1" smtClean="0">
                <a:latin typeface="Times New Roman" pitchFamily="18" charset="0"/>
                <a:cs typeface="Times New Roman" pitchFamily="18" charset="0"/>
              </a:rPr>
              <a:t>detlamethrin</a:t>
            </a:r>
            <a:r>
              <a:rPr lang="tr-TR" sz="2500" dirty="0">
                <a:latin typeface="Times New Roman" pitchFamily="18" charset="0"/>
                <a:cs typeface="Times New Roman" pitchFamily="18" charset="0"/>
              </a:rPr>
              <a:t> </a:t>
            </a:r>
            <a:r>
              <a:rPr lang="tr-TR" sz="2500" dirty="0" smtClean="0">
                <a:latin typeface="Times New Roman" pitchFamily="18" charset="0"/>
                <a:cs typeface="Times New Roman" pitchFamily="18" charset="0"/>
              </a:rPr>
              <a:t>on </a:t>
            </a:r>
            <a:r>
              <a:rPr lang="tr-TR" sz="2500" dirty="0" err="1">
                <a:latin typeface="Times New Roman" pitchFamily="18" charset="0"/>
                <a:cs typeface="Times New Roman" pitchFamily="18" charset="0"/>
              </a:rPr>
              <a:t>antioxidants</a:t>
            </a:r>
            <a:r>
              <a:rPr lang="tr-TR" sz="2500" dirty="0">
                <a:latin typeface="Times New Roman" pitchFamily="18" charset="0"/>
                <a:cs typeface="Times New Roman" pitchFamily="18" charset="0"/>
              </a:rPr>
              <a:t> in </a:t>
            </a:r>
            <a:r>
              <a:rPr lang="tr-TR" sz="2500" dirty="0" err="1">
                <a:latin typeface="Times New Roman" pitchFamily="18" charset="0"/>
                <a:cs typeface="Times New Roman" pitchFamily="18" charset="0"/>
              </a:rPr>
              <a:t>mice</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Clinica</a:t>
            </a:r>
            <a:r>
              <a:rPr lang="tr-TR" sz="2500" dirty="0">
                <a:latin typeface="Times New Roman" pitchFamily="18" charset="0"/>
                <a:cs typeface="Times New Roman" pitchFamily="18" charset="0"/>
              </a:rPr>
              <a:t> </a:t>
            </a:r>
            <a:r>
              <a:rPr lang="tr-TR" sz="2500" dirty="0" err="1" smtClean="0">
                <a:latin typeface="Times New Roman" pitchFamily="18" charset="0"/>
                <a:cs typeface="Times New Roman" pitchFamily="18" charset="0"/>
              </a:rPr>
              <a:t>Chimica</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Acta</a:t>
            </a:r>
            <a:r>
              <a:rPr lang="tr-TR" sz="2500" dirty="0">
                <a:latin typeface="Times New Roman" pitchFamily="18" charset="0"/>
                <a:cs typeface="Times New Roman" pitchFamily="18" charset="0"/>
              </a:rPr>
              <a:t>, 369, 61–65. doi:10.1016/j.cca.2006.01.010.</a:t>
            </a:r>
          </a:p>
          <a:p>
            <a:pPr>
              <a:spcAft>
                <a:spcPts val="601"/>
              </a:spcAft>
            </a:pPr>
            <a:r>
              <a:rPr lang="tr-TR" sz="2500" dirty="0" err="1" smtClean="0">
                <a:latin typeface="Times New Roman" pitchFamily="18" charset="0"/>
                <a:cs typeface="Times New Roman" pitchFamily="18" charset="0"/>
              </a:rPr>
              <a:t>Shukla</a:t>
            </a:r>
            <a:r>
              <a:rPr lang="tr-TR" sz="2500" dirty="0">
                <a:latin typeface="Times New Roman" pitchFamily="18" charset="0"/>
                <a:cs typeface="Times New Roman" pitchFamily="18" charset="0"/>
              </a:rPr>
              <a:t>, Y., </a:t>
            </a:r>
            <a:r>
              <a:rPr lang="tr-TR" sz="2500" dirty="0" err="1">
                <a:latin typeface="Times New Roman" pitchFamily="18" charset="0"/>
                <a:cs typeface="Times New Roman" pitchFamily="18" charset="0"/>
              </a:rPr>
              <a:t>Arora</a:t>
            </a:r>
            <a:r>
              <a:rPr lang="tr-TR" sz="2500" dirty="0">
                <a:latin typeface="Times New Roman" pitchFamily="18" charset="0"/>
                <a:cs typeface="Times New Roman" pitchFamily="18" charset="0"/>
              </a:rPr>
              <a:t>, A., &amp; Singh, A. (2001). </a:t>
            </a:r>
            <a:r>
              <a:rPr lang="tr-TR" sz="2500" dirty="0" err="1" smtClean="0">
                <a:latin typeface="Times New Roman" pitchFamily="18" charset="0"/>
                <a:cs typeface="Times New Roman" pitchFamily="18" charset="0"/>
              </a:rPr>
              <a:t>Tumourigenic</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studies</a:t>
            </a:r>
            <a:r>
              <a:rPr lang="tr-TR" sz="2500" dirty="0" smtClean="0">
                <a:latin typeface="Times New Roman" pitchFamily="18" charset="0"/>
                <a:cs typeface="Times New Roman" pitchFamily="18" charset="0"/>
              </a:rPr>
              <a:t> </a:t>
            </a:r>
            <a:r>
              <a:rPr lang="tr-TR" sz="2500" dirty="0">
                <a:latin typeface="Times New Roman" pitchFamily="18" charset="0"/>
                <a:cs typeface="Times New Roman" pitchFamily="18" charset="0"/>
              </a:rPr>
              <a:t>on </a:t>
            </a:r>
            <a:r>
              <a:rPr lang="tr-TR" sz="2500" dirty="0" err="1">
                <a:latin typeface="Times New Roman" pitchFamily="18" charset="0"/>
                <a:cs typeface="Times New Roman" pitchFamily="18" charset="0"/>
              </a:rPr>
              <a:t>deltamethrin</a:t>
            </a:r>
            <a:r>
              <a:rPr lang="tr-TR" sz="2500" dirty="0">
                <a:latin typeface="Times New Roman" pitchFamily="18" charset="0"/>
                <a:cs typeface="Times New Roman" pitchFamily="18" charset="0"/>
              </a:rPr>
              <a:t> in </a:t>
            </a:r>
            <a:r>
              <a:rPr lang="tr-TR" sz="2500" dirty="0" err="1">
                <a:latin typeface="Times New Roman" pitchFamily="18" charset="0"/>
                <a:cs typeface="Times New Roman" pitchFamily="18" charset="0"/>
              </a:rPr>
              <a:t>Swiss</a:t>
            </a:r>
            <a:r>
              <a:rPr lang="tr-TR" sz="2500" dirty="0">
                <a:latin typeface="Times New Roman" pitchFamily="18" charset="0"/>
                <a:cs typeface="Times New Roman" pitchFamily="18" charset="0"/>
              </a:rPr>
              <a:t> albino </a:t>
            </a:r>
            <a:r>
              <a:rPr lang="tr-TR" sz="2500" dirty="0" err="1">
                <a:latin typeface="Times New Roman" pitchFamily="18" charset="0"/>
                <a:cs typeface="Times New Roman" pitchFamily="18" charset="0"/>
              </a:rPr>
              <a:t>mice</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Toxicology</a:t>
            </a:r>
            <a:r>
              <a:rPr lang="tr-TR" sz="2500" dirty="0">
                <a:latin typeface="Times New Roman" pitchFamily="18" charset="0"/>
                <a:cs typeface="Times New Roman" pitchFamily="18" charset="0"/>
              </a:rPr>
              <a:t>,</a:t>
            </a:r>
          </a:p>
          <a:p>
            <a:pPr>
              <a:spcAft>
                <a:spcPts val="601"/>
              </a:spcAft>
            </a:pPr>
            <a:r>
              <a:rPr lang="tr-TR" sz="2500" dirty="0">
                <a:latin typeface="Times New Roman" pitchFamily="18" charset="0"/>
                <a:cs typeface="Times New Roman" pitchFamily="18" charset="0"/>
              </a:rPr>
              <a:t>163, 1–9. doi:10.1016/S0300-483X(00)00416-9</a:t>
            </a:r>
            <a:r>
              <a:rPr lang="tr-TR" sz="2500" dirty="0" smtClean="0">
                <a:latin typeface="Times New Roman" pitchFamily="18" charset="0"/>
                <a:cs typeface="Times New Roman" pitchFamily="18" charset="0"/>
              </a:rPr>
              <a:t>.</a:t>
            </a:r>
          </a:p>
          <a:p>
            <a:pPr>
              <a:spcAft>
                <a:spcPts val="601"/>
              </a:spcAft>
            </a:pPr>
            <a:r>
              <a:rPr lang="tr-TR" sz="2500" dirty="0" err="1" smtClean="0">
                <a:latin typeface="Times New Roman" pitchFamily="18" charset="0"/>
                <a:cs typeface="Times New Roman" pitchFamily="18" charset="0"/>
              </a:rPr>
              <a:t>Sucahyo</a:t>
            </a:r>
            <a:r>
              <a:rPr lang="tr-TR" sz="2500" dirty="0" smtClean="0">
                <a:latin typeface="Times New Roman" pitchFamily="18" charset="0"/>
                <a:cs typeface="Times New Roman" pitchFamily="18" charset="0"/>
              </a:rPr>
              <a:t>, D., </a:t>
            </a:r>
            <a:r>
              <a:rPr lang="tr-TR" sz="2500" dirty="0" err="1" smtClean="0">
                <a:latin typeface="Times New Roman" pitchFamily="18" charset="0"/>
                <a:cs typeface="Times New Roman" pitchFamily="18" charset="0"/>
              </a:rPr>
              <a:t>van</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Straalen</a:t>
            </a:r>
            <a:r>
              <a:rPr lang="tr-TR" sz="2500" dirty="0" smtClean="0">
                <a:latin typeface="Times New Roman" pitchFamily="18" charset="0"/>
                <a:cs typeface="Times New Roman" pitchFamily="18" charset="0"/>
              </a:rPr>
              <a:t>, N. M., </a:t>
            </a:r>
            <a:r>
              <a:rPr lang="tr-TR" sz="2500" dirty="0" err="1" smtClean="0">
                <a:latin typeface="Times New Roman" pitchFamily="18" charset="0"/>
                <a:cs typeface="Times New Roman" pitchFamily="18" charset="0"/>
              </a:rPr>
              <a:t>Krave</a:t>
            </a:r>
            <a:r>
              <a:rPr lang="tr-TR" sz="2500" dirty="0" smtClean="0">
                <a:latin typeface="Times New Roman" pitchFamily="18" charset="0"/>
                <a:cs typeface="Times New Roman" pitchFamily="18" charset="0"/>
              </a:rPr>
              <a:t>, A., &amp; </a:t>
            </a:r>
            <a:r>
              <a:rPr lang="tr-TR" sz="2500" dirty="0" err="1" smtClean="0">
                <a:latin typeface="Times New Roman" pitchFamily="18" charset="0"/>
                <a:cs typeface="Times New Roman" pitchFamily="18" charset="0"/>
              </a:rPr>
              <a:t>van</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Gestel</a:t>
            </a:r>
            <a:r>
              <a:rPr lang="tr-TR" sz="2500" dirty="0" smtClean="0">
                <a:latin typeface="Times New Roman" pitchFamily="18" charset="0"/>
                <a:cs typeface="Times New Roman" pitchFamily="18" charset="0"/>
              </a:rPr>
              <a:t>, C. (2008). </a:t>
            </a:r>
            <a:r>
              <a:rPr lang="tr-TR" sz="2500" dirty="0" err="1" smtClean="0">
                <a:latin typeface="Times New Roman" pitchFamily="18" charset="0"/>
                <a:cs typeface="Times New Roman" pitchFamily="18" charset="0"/>
              </a:rPr>
              <a:t>Acute</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toxicity</a:t>
            </a:r>
            <a:r>
              <a:rPr lang="tr-TR" sz="2500" dirty="0" smtClean="0">
                <a:latin typeface="Times New Roman" pitchFamily="18" charset="0"/>
                <a:cs typeface="Times New Roman" pitchFamily="18" charset="0"/>
              </a:rPr>
              <a:t> of </a:t>
            </a:r>
            <a:r>
              <a:rPr lang="tr-TR" sz="2500" dirty="0" err="1" smtClean="0">
                <a:latin typeface="Times New Roman" pitchFamily="18" charset="0"/>
                <a:cs typeface="Times New Roman" pitchFamily="18" charset="0"/>
              </a:rPr>
              <a:t>pesticides</a:t>
            </a:r>
            <a:r>
              <a:rPr lang="tr-TR" sz="2500" dirty="0" smtClean="0">
                <a:latin typeface="Times New Roman" pitchFamily="18" charset="0"/>
                <a:cs typeface="Times New Roman" pitchFamily="18" charset="0"/>
              </a:rPr>
              <a:t> t </a:t>
            </a:r>
            <a:r>
              <a:rPr lang="tr-TR" sz="2500" dirty="0" err="1" smtClean="0">
                <a:latin typeface="Times New Roman" pitchFamily="18" charset="0"/>
                <a:cs typeface="Times New Roman" pitchFamily="18" charset="0"/>
              </a:rPr>
              <a:t>th</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tropical</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shrimp</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Caridina</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laevis</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Ecotoxicology</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and</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Environmental</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Safety</a:t>
            </a:r>
            <a:r>
              <a:rPr lang="tr-TR" sz="2500" dirty="0" smtClean="0">
                <a:latin typeface="Times New Roman" pitchFamily="18" charset="0"/>
                <a:cs typeface="Times New Roman" pitchFamily="18" charset="0"/>
              </a:rPr>
              <a:t>, 69, 421–427.</a:t>
            </a:r>
          </a:p>
          <a:p>
            <a:pPr lvl="0">
              <a:spcBef>
                <a:spcPts val="600"/>
              </a:spcBef>
              <a:spcAft>
                <a:spcPts val="600"/>
              </a:spcAft>
            </a:pPr>
            <a:r>
              <a:rPr lang="tr-TR" sz="2500" dirty="0" err="1" smtClean="0">
                <a:latin typeface="Times New Roman" pitchFamily="18" charset="0"/>
                <a:cs typeface="Times New Roman" pitchFamily="18" charset="0"/>
              </a:rPr>
              <a:t>Yildirim</a:t>
            </a:r>
            <a:r>
              <a:rPr lang="tr-TR" sz="2500" dirty="0">
                <a:latin typeface="Times New Roman" pitchFamily="18" charset="0"/>
                <a:cs typeface="Times New Roman" pitchFamily="18" charset="0"/>
              </a:rPr>
              <a:t>, M. Z., Benli, A., </a:t>
            </a:r>
            <a:r>
              <a:rPr lang="tr-TR" sz="2500" dirty="0" err="1">
                <a:latin typeface="Times New Roman" pitchFamily="18" charset="0"/>
                <a:cs typeface="Times New Roman" pitchFamily="18" charset="0"/>
              </a:rPr>
              <a:t>Ozkul</a:t>
            </a:r>
            <a:r>
              <a:rPr lang="tr-TR" sz="2500" dirty="0">
                <a:latin typeface="Times New Roman" pitchFamily="18" charset="0"/>
                <a:cs typeface="Times New Roman" pitchFamily="18" charset="0"/>
              </a:rPr>
              <a:t>, A., </a:t>
            </a:r>
            <a:r>
              <a:rPr lang="tr-TR" sz="2500" dirty="0" err="1">
                <a:latin typeface="Times New Roman" pitchFamily="18" charset="0"/>
                <a:cs typeface="Times New Roman" pitchFamily="18" charset="0"/>
              </a:rPr>
              <a:t>Erkoc</a:t>
            </a:r>
            <a:r>
              <a:rPr lang="tr-TR" sz="2500" dirty="0">
                <a:latin typeface="Times New Roman" pitchFamily="18" charset="0"/>
                <a:cs typeface="Times New Roman" pitchFamily="18" charset="0"/>
              </a:rPr>
              <a:t>, F., &amp; </a:t>
            </a:r>
            <a:r>
              <a:rPr lang="tr-TR" sz="2500" dirty="0" err="1" smtClean="0">
                <a:latin typeface="Times New Roman" pitchFamily="18" charset="0"/>
                <a:cs typeface="Times New Roman" pitchFamily="18" charset="0"/>
              </a:rPr>
              <a:t>Kocak</a:t>
            </a:r>
            <a:r>
              <a:rPr lang="tr-TR" sz="2500" dirty="0" smtClean="0">
                <a:latin typeface="Times New Roman" pitchFamily="18" charset="0"/>
                <a:cs typeface="Times New Roman" pitchFamily="18" charset="0"/>
              </a:rPr>
              <a:t>, O</a:t>
            </a:r>
            <a:r>
              <a:rPr lang="tr-TR" sz="2500" dirty="0">
                <a:latin typeface="Times New Roman" pitchFamily="18" charset="0"/>
                <a:cs typeface="Times New Roman" pitchFamily="18" charset="0"/>
              </a:rPr>
              <a:t>. (2006). </a:t>
            </a:r>
            <a:r>
              <a:rPr lang="tr-TR" sz="2500" dirty="0" err="1">
                <a:latin typeface="Times New Roman" pitchFamily="18" charset="0"/>
                <a:cs typeface="Times New Roman" pitchFamily="18" charset="0"/>
              </a:rPr>
              <a:t>Acute</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toxicit</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behavioral</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changes</a:t>
            </a:r>
            <a:r>
              <a:rPr lang="tr-TR" sz="2500" dirty="0">
                <a:latin typeface="Times New Roman" pitchFamily="18" charset="0"/>
                <a:cs typeface="Times New Roman" pitchFamily="18" charset="0"/>
              </a:rPr>
              <a:t>, </a:t>
            </a:r>
            <a:r>
              <a:rPr lang="tr-TR" sz="2500" dirty="0" err="1" smtClean="0">
                <a:latin typeface="Times New Roman" pitchFamily="18" charset="0"/>
                <a:cs typeface="Times New Roman" pitchFamily="18" charset="0"/>
              </a:rPr>
              <a:t>and</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histopathological</a:t>
            </a:r>
            <a:r>
              <a:rPr lang="tr-TR" sz="2500" dirty="0" smtClean="0">
                <a:latin typeface="Times New Roman" pitchFamily="18" charset="0"/>
                <a:cs typeface="Times New Roman" pitchFamily="18" charset="0"/>
              </a:rPr>
              <a:t> </a:t>
            </a:r>
            <a:r>
              <a:rPr lang="tr-TR" sz="2500" dirty="0" err="1">
                <a:latin typeface="Times New Roman" pitchFamily="18" charset="0"/>
                <a:cs typeface="Times New Roman" pitchFamily="18" charset="0"/>
              </a:rPr>
              <a:t>effects</a:t>
            </a:r>
            <a:r>
              <a:rPr lang="tr-TR" sz="2500" dirty="0">
                <a:latin typeface="Times New Roman" pitchFamily="18" charset="0"/>
                <a:cs typeface="Times New Roman" pitchFamily="18" charset="0"/>
              </a:rPr>
              <a:t> of </a:t>
            </a:r>
            <a:r>
              <a:rPr lang="tr-TR" sz="2500" dirty="0" err="1">
                <a:latin typeface="Times New Roman" pitchFamily="18" charset="0"/>
                <a:cs typeface="Times New Roman" pitchFamily="18" charset="0"/>
              </a:rPr>
              <a:t>deltamethrin</a:t>
            </a:r>
            <a:r>
              <a:rPr lang="tr-TR" sz="2500" dirty="0">
                <a:latin typeface="Times New Roman" pitchFamily="18" charset="0"/>
                <a:cs typeface="Times New Roman" pitchFamily="18" charset="0"/>
              </a:rPr>
              <a:t> on </a:t>
            </a:r>
            <a:r>
              <a:rPr lang="tr-TR" sz="2500" dirty="0" err="1" smtClean="0">
                <a:latin typeface="Times New Roman" pitchFamily="18" charset="0"/>
                <a:cs typeface="Times New Roman" pitchFamily="18" charset="0"/>
              </a:rPr>
              <a:t>tissues</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gills</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livers</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brain</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spleen</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kidney</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muscle</a:t>
            </a:r>
            <a:r>
              <a:rPr lang="tr-TR" sz="2500" dirty="0">
                <a:latin typeface="Times New Roman" pitchFamily="18" charset="0"/>
                <a:cs typeface="Times New Roman" pitchFamily="18" charset="0"/>
              </a:rPr>
              <a:t>, skin) </a:t>
            </a:r>
            <a:r>
              <a:rPr lang="tr-TR" sz="2500" dirty="0" smtClean="0">
                <a:latin typeface="Times New Roman" pitchFamily="18" charset="0"/>
                <a:cs typeface="Times New Roman" pitchFamily="18" charset="0"/>
              </a:rPr>
              <a:t>of </a:t>
            </a:r>
            <a:r>
              <a:rPr lang="tr-TR" sz="2500" dirty="0" err="1" smtClean="0">
                <a:latin typeface="Times New Roman" pitchFamily="18" charset="0"/>
                <a:cs typeface="Times New Roman" pitchFamily="18" charset="0"/>
              </a:rPr>
              <a:t>nile</a:t>
            </a:r>
            <a:r>
              <a:rPr lang="tr-TR" sz="2500" dirty="0" smtClean="0">
                <a:latin typeface="Times New Roman" pitchFamily="18" charset="0"/>
                <a:cs typeface="Times New Roman" pitchFamily="18" charset="0"/>
              </a:rPr>
              <a:t> </a:t>
            </a:r>
            <a:r>
              <a:rPr lang="tr-TR" sz="2500" dirty="0" err="1">
                <a:latin typeface="Times New Roman" pitchFamily="18" charset="0"/>
                <a:cs typeface="Times New Roman" pitchFamily="18" charset="0"/>
              </a:rPr>
              <a:t>tilapia</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Oreochromis</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niloticus</a:t>
            </a:r>
            <a:r>
              <a:rPr lang="tr-TR" sz="2500" dirty="0">
                <a:latin typeface="Times New Roman" pitchFamily="18" charset="0"/>
                <a:cs typeface="Times New Roman" pitchFamily="18" charset="0"/>
              </a:rPr>
              <a:t> L.) </a:t>
            </a:r>
            <a:r>
              <a:rPr lang="tr-TR" sz="2500" dirty="0" err="1">
                <a:latin typeface="Times New Roman" pitchFamily="18" charset="0"/>
                <a:cs typeface="Times New Roman" pitchFamily="18" charset="0"/>
              </a:rPr>
              <a:t>fingerlings</a:t>
            </a:r>
            <a:r>
              <a:rPr lang="tr-TR" sz="2500" dirty="0">
                <a:latin typeface="Times New Roman" pitchFamily="18" charset="0"/>
                <a:cs typeface="Times New Roman" pitchFamily="18" charset="0"/>
              </a:rPr>
              <a:t>. </a:t>
            </a:r>
            <a:r>
              <a:rPr lang="tr-TR" sz="2500" dirty="0" err="1" smtClean="0">
                <a:latin typeface="Times New Roman" pitchFamily="18" charset="0"/>
                <a:cs typeface="Times New Roman" pitchFamily="18" charset="0"/>
              </a:rPr>
              <a:t>Environmental</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Toxicology</a:t>
            </a:r>
            <a:r>
              <a:rPr lang="tr-TR" sz="2500" dirty="0">
                <a:latin typeface="Times New Roman" pitchFamily="18" charset="0"/>
                <a:cs typeface="Times New Roman" pitchFamily="18" charset="0"/>
              </a:rPr>
              <a:t>, 21, 614–620</a:t>
            </a:r>
            <a:r>
              <a:rPr lang="tr-TR" sz="2500" dirty="0" smtClean="0">
                <a:latin typeface="Times New Roman" pitchFamily="18" charset="0"/>
                <a:cs typeface="Times New Roman" pitchFamily="18" charset="0"/>
              </a:rPr>
              <a:t>.</a:t>
            </a:r>
            <a:r>
              <a:rPr lang="en-US" sz="2500" b="1" dirty="0">
                <a:solidFill>
                  <a:prstClr val="black"/>
                </a:solidFill>
                <a:latin typeface="Times New Roman" panose="02020603050405020304" pitchFamily="18" charset="0"/>
                <a:cs typeface="Times New Roman" panose="02020603050405020304" pitchFamily="18" charset="0"/>
              </a:rPr>
              <a:t> </a:t>
            </a:r>
            <a:endParaRPr lang="tr-TR" sz="2500" b="1" dirty="0" smtClean="0">
              <a:solidFill>
                <a:prstClr val="black"/>
              </a:solidFill>
              <a:latin typeface="Times New Roman" panose="02020603050405020304" pitchFamily="18" charset="0"/>
              <a:cs typeface="Times New Roman" panose="02020603050405020304" pitchFamily="18" charset="0"/>
            </a:endParaRPr>
          </a:p>
          <a:p>
            <a:pPr lvl="0">
              <a:spcBef>
                <a:spcPts val="600"/>
              </a:spcBef>
              <a:spcAft>
                <a:spcPts val="600"/>
              </a:spcAft>
            </a:pPr>
            <a:r>
              <a:rPr lang="en-US" sz="2500" b="1" dirty="0" smtClean="0">
                <a:solidFill>
                  <a:prstClr val="black"/>
                </a:solidFill>
                <a:latin typeface="Times New Roman" panose="02020603050405020304" pitchFamily="18" charset="0"/>
                <a:cs typeface="Times New Roman" panose="02020603050405020304" pitchFamily="18" charset="0"/>
              </a:rPr>
              <a:t>Acknowledgments</a:t>
            </a:r>
            <a:r>
              <a:rPr lang="en-US" sz="2500" b="1" dirty="0">
                <a:solidFill>
                  <a:prstClr val="black"/>
                </a:solidFill>
                <a:latin typeface="Times New Roman" panose="02020603050405020304" pitchFamily="18" charset="0"/>
                <a:cs typeface="Times New Roman" panose="02020603050405020304" pitchFamily="18" charset="0"/>
              </a:rPr>
              <a:t>: </a:t>
            </a:r>
            <a:r>
              <a:rPr lang="en-US" sz="2500" dirty="0">
                <a:solidFill>
                  <a:prstClr val="black"/>
                </a:solidFill>
                <a:latin typeface="Times New Roman" panose="02020603050405020304" pitchFamily="18" charset="0"/>
                <a:cs typeface="Times New Roman" panose="02020603050405020304" pitchFamily="18" charset="0"/>
              </a:rPr>
              <a:t>This study is supported by Ministry of Food Agriculture and Livestock and General Directorate of Agricultural Research and Policies</a:t>
            </a:r>
          </a:p>
          <a:p>
            <a:pPr>
              <a:spcAft>
                <a:spcPts val="601"/>
              </a:spcAft>
            </a:pPr>
            <a:endParaRPr lang="tr-TR" sz="2500" dirty="0" smtClean="0">
              <a:latin typeface="Times New Roman" pitchFamily="18" charset="0"/>
              <a:cs typeface="Times New Roman" pitchFamily="18" charset="0"/>
            </a:endParaRPr>
          </a:p>
        </p:txBody>
      </p:sp>
      <p:sp>
        <p:nvSpPr>
          <p:cNvPr id="72" name="63 Metin kutusu"/>
          <p:cNvSpPr txBox="1"/>
          <p:nvPr/>
        </p:nvSpPr>
        <p:spPr>
          <a:xfrm>
            <a:off x="13435799" y="18290282"/>
            <a:ext cx="10831072" cy="892552"/>
          </a:xfrm>
          <a:prstGeom prst="rect">
            <a:avLst/>
          </a:prstGeom>
          <a:noFill/>
          <a:ln>
            <a:noFill/>
          </a:ln>
        </p:spPr>
        <p:txBody>
          <a:bodyPr wrap="square" rtlCol="0">
            <a:spAutoFit/>
          </a:bodyPr>
          <a:lstStyle/>
          <a:p>
            <a:pPr algn="just"/>
            <a:endParaRPr lang="tr-TR" sz="2800" b="1" dirty="0" smtClean="0">
              <a:solidFill>
                <a:srgbClr val="CC0000"/>
              </a:solidFill>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p:txBody>
      </p:sp>
      <p:sp>
        <p:nvSpPr>
          <p:cNvPr id="4" name="Yuvarlatılmış Dikdörtgen 3"/>
          <p:cNvSpPr/>
          <p:nvPr/>
        </p:nvSpPr>
        <p:spPr>
          <a:xfrm>
            <a:off x="13408329" y="14257834"/>
            <a:ext cx="10824968" cy="2377497"/>
          </a:xfrm>
          <a:prstGeom prst="roundRect">
            <a:avLst>
              <a:gd name="adj" fmla="val 15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prstClr val="black"/>
                </a:solidFill>
                <a:latin typeface="Times New Roman" pitchFamily="18" charset="0"/>
                <a:cs typeface="Times New Roman" pitchFamily="18" charset="0"/>
              </a:rPr>
              <a:t>According to research results, some small quantity of residues has been detected in a few case in the organic plots while high level residues have been </a:t>
            </a:r>
            <a:r>
              <a:rPr lang="en-US" sz="2800" dirty="0" err="1">
                <a:solidFill>
                  <a:prstClr val="black"/>
                </a:solidFill>
                <a:latin typeface="Times New Roman" pitchFamily="18" charset="0"/>
                <a:cs typeface="Times New Roman" pitchFamily="18" charset="0"/>
              </a:rPr>
              <a:t>dedected</a:t>
            </a:r>
            <a:r>
              <a:rPr lang="en-US" sz="2800" dirty="0">
                <a:solidFill>
                  <a:prstClr val="black"/>
                </a:solidFill>
                <a:latin typeface="Times New Roman" pitchFamily="18" charset="0"/>
                <a:cs typeface="Times New Roman" pitchFamily="18" charset="0"/>
              </a:rPr>
              <a:t> in the most cases in the conventional plots. The reason of chemical contamination in the organic plots is needed to be investigated and certification process should be carried out more strictly. </a:t>
            </a:r>
          </a:p>
        </p:txBody>
      </p:sp>
      <p:pic>
        <p:nvPicPr>
          <p:cNvPr id="3" name="Resim 2"/>
          <p:cNvPicPr>
            <a:picLocks noChangeAspect="1"/>
          </p:cNvPicPr>
          <p:nvPr/>
        </p:nvPicPr>
        <p:blipFill>
          <a:blip r:embed="rId4"/>
          <a:stretch>
            <a:fillRect/>
          </a:stretch>
        </p:blipFill>
        <p:spPr>
          <a:xfrm>
            <a:off x="812344" y="17138154"/>
            <a:ext cx="12380644" cy="7920879"/>
          </a:xfrm>
          <a:prstGeom prst="rect">
            <a:avLst/>
          </a:prstGeom>
        </p:spPr>
      </p:pic>
      <p:pic>
        <p:nvPicPr>
          <p:cNvPr id="15" name="Resim 14"/>
          <p:cNvPicPr>
            <a:picLocks noChangeAspect="1"/>
          </p:cNvPicPr>
          <p:nvPr/>
        </p:nvPicPr>
        <p:blipFill>
          <a:blip r:embed="rId5"/>
          <a:stretch>
            <a:fillRect/>
          </a:stretch>
        </p:blipFill>
        <p:spPr>
          <a:xfrm>
            <a:off x="13408329" y="16778114"/>
            <a:ext cx="10885545" cy="5582632"/>
          </a:xfrm>
          <a:prstGeom prst="rect">
            <a:avLst/>
          </a:prstGeom>
        </p:spPr>
      </p:pic>
      <p:sp>
        <p:nvSpPr>
          <p:cNvPr id="31" name="Metin kutusu 30"/>
          <p:cNvSpPr txBox="1"/>
          <p:nvPr/>
        </p:nvSpPr>
        <p:spPr>
          <a:xfrm>
            <a:off x="820177" y="16092620"/>
            <a:ext cx="12257839" cy="1168539"/>
          </a:xfrm>
          <a:prstGeom prst="ellipse">
            <a:avLst/>
          </a:prstGeom>
          <a:solidFill>
            <a:srgbClr val="CC0099"/>
          </a:solidFill>
          <a:ln w="38100">
            <a:solidFill>
              <a:srgbClr val="CC0099"/>
            </a:solid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rgbClr val="9BBB59">
                <a:shade val="20000"/>
              </a:srgbClr>
            </a:contourClr>
          </a:sp3d>
        </p:spPr>
        <p:txBody>
          <a:bodyPr wrap="square" rtlCol="0">
            <a:spAutoFit/>
          </a:bodyPr>
          <a:lstStyle/>
          <a:p>
            <a:pPr marL="0" marR="0" lvl="0" indent="0" algn="ctr" defTabSz="914400" eaLnBrk="1" fontAlgn="auto" latinLnBrk="0" hangingPunct="1">
              <a:lnSpc>
                <a:spcPct val="150000"/>
              </a:lnSpc>
              <a:spcBef>
                <a:spcPts val="600"/>
              </a:spcBef>
              <a:spcAft>
                <a:spcPts val="600"/>
              </a:spcAft>
              <a:buClrTx/>
              <a:buSzTx/>
              <a:buFontTx/>
              <a:buNone/>
              <a:tabLst/>
              <a:defRPr/>
            </a:pPr>
            <a:r>
              <a:rPr kumimoji="0" lang="tr-TR" sz="32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FINDINGS AND DISCUSSION</a:t>
            </a:r>
          </a:p>
        </p:txBody>
      </p:sp>
      <p:sp>
        <p:nvSpPr>
          <p:cNvPr id="32" name="Metin kutusu 31"/>
          <p:cNvSpPr txBox="1"/>
          <p:nvPr/>
        </p:nvSpPr>
        <p:spPr>
          <a:xfrm>
            <a:off x="808815" y="11895418"/>
            <a:ext cx="12425451" cy="1168539"/>
          </a:xfrm>
          <a:prstGeom prst="ellipse">
            <a:avLst/>
          </a:prstGeom>
          <a:solidFill>
            <a:srgbClr val="CC0099"/>
          </a:solidFill>
          <a:ln w="38100">
            <a:solidFill>
              <a:srgbClr val="CC0099"/>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50000"/>
              </a:lnSpc>
              <a:spcBef>
                <a:spcPts val="600"/>
              </a:spcBef>
              <a:spcAft>
                <a:spcPts val="600"/>
              </a:spcAft>
            </a:pPr>
            <a:r>
              <a:rPr lang="tr-TR" sz="3200" b="1" dirty="0" smtClean="0">
                <a:solidFill>
                  <a:srgbClr val="FFFF00"/>
                </a:solidFill>
                <a:latin typeface="Times New Roman" panose="02020603050405020304" pitchFamily="18" charset="0"/>
                <a:cs typeface="Times New Roman" panose="02020603050405020304" pitchFamily="18" charset="0"/>
              </a:rPr>
              <a:t>MATERIAL AND METHOD</a:t>
            </a:r>
          </a:p>
        </p:txBody>
      </p:sp>
      <p:sp>
        <p:nvSpPr>
          <p:cNvPr id="33" name="Metin kutusu 32"/>
          <p:cNvSpPr txBox="1"/>
          <p:nvPr/>
        </p:nvSpPr>
        <p:spPr>
          <a:xfrm>
            <a:off x="13310116" y="13121114"/>
            <a:ext cx="10859558" cy="1168539"/>
          </a:xfrm>
          <a:prstGeom prst="ellipse">
            <a:avLst/>
          </a:prstGeom>
          <a:solidFill>
            <a:srgbClr val="CC0099"/>
          </a:solidFill>
          <a:ln w="38100">
            <a:solidFill>
              <a:srgbClr val="CC0099"/>
            </a:solid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rgbClr val="9BBB59">
                <a:shade val="20000"/>
              </a:srgbClr>
            </a:contourClr>
          </a:sp3d>
        </p:spPr>
        <p:txBody>
          <a:bodyPr wrap="square" rtlCol="0">
            <a:spAutoFit/>
          </a:bodyPr>
          <a:lstStyle/>
          <a:p>
            <a:pPr marL="0" marR="0" lvl="0" indent="0" algn="ctr" defTabSz="914400" eaLnBrk="1" fontAlgn="auto" latinLnBrk="0" hangingPunct="1">
              <a:lnSpc>
                <a:spcPct val="150000"/>
              </a:lnSpc>
              <a:spcBef>
                <a:spcPts val="600"/>
              </a:spcBef>
              <a:spcAft>
                <a:spcPts val="600"/>
              </a:spcAft>
              <a:buClrTx/>
              <a:buSzTx/>
              <a:buFontTx/>
              <a:buNone/>
              <a:tabLst/>
              <a:defRPr/>
            </a:pPr>
            <a:r>
              <a:rPr lang="tr-TR" sz="3200" b="1" kern="0" dirty="0" smtClean="0">
                <a:solidFill>
                  <a:srgbClr val="FFFF00"/>
                </a:solidFill>
                <a:latin typeface="Times New Roman" panose="02020603050405020304" pitchFamily="18" charset="0"/>
                <a:cs typeface="Times New Roman" panose="02020603050405020304" pitchFamily="18" charset="0"/>
              </a:rPr>
              <a:t>CONCLUSION</a:t>
            </a:r>
            <a:endParaRPr kumimoji="0" lang="tr-TR" sz="3200" b="1" i="0" u="none" strike="noStrike" kern="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34" name="Metin kutusu 33"/>
          <p:cNvSpPr txBox="1"/>
          <p:nvPr/>
        </p:nvSpPr>
        <p:spPr>
          <a:xfrm>
            <a:off x="838149" y="5431933"/>
            <a:ext cx="12210823" cy="1168539"/>
          </a:xfrm>
          <a:prstGeom prst="ellipse">
            <a:avLst/>
          </a:prstGeom>
          <a:solidFill>
            <a:srgbClr val="CC0099"/>
          </a:solidFill>
          <a:ln w="38100">
            <a:solidFill>
              <a:srgbClr val="CC0099"/>
            </a:solid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rgbClr val="9BBB59">
                <a:shade val="20000"/>
              </a:srgbClr>
            </a:contourClr>
          </a:sp3d>
        </p:spPr>
        <p:txBody>
          <a:bodyPr wrap="square" rtlCol="0">
            <a:spAutoFit/>
          </a:bodyPr>
          <a:lstStyle/>
          <a:p>
            <a:pPr marL="0" marR="0" lvl="0" indent="0" algn="ctr" defTabSz="914400" eaLnBrk="1" fontAlgn="auto" latinLnBrk="0" hangingPunct="1">
              <a:lnSpc>
                <a:spcPct val="150000"/>
              </a:lnSpc>
              <a:spcBef>
                <a:spcPts val="600"/>
              </a:spcBef>
              <a:spcAft>
                <a:spcPts val="600"/>
              </a:spcAft>
              <a:buClrTx/>
              <a:buSzTx/>
              <a:buFontTx/>
              <a:buNone/>
              <a:tabLst/>
              <a:defRPr/>
            </a:pPr>
            <a:r>
              <a:rPr lang="tr-TR" sz="3200" b="1" kern="0" dirty="0" smtClean="0">
                <a:solidFill>
                  <a:srgbClr val="FFFF00"/>
                </a:solidFill>
                <a:latin typeface="Times New Roman" panose="02020603050405020304" pitchFamily="18" charset="0"/>
                <a:cs typeface="Times New Roman" panose="02020603050405020304" pitchFamily="18" charset="0"/>
              </a:rPr>
              <a:t>INTRODUCTION</a:t>
            </a:r>
            <a:endParaRPr kumimoji="0" lang="tr-TR" sz="3200" b="1" i="0" u="none" strike="noStrike" kern="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35" name="Metin kutusu 34"/>
          <p:cNvSpPr txBox="1"/>
          <p:nvPr/>
        </p:nvSpPr>
        <p:spPr>
          <a:xfrm>
            <a:off x="13598311" y="22467049"/>
            <a:ext cx="10795095" cy="1168539"/>
          </a:xfrm>
          <a:prstGeom prst="ellipse">
            <a:avLst/>
          </a:prstGeom>
          <a:solidFill>
            <a:srgbClr val="CC0099"/>
          </a:solidFill>
          <a:ln w="38100">
            <a:solidFill>
              <a:srgbClr val="CC0099"/>
            </a:solid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rgbClr val="9BBB59">
                <a:shade val="20000"/>
              </a:srgbClr>
            </a:contourClr>
          </a:sp3d>
        </p:spPr>
        <p:txBody>
          <a:bodyPr wrap="square" rtlCol="0">
            <a:spAutoFit/>
          </a:bodyPr>
          <a:lstStyle/>
          <a:p>
            <a:pPr marL="0" marR="0" lvl="0" indent="0" algn="ctr" defTabSz="914400" eaLnBrk="1" fontAlgn="auto" latinLnBrk="0" hangingPunct="1">
              <a:lnSpc>
                <a:spcPct val="150000"/>
              </a:lnSpc>
              <a:spcBef>
                <a:spcPts val="600"/>
              </a:spcBef>
              <a:spcAft>
                <a:spcPts val="600"/>
              </a:spcAft>
              <a:buClrTx/>
              <a:buSzTx/>
              <a:buFontTx/>
              <a:buNone/>
              <a:tabLst/>
              <a:defRPr/>
            </a:pPr>
            <a:r>
              <a:rPr lang="tr-TR" sz="3200" b="1" kern="0" dirty="0" smtClean="0">
                <a:solidFill>
                  <a:srgbClr val="FFFF00"/>
                </a:solidFill>
                <a:latin typeface="Times New Roman" panose="02020603050405020304" pitchFamily="18" charset="0"/>
                <a:cs typeface="Times New Roman" panose="02020603050405020304" pitchFamily="18" charset="0"/>
              </a:rPr>
              <a:t>REFERECENCES</a:t>
            </a:r>
            <a:endParaRPr kumimoji="0" lang="tr-TR" sz="3200" b="1" i="0" u="none" strike="noStrike" kern="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63" name="Yuvarlatılmış Dikdörtgen 4"/>
          <p:cNvSpPr/>
          <p:nvPr/>
        </p:nvSpPr>
        <p:spPr>
          <a:xfrm>
            <a:off x="13192988" y="5607855"/>
            <a:ext cx="10945215" cy="4886525"/>
          </a:xfrm>
          <a:prstGeom prst="bevel">
            <a:avLst/>
          </a:prstGeom>
          <a:solidFill>
            <a:srgbClr val="FF99FF"/>
          </a:solidFill>
          <a:ln>
            <a:solidFill>
              <a:sysClr val="window" lastClr="FFFFFF"/>
            </a:solid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100000"/>
              </a:lnSpc>
              <a:spcBef>
                <a:spcPct val="0"/>
              </a:spcBef>
              <a:spcAft>
                <a:spcPct val="35000"/>
              </a:spcAft>
              <a:buClrTx/>
              <a:buSzTx/>
              <a:buFontTx/>
              <a:buNone/>
              <a:tabLst/>
              <a:defRPr/>
            </a:pPr>
            <a:endParaRPr kumimoji="0" lang="tr-TR" sz="1800" b="1" i="0" u="none" strike="noStrike" kern="0" normalizeH="0" baseline="0" noProof="0" dirty="0" smtClean="0">
              <a:ln w="22225">
                <a:solidFill>
                  <a:schemeClr val="accent2"/>
                </a:solidFill>
                <a:prstDash val="solid"/>
              </a:ln>
              <a:solidFill>
                <a:schemeClr val="accent2">
                  <a:lumMod val="40000"/>
                  <a:lumOff val="60000"/>
                </a:schemeClr>
              </a:solidFill>
              <a:uLnTx/>
              <a:uFillTx/>
              <a:latin typeface="Candara"/>
              <a:ea typeface="+mn-ea"/>
              <a:cs typeface="+mn-cs"/>
            </a:endParaRPr>
          </a:p>
        </p:txBody>
      </p:sp>
      <p:pic>
        <p:nvPicPr>
          <p:cNvPr id="22" name="Resim 21"/>
          <p:cNvPicPr>
            <a:picLocks noChangeAspect="1"/>
          </p:cNvPicPr>
          <p:nvPr/>
        </p:nvPicPr>
        <p:blipFill>
          <a:blip r:embed="rId6"/>
          <a:stretch>
            <a:fillRect/>
          </a:stretch>
        </p:blipFill>
        <p:spPr>
          <a:xfrm>
            <a:off x="13877063" y="6456957"/>
            <a:ext cx="9577064" cy="3294757"/>
          </a:xfrm>
          <a:prstGeom prst="rect">
            <a:avLst/>
          </a:prstGeom>
        </p:spPr>
      </p:pic>
      <p:pic>
        <p:nvPicPr>
          <p:cNvPr id="23" name="Resim 22"/>
          <p:cNvPicPr>
            <a:picLocks noChangeAspect="1"/>
          </p:cNvPicPr>
          <p:nvPr/>
        </p:nvPicPr>
        <p:blipFill>
          <a:blip r:embed="rId7"/>
          <a:stretch>
            <a:fillRect/>
          </a:stretch>
        </p:blipFill>
        <p:spPr>
          <a:xfrm>
            <a:off x="14891666" y="17576355"/>
            <a:ext cx="7820543" cy="4153632"/>
          </a:xfrm>
          <a:prstGeom prst="rect">
            <a:avLst/>
          </a:prstGeom>
        </p:spPr>
      </p:pic>
      <p:pic>
        <p:nvPicPr>
          <p:cNvPr id="24" name="Resim 23"/>
          <p:cNvPicPr>
            <a:picLocks noChangeAspect="1"/>
          </p:cNvPicPr>
          <p:nvPr/>
        </p:nvPicPr>
        <p:blipFill>
          <a:blip r:embed="rId8"/>
          <a:stretch>
            <a:fillRect/>
          </a:stretch>
        </p:blipFill>
        <p:spPr>
          <a:xfrm>
            <a:off x="1470952" y="18423468"/>
            <a:ext cx="11058615" cy="56524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TotalTime>
  <Words>1156</Words>
  <Application>Microsoft Office PowerPoint</Application>
  <PresentationFormat>Özel</PresentationFormat>
  <Paragraphs>37</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Ofis Teması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GÜLAY</dc:creator>
  <cp:lastModifiedBy>Aysen Alay Vural</cp:lastModifiedBy>
  <cp:revision>122</cp:revision>
  <cp:lastPrinted>2017-06-29T09:03:06Z</cp:lastPrinted>
  <dcterms:created xsi:type="dcterms:W3CDTF">2014-05-12T06:03:10Z</dcterms:created>
  <dcterms:modified xsi:type="dcterms:W3CDTF">2017-09-29T07:31:33Z</dcterms:modified>
</cp:coreProperties>
</file>