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9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5" r:id="rId13"/>
    <p:sldId id="340" r:id="rId14"/>
    <p:sldId id="336" r:id="rId15"/>
    <p:sldId id="337" r:id="rId16"/>
    <p:sldId id="338" r:id="rId17"/>
    <p:sldId id="339" r:id="rId18"/>
    <p:sldId id="324" r:id="rId19"/>
  </p:sldIdLst>
  <p:sldSz cx="9144000" cy="6858000" type="screen4x3"/>
  <p:notesSz cx="9945688" cy="6858000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8000"/>
    <a:srgbClr val="DEFF9B"/>
    <a:srgbClr val="A50021"/>
    <a:srgbClr val="990033"/>
    <a:srgbClr val="800000"/>
    <a:srgbClr val="77933C"/>
    <a:srgbClr val="C3D69B"/>
    <a:srgbClr val="000000"/>
    <a:srgbClr val="82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7" autoAdjust="0"/>
  </p:normalViewPr>
  <p:slideViewPr>
    <p:cSldViewPr>
      <p:cViewPr>
        <p:scale>
          <a:sx n="50" d="100"/>
          <a:sy n="50" d="100"/>
        </p:scale>
        <p:origin x="-1176" y="-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"/>
    </p:cViewPr>
  </p:sorterViewPr>
  <p:notesViewPr>
    <p:cSldViewPr>
      <p:cViewPr varScale="1">
        <p:scale>
          <a:sx n="83" d="100"/>
          <a:sy n="83" d="100"/>
        </p:scale>
        <p:origin x="-1282" y="-58"/>
      </p:cViewPr>
      <p:guideLst>
        <p:guide orient="horz" pos="2160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_pure\ppt\Wei&#223;kohl_2012_sa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1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312970172447"/>
          <c:y val="5.1400554097404488E-2"/>
          <c:w val="0.80370491882959094"/>
          <c:h val="0.78947856497949509"/>
        </c:manualLayout>
      </c:layout>
      <c:barChart>
        <c:barDir val="col"/>
        <c:grouping val="clustered"/>
        <c:varyColors val="1"/>
        <c:ser>
          <c:idx val="0"/>
          <c:order val="0"/>
          <c:tx>
            <c:v>Aphids</c:v>
          </c:tx>
          <c:spPr>
            <a:solidFill>
              <a:srgbClr val="00B0F0"/>
            </a:solidFill>
          </c:spPr>
          <c:invertIfNegative val="1"/>
          <c:errBars>
            <c:errBarType val="both"/>
            <c:errValType val="cust"/>
            <c:noEndCap val="1"/>
            <c:plus>
              <c:numRef>
                <c:f>(Abb!$P$54;Abb!$P$107;Abb!$P$160;Abb!$P$213;Abb!$P$266)</c:f>
                <c:numCache>
                  <c:formatCode>General</c:formatCode>
                  <c:ptCount val="5"/>
                  <c:pt idx="0">
                    <c:v>1.5537315188452159</c:v>
                  </c:pt>
                  <c:pt idx="1">
                    <c:v>7.0153045521333945</c:v>
                  </c:pt>
                  <c:pt idx="2">
                    <c:v>1.6343781192657674</c:v>
                  </c:pt>
                  <c:pt idx="3">
                    <c:v>3.3085924006243781</c:v>
                  </c:pt>
                  <c:pt idx="4">
                    <c:v>2.8336404795504495</c:v>
                  </c:pt>
                </c:numCache>
              </c:numRef>
            </c:plus>
            <c:minus>
              <c:numRef>
                <c:f>(Abb!$P$54;Abb!$P$107;Abb!$P$160;Abb!$P$213;Abb!$P$266)</c:f>
                <c:numCache>
                  <c:formatCode>General</c:formatCode>
                  <c:ptCount val="5"/>
                  <c:pt idx="0">
                    <c:v>1.5537315188452159</c:v>
                  </c:pt>
                  <c:pt idx="1">
                    <c:v>7.0153045521333945</c:v>
                  </c:pt>
                  <c:pt idx="2">
                    <c:v>1.6343781192657674</c:v>
                  </c:pt>
                  <c:pt idx="3">
                    <c:v>3.3085924006243781</c:v>
                  </c:pt>
                  <c:pt idx="4">
                    <c:v>2.8336404795504495</c:v>
                  </c:pt>
                </c:numCache>
              </c:numRef>
            </c:minus>
          </c:errBars>
          <c:cat>
            <c:strRef>
              <c:f>Abb!$BI$135:$BI$139</c:f>
              <c:strCache>
                <c:ptCount val="5"/>
                <c:pt idx="0">
                  <c:v>Control</c:v>
                </c:pt>
                <c:pt idx="1">
                  <c:v>Spinosad</c:v>
                </c:pt>
                <c:pt idx="2">
                  <c:v>lambda Cyhalothrin
 + Dimethoate</c:v>
                </c:pt>
                <c:pt idx="3">
                  <c:v>Indoxacarb
 + Pirimicarb</c:v>
                </c:pt>
                <c:pt idx="4">
                  <c:v>Bacillus th.
 + canola oil</c:v>
                </c:pt>
              </c:strCache>
            </c:strRef>
          </c:cat>
          <c:val>
            <c:numRef>
              <c:f>(Abb!$P$52;Abb!$P$105;Abb!$P$158;Abb!$P$211;Abb!$P$264)</c:f>
              <c:numCache>
                <c:formatCode>General</c:formatCode>
                <c:ptCount val="5"/>
                <c:pt idx="0">
                  <c:v>4.9000000000000004</c:v>
                </c:pt>
                <c:pt idx="1">
                  <c:v>32.36</c:v>
                </c:pt>
                <c:pt idx="2">
                  <c:v>5.54</c:v>
                </c:pt>
                <c:pt idx="3">
                  <c:v>14.739999999999998</c:v>
                </c:pt>
                <c:pt idx="4">
                  <c:v>10.44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v>Aphid mummies</c:v>
          </c:tx>
          <c:spPr>
            <a:solidFill>
              <a:srgbClr val="FFC000"/>
            </a:solidFill>
          </c:spPr>
          <c:invertIfNegative val="1"/>
          <c:errBars>
            <c:errBarType val="both"/>
            <c:errValType val="cust"/>
            <c:noEndCap val="1"/>
            <c:plus>
              <c:numRef>
                <c:f>(Abb!$Q$54;Abb!$Q$107;Abb!$Q$160;Abb!$Q$213;Abb!$Q$266)</c:f>
                <c:numCache>
                  <c:formatCode>General</c:formatCode>
                  <c:ptCount val="5"/>
                  <c:pt idx="0">
                    <c:v>3.3926691677251188E-2</c:v>
                  </c:pt>
                  <c:pt idx="1">
                    <c:v>0.36450693563010506</c:v>
                  </c:pt>
                  <c:pt idx="2">
                    <c:v>0.21206468016015487</c:v>
                  </c:pt>
                  <c:pt idx="3">
                    <c:v>7.5646870256421334E-2</c:v>
                  </c:pt>
                  <c:pt idx="4">
                    <c:v>0.24947291374792158</c:v>
                  </c:pt>
                </c:numCache>
              </c:numRef>
            </c:plus>
            <c:minus>
              <c:numRef>
                <c:f>(Abb!$Q$54;Abb!$Q$107;Abb!$Q$160;Abb!$Q$213;Abb!$Q$266)</c:f>
                <c:numCache>
                  <c:formatCode>General</c:formatCode>
                  <c:ptCount val="5"/>
                  <c:pt idx="0">
                    <c:v>3.3926691677251188E-2</c:v>
                  </c:pt>
                  <c:pt idx="1">
                    <c:v>0.36450693563010506</c:v>
                  </c:pt>
                  <c:pt idx="2">
                    <c:v>0.21206468016015487</c:v>
                  </c:pt>
                  <c:pt idx="3">
                    <c:v>7.5646870256421334E-2</c:v>
                  </c:pt>
                  <c:pt idx="4">
                    <c:v>0.24947291374792158</c:v>
                  </c:pt>
                </c:numCache>
              </c:numRef>
            </c:minus>
          </c:errBars>
          <c:cat>
            <c:strRef>
              <c:f>Abb!$BI$135:$BI$139</c:f>
              <c:strCache>
                <c:ptCount val="5"/>
                <c:pt idx="0">
                  <c:v>Control</c:v>
                </c:pt>
                <c:pt idx="1">
                  <c:v>Spinosad</c:v>
                </c:pt>
                <c:pt idx="2">
                  <c:v>lambda Cyhalothrin
 + Dimethoate</c:v>
                </c:pt>
                <c:pt idx="3">
                  <c:v>Indoxacarb
 + Pirimicarb</c:v>
                </c:pt>
                <c:pt idx="4">
                  <c:v>Bacillus th.
 + canola oil</c:v>
                </c:pt>
              </c:strCache>
            </c:strRef>
          </c:cat>
          <c:val>
            <c:numRef>
              <c:f>(Abb!$Q$52;Abb!$Q$105;Abb!$Q$158;Abb!$Q$211;Abb!$Q$264)</c:f>
              <c:numCache>
                <c:formatCode>General</c:formatCode>
                <c:ptCount val="5"/>
                <c:pt idx="0">
                  <c:v>6.0000000000000032E-2</c:v>
                </c:pt>
                <c:pt idx="1">
                  <c:v>1.36</c:v>
                </c:pt>
                <c:pt idx="2">
                  <c:v>0.42000000000000032</c:v>
                </c:pt>
                <c:pt idx="3">
                  <c:v>0.14000000000000001</c:v>
                </c:pt>
                <c:pt idx="4">
                  <c:v>0.48000000000000032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190400"/>
        <c:axId val="129249216"/>
      </c:barChart>
      <c:catAx>
        <c:axId val="129190400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29249216"/>
        <c:crosses val="autoZero"/>
        <c:auto val="1"/>
        <c:lblAlgn val="ctr"/>
        <c:lblOffset val="100"/>
        <c:noMultiLvlLbl val="1"/>
      </c:catAx>
      <c:valAx>
        <c:axId val="129249216"/>
        <c:scaling>
          <c:orientation val="minMax"/>
          <c:min val="0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Mean number/plant</a:t>
                </a:r>
              </a:p>
            </c:rich>
          </c:tx>
          <c:layout/>
          <c:overlay val="1"/>
        </c:title>
        <c:numFmt formatCode="General" sourceLinked="1"/>
        <c:majorTickMark val="cross"/>
        <c:minorTickMark val="cross"/>
        <c:tickLblPos val="nextTo"/>
        <c:crossAx val="1291904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066856658783941"/>
          <c:y val="4.2391323183505879E-2"/>
          <c:w val="0.23192913385826858"/>
          <c:h val="0.28296421415144846"/>
        </c:manualLayout>
      </c:layout>
      <c:overlay val="1"/>
    </c:legend>
    <c:plotVisOnly val="1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979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3588" y="0"/>
            <a:ext cx="430979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486DE40-A5F4-42B9-A2E1-A2784DE3474E}" type="datetimeFigureOut">
              <a:rPr lang="en-GB"/>
              <a:pPr>
                <a:defRPr/>
              </a:pPr>
              <a:t>10/03/2015</a:t>
            </a:fld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430979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3588" y="6513910"/>
            <a:ext cx="430979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4F47A4F-872A-4E0E-9738-3CC1A30DEB2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411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522288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94570" y="3257550"/>
            <a:ext cx="7954249" cy="3084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830618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7550" y="522288"/>
            <a:ext cx="3430588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4569" y="3257551"/>
            <a:ext cx="7956550" cy="24550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Espace réservé du numéro de diapositiv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C5204107-8568-4357-9401-2D9C7D6899E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1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Espace réservé du numéro de diapositiv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E5139CEF-582F-4283-8B68-AEA1EC53C00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5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37375" y="404813"/>
            <a:ext cx="1747838" cy="531336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92275" y="404813"/>
            <a:ext cx="5092700" cy="53133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Espace réservé du numéro de diapositiv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3581A04E-E514-4BB8-B0C3-31EC428B7EC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36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Espace réservé du numéro de diapositiv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9C863522-D569-4B24-9206-3BB1078AD35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2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Espace réservé du numéro de diapositiv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62D8D9BA-2F69-4BD1-9B96-0474F5FB386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43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92275" y="1484313"/>
            <a:ext cx="3419475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64150" y="1484313"/>
            <a:ext cx="3421063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F2FAF284-D566-401F-95E9-E3749AB99C7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79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895F9985-4335-4637-A16C-EE8A6AA7672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97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486E47CE-B202-4C54-8C9F-F5D276E49A1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4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1092B4C2-9BF7-4F43-8925-916D67FA8CC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5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FF6DBA2E-179C-4F9C-9575-A807BD2253B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8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52B88488-49B7-40FF-9826-DD6618E6FDC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66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404813"/>
            <a:ext cx="5184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484313"/>
            <a:ext cx="6992938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  <p:pic>
        <p:nvPicPr>
          <p:cNvPr id="1028" name="Picture 9" descr="FP7-gen-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2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pitchFamily="34" charset="0"/>
        <a:defRPr sz="4400">
          <a:solidFill>
            <a:srgbClr val="6699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pitchFamily="34" charset="0"/>
        <a:defRPr sz="4400">
          <a:solidFill>
            <a:srgbClr val="669900"/>
          </a:solidFill>
          <a:latin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pitchFamily="34" charset="0"/>
        <a:defRPr sz="4400">
          <a:solidFill>
            <a:srgbClr val="669900"/>
          </a:solidFill>
          <a:latin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pitchFamily="34" charset="0"/>
        <a:defRPr sz="4400">
          <a:solidFill>
            <a:srgbClr val="669900"/>
          </a:solidFill>
          <a:latin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pitchFamily="34" charset="0"/>
        <a:defRPr sz="4400">
          <a:solidFill>
            <a:srgbClr val="669900"/>
          </a:solidFill>
          <a:latin typeface="Arial" charset="0"/>
        </a:defRPr>
      </a:lvl5pPr>
      <a:lvl6pPr marL="4572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6pPr>
      <a:lvl7pPr marL="9144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7pPr>
      <a:lvl8pPr marL="1371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8pPr>
      <a:lvl9pPr marL="18288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3.png"/><Relationship Id="rId7" Type="http://schemas.openxmlformats.org/officeDocument/2006/relationships/slide" Target="slide7.xml"/><Relationship Id="rId2" Type="http://schemas.openxmlformats.org/officeDocument/2006/relationships/hyperlink" Target="http://www.pure-ipm.eu/taxonomy/term/1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pure-ipm.eu/taxonomy/term/1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11.jpeg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4.jpeg"/><Relationship Id="rId5" Type="http://schemas.openxmlformats.org/officeDocument/2006/relationships/image" Target="../media/image50.jpeg"/><Relationship Id="rId10" Type="http://schemas.openxmlformats.org/officeDocument/2006/relationships/image" Target="../media/image53.png"/><Relationship Id="rId4" Type="http://schemas.openxmlformats.org/officeDocument/2006/relationships/image" Target="../media/image49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61.emf"/><Relationship Id="rId7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58.jpeg"/><Relationship Id="rId5" Type="http://schemas.openxmlformats.org/officeDocument/2006/relationships/image" Target="../media/image63.emf"/><Relationship Id="rId10" Type="http://schemas.openxmlformats.org/officeDocument/2006/relationships/image" Target="../media/image57.jpeg"/><Relationship Id="rId4" Type="http://schemas.openxmlformats.org/officeDocument/2006/relationships/image" Target="../media/image62.emf"/><Relationship Id="rId9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65.emf"/><Relationship Id="rId7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58.jpeg"/><Relationship Id="rId5" Type="http://schemas.openxmlformats.org/officeDocument/2006/relationships/image" Target="../media/image67.emf"/><Relationship Id="rId10" Type="http://schemas.openxmlformats.org/officeDocument/2006/relationships/image" Target="../media/image57.jpeg"/><Relationship Id="rId4" Type="http://schemas.openxmlformats.org/officeDocument/2006/relationships/image" Target="../media/image66.emf"/><Relationship Id="rId9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e-ipm.eu/node/454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://www.pure-ipm.eu/node/4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re-ipm.eu/node/384" TargetMode="External"/><Relationship Id="rId5" Type="http://schemas.openxmlformats.org/officeDocument/2006/relationships/image" Target="../media/image46.png"/><Relationship Id="rId4" Type="http://schemas.openxmlformats.org/officeDocument/2006/relationships/hyperlink" Target="http://www.pure-ipm.eu/node/419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18" Type="http://schemas.openxmlformats.org/officeDocument/2006/relationships/image" Target="../media/image15.jpeg"/><Relationship Id="rId3" Type="http://schemas.openxmlformats.org/officeDocument/2006/relationships/hyperlink" Target="http://www.pure-ipm.eu/cropsys/expersites/34/29" TargetMode="External"/><Relationship Id="rId7" Type="http://schemas.openxmlformats.org/officeDocument/2006/relationships/image" Target="../media/image6.jpeg"/><Relationship Id="rId12" Type="http://schemas.openxmlformats.org/officeDocument/2006/relationships/slide" Target="slide7.xml"/><Relationship Id="rId17" Type="http://schemas.openxmlformats.org/officeDocument/2006/relationships/image" Target="../media/image14.jpeg"/><Relationship Id="rId2" Type="http://schemas.openxmlformats.org/officeDocument/2006/relationships/hyperlink" Target="http://www.pure-ipm.eu/taxonomy/term/29" TargetMode="Externa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slide" Target="slide2.xml"/><Relationship Id="rId15" Type="http://schemas.openxmlformats.org/officeDocument/2006/relationships/image" Target="../media/image12.jpeg"/><Relationship Id="rId10" Type="http://schemas.openxmlformats.org/officeDocument/2006/relationships/image" Target="../media/image9.jpeg"/><Relationship Id="rId4" Type="http://schemas.openxmlformats.org/officeDocument/2006/relationships/hyperlink" Target="http://www.pure-ipm.eu/cropsys/expersites/33/29" TargetMode="External"/><Relationship Id="rId9" Type="http://schemas.openxmlformats.org/officeDocument/2006/relationships/image" Target="../media/image8.jpeg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5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emf"/><Relationship Id="rId9" Type="http://schemas.openxmlformats.org/officeDocument/2006/relationships/image" Target="../media/image21.jpe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6.jpeg"/><Relationship Id="rId7" Type="http://schemas.openxmlformats.org/officeDocument/2006/relationships/image" Target="../media/image21.jpeg"/><Relationship Id="rId12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5.jpeg"/><Relationship Id="rId5" Type="http://schemas.openxmlformats.org/officeDocument/2006/relationships/image" Target="../media/image28.jpeg"/><Relationship Id="rId10" Type="http://schemas.openxmlformats.org/officeDocument/2006/relationships/image" Target="../media/image24.jpeg"/><Relationship Id="rId4" Type="http://schemas.openxmlformats.org/officeDocument/2006/relationships/image" Target="../media/image27.gif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7.gif"/><Relationship Id="rId7" Type="http://schemas.openxmlformats.org/officeDocument/2006/relationships/image" Target="../media/image21.jpeg"/><Relationship Id="rId12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5.jpeg"/><Relationship Id="rId5" Type="http://schemas.openxmlformats.org/officeDocument/2006/relationships/hyperlink" Target="http://www.pure-ipm.eu/node/449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20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" Target="slide7.xml"/><Relationship Id="rId7" Type="http://schemas.openxmlformats.org/officeDocument/2006/relationships/image" Target="../media/image33.jpeg"/><Relationship Id="rId12" Type="http://schemas.openxmlformats.org/officeDocument/2006/relationships/image" Target="../media/image3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6.jpeg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0.png"/><Relationship Id="rId7" Type="http://schemas.openxmlformats.org/officeDocument/2006/relationships/slide" Target="slide7.xml"/><Relationship Id="rId2" Type="http://schemas.openxmlformats.org/officeDocument/2006/relationships/hyperlink" Target="http://www.pure-ipm.eu/taxonomy/term/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6574514" cy="5592658"/>
          </a:xfrm>
          <a:prstGeom prst="rect">
            <a:avLst/>
          </a:prstGeom>
        </p:spPr>
      </p:pic>
      <p:sp>
        <p:nvSpPr>
          <p:cNvPr id="13314" name="ZoneTexte 3"/>
          <p:cNvSpPr txBox="1">
            <a:spLocks noChangeArrowheads="1"/>
          </p:cNvSpPr>
          <p:nvPr/>
        </p:nvSpPr>
        <p:spPr bwMode="auto">
          <a:xfrm>
            <a:off x="1357313" y="1428750"/>
            <a:ext cx="6643687" cy="352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fr-FR" sz="4800" dirty="0">
                <a:solidFill>
                  <a:srgbClr val="DEFF9B"/>
                </a:solidFill>
              </a:rPr>
              <a:t>Results and lessons learnt </a:t>
            </a:r>
            <a:r>
              <a:rPr lang="en-US" altLang="fr-FR" sz="4800" dirty="0" smtClean="0">
                <a:solidFill>
                  <a:srgbClr val="DEFF9B"/>
                </a:solidFill>
              </a:rPr>
              <a:t>from field vegetables activity</a:t>
            </a:r>
          </a:p>
          <a:p>
            <a:pPr algn="ctr" eaLnBrk="1" hangingPunct="1"/>
            <a:endParaRPr lang="en-US" altLang="fr-FR" sz="4800" dirty="0">
              <a:solidFill>
                <a:srgbClr val="DEFF9B"/>
              </a:solidFill>
            </a:endParaRPr>
          </a:p>
          <a:p>
            <a:pPr algn="ctr" eaLnBrk="1" hangingPunct="1"/>
            <a:r>
              <a:rPr lang="en-US" altLang="fr-FR" sz="4800" dirty="0" smtClean="0">
                <a:solidFill>
                  <a:srgbClr val="DEFF9B"/>
                </a:solidFill>
              </a:rPr>
              <a:t>cabbage</a:t>
            </a:r>
            <a:endParaRPr lang="fr-FR" altLang="fr-FR" sz="4800" dirty="0">
              <a:solidFill>
                <a:srgbClr val="DEFF9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6020688"/>
            <a:ext cx="7210461" cy="829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i="1" dirty="0" smtClean="0">
                <a:solidFill>
                  <a:srgbClr val="7F7F7F"/>
                </a:solidFill>
              </a:rPr>
              <a:t>Use your mouse to see tooltips or to link to more information</a:t>
            </a:r>
            <a:endParaRPr lang="en-GB" sz="2000" i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755576" y="2132856"/>
            <a:ext cx="63367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1600" i="1" dirty="0" err="1" smtClean="0"/>
              <a:t>MeJA</a:t>
            </a:r>
            <a:r>
              <a:rPr lang="en-US" sz="1600" i="1" dirty="0" smtClean="0"/>
              <a:t> </a:t>
            </a:r>
            <a:r>
              <a:rPr lang="en-US" sz="1600" i="1" dirty="0"/>
              <a:t>leaf and D-Fructose </a:t>
            </a:r>
            <a:r>
              <a:rPr lang="en-US" sz="1600" b="1" i="1" dirty="0"/>
              <a:t>leaf treatments </a:t>
            </a:r>
            <a:r>
              <a:rPr lang="en-US" sz="1600" b="1" i="1" dirty="0">
                <a:solidFill>
                  <a:srgbClr val="0070C0"/>
                </a:solidFill>
              </a:rPr>
              <a:t>marginally</a:t>
            </a:r>
            <a:r>
              <a:rPr lang="en-US" sz="1600" i="1" dirty="0"/>
              <a:t>, but not significantly, </a:t>
            </a:r>
            <a:r>
              <a:rPr lang="en-US" sz="1600" b="1" i="1" dirty="0">
                <a:solidFill>
                  <a:srgbClr val="0070C0"/>
                </a:solidFill>
              </a:rPr>
              <a:t>reduced</a:t>
            </a:r>
            <a:r>
              <a:rPr lang="en-US" sz="1600" i="1" dirty="0"/>
              <a:t> larval damage compared with untreated plants. Only </a:t>
            </a:r>
            <a:r>
              <a:rPr lang="en-US" sz="1600" i="1" dirty="0" err="1"/>
              <a:t>MeJA</a:t>
            </a:r>
            <a:r>
              <a:rPr lang="en-US" sz="1600" i="1" dirty="0"/>
              <a:t> </a:t>
            </a:r>
            <a:r>
              <a:rPr lang="en-US" sz="1600" b="1" i="1" dirty="0"/>
              <a:t>leaf treated plants </a:t>
            </a:r>
            <a:r>
              <a:rPr lang="en-US" sz="1600" b="1" i="1" dirty="0">
                <a:solidFill>
                  <a:srgbClr val="0070C0"/>
                </a:solidFill>
              </a:rPr>
              <a:t>significantly reduced</a:t>
            </a:r>
            <a:r>
              <a:rPr lang="en-US" sz="1600" i="1" dirty="0"/>
              <a:t> the number of </a:t>
            </a:r>
            <a:r>
              <a:rPr lang="en-US" sz="1600" i="1" dirty="0" smtClean="0"/>
              <a:t>pupae/larvae, </a:t>
            </a:r>
            <a:r>
              <a:rPr lang="en-US" sz="1600" i="1" dirty="0"/>
              <a:t>but numbers were still significantly higher than plants treated with </a:t>
            </a:r>
            <a:r>
              <a:rPr lang="en-US" sz="1600" i="1" dirty="0" err="1"/>
              <a:t>Chlorpyrifos</a:t>
            </a:r>
            <a:r>
              <a:rPr lang="en-US" sz="1600" i="1" dirty="0"/>
              <a:t>. </a:t>
            </a:r>
            <a:endParaRPr lang="en-US" sz="1600" i="1" dirty="0" smtClean="0"/>
          </a:p>
          <a:p>
            <a:pPr algn="just"/>
            <a:r>
              <a:rPr lang="en-GB" sz="1600" i="1" dirty="0"/>
              <a:t>Numbers of cabbage root fly pupae/larvae recovered at the end of field experiment </a:t>
            </a:r>
            <a:r>
              <a:rPr lang="en-GB" sz="1600" i="1" dirty="0" smtClean="0"/>
              <a:t>in 2012 </a:t>
            </a:r>
            <a:r>
              <a:rPr lang="en-GB" sz="1600" i="1" dirty="0"/>
              <a:t>were lower than 2011. The </a:t>
            </a:r>
            <a:r>
              <a:rPr lang="en-GB" sz="1600" b="1" i="1" dirty="0"/>
              <a:t>lack of significant differences </a:t>
            </a:r>
            <a:r>
              <a:rPr lang="en-GB" sz="1600" i="1" dirty="0"/>
              <a:t>between treated and control plants for cabbage root fly larval root damage potentially reflected the low number of eggs and consequently larvae present. </a:t>
            </a:r>
            <a:endParaRPr lang="en-GB" sz="1600" i="1" dirty="0" smtClean="0"/>
          </a:p>
          <a:p>
            <a:pPr marL="0" indent="0" algn="just">
              <a:buNone/>
            </a:pPr>
            <a:r>
              <a:rPr lang="en-GB" sz="1600" i="1" dirty="0" smtClean="0"/>
              <a:t>Despite </a:t>
            </a:r>
            <a:r>
              <a:rPr lang="en-GB" sz="1600" i="1" dirty="0"/>
              <a:t>this, results demonstrated that </a:t>
            </a:r>
            <a:r>
              <a:rPr lang="en-GB" sz="1600" i="1" dirty="0" err="1"/>
              <a:t>Entonem</a:t>
            </a:r>
            <a:r>
              <a:rPr lang="en-GB" sz="1600" i="1" dirty="0"/>
              <a:t> (</a:t>
            </a:r>
            <a:r>
              <a:rPr lang="en-GB" sz="1600" i="1" dirty="0" err="1"/>
              <a:t>Steinernema</a:t>
            </a:r>
            <a:r>
              <a:rPr lang="en-GB" sz="1600" i="1" dirty="0"/>
              <a:t> </a:t>
            </a:r>
            <a:r>
              <a:rPr lang="en-GB" sz="1600" i="1" dirty="0" err="1"/>
              <a:t>feltiae</a:t>
            </a:r>
            <a:r>
              <a:rPr lang="fr-FR" sz="1600" i="1" dirty="0"/>
              <a:t> </a:t>
            </a:r>
            <a:r>
              <a:rPr lang="fr-FR" sz="1600" i="1" dirty="0" err="1"/>
              <a:t>Filipjev</a:t>
            </a:r>
            <a:r>
              <a:rPr lang="en-GB" sz="1600" i="1" dirty="0"/>
              <a:t>), </a:t>
            </a:r>
            <a:r>
              <a:rPr lang="en-GB" sz="1600" i="1" dirty="0" err="1"/>
              <a:t>Spinosad</a:t>
            </a:r>
            <a:r>
              <a:rPr lang="en-GB" sz="1600" i="1" dirty="0"/>
              <a:t> (</a:t>
            </a:r>
            <a:r>
              <a:rPr lang="fr-FR" sz="1600" i="1" dirty="0"/>
              <a:t>Tracer®</a:t>
            </a:r>
            <a:r>
              <a:rPr lang="en-GB" sz="1600" i="1" dirty="0"/>
              <a:t>), and a combination of the elicitor </a:t>
            </a:r>
            <a:r>
              <a:rPr lang="en-GB" sz="1600" i="1" dirty="0" err="1"/>
              <a:t>MeJA</a:t>
            </a:r>
            <a:r>
              <a:rPr lang="en-GB" sz="1600" i="1" dirty="0"/>
              <a:t> and reduced rate </a:t>
            </a:r>
            <a:r>
              <a:rPr lang="en-GB" sz="1600" i="1" dirty="0" err="1"/>
              <a:t>Chlorpyrifos</a:t>
            </a:r>
            <a:r>
              <a:rPr lang="en-GB" sz="1600" i="1" dirty="0"/>
              <a:t> showed </a:t>
            </a:r>
            <a:r>
              <a:rPr lang="en-GB" sz="1600" b="1" i="1" dirty="0">
                <a:solidFill>
                  <a:srgbClr val="0070C0"/>
                </a:solidFill>
              </a:rPr>
              <a:t>some efficacy</a:t>
            </a:r>
            <a:r>
              <a:rPr lang="en-GB" sz="1600" i="1" dirty="0"/>
              <a:t> for controlling cabbage root fly larvae. </a:t>
            </a:r>
            <a:endParaRPr lang="en-GB" sz="1600" i="1" dirty="0" smtClean="0"/>
          </a:p>
          <a:p>
            <a:pPr marL="0" indent="0" algn="just">
              <a:buNone/>
            </a:pPr>
            <a:r>
              <a:rPr lang="en-GB" sz="1600" i="1" dirty="0" smtClean="0"/>
              <a:t>At </a:t>
            </a:r>
            <a:r>
              <a:rPr lang="en-GB" sz="1600" i="1" dirty="0"/>
              <a:t>the concentrations tested, Garlic, </a:t>
            </a:r>
            <a:r>
              <a:rPr lang="en-GB" sz="1600" i="1" dirty="0" err="1"/>
              <a:t>MeJA</a:t>
            </a:r>
            <a:r>
              <a:rPr lang="en-GB" sz="1600" i="1" dirty="0"/>
              <a:t> on its own, DMDS (dimethyl </a:t>
            </a:r>
            <a:r>
              <a:rPr lang="en-GB" sz="1600" i="1" dirty="0" err="1"/>
              <a:t>disulfide</a:t>
            </a:r>
            <a:r>
              <a:rPr lang="en-GB" sz="1600" i="1" dirty="0"/>
              <a:t>), D-Fructose on its own and in combination, and </a:t>
            </a:r>
            <a:r>
              <a:rPr lang="en-GB" sz="1600" i="1" dirty="0" err="1"/>
              <a:t>Dazitol</a:t>
            </a:r>
            <a:r>
              <a:rPr lang="en-GB" sz="1600" i="1" dirty="0"/>
              <a:t>™ treatments were either </a:t>
            </a:r>
            <a:r>
              <a:rPr lang="en-GB" sz="1600" b="1" i="1" dirty="0">
                <a:solidFill>
                  <a:srgbClr val="C00000"/>
                </a:solidFill>
              </a:rPr>
              <a:t>inconsistent</a:t>
            </a:r>
            <a:r>
              <a:rPr lang="en-GB" sz="1600" i="1" dirty="0"/>
              <a:t> or </a:t>
            </a:r>
            <a:r>
              <a:rPr lang="en-GB" sz="1600" b="1" i="1" dirty="0">
                <a:solidFill>
                  <a:srgbClr val="C00000"/>
                </a:solidFill>
              </a:rPr>
              <a:t>reduced yield </a:t>
            </a:r>
            <a:r>
              <a:rPr lang="en-GB" sz="1600" i="1" dirty="0"/>
              <a:t>(phytotoxic) in comparison to plants treated with </a:t>
            </a:r>
            <a:r>
              <a:rPr lang="en-GB" sz="1600" i="1" dirty="0" err="1"/>
              <a:t>Chlorpyrifos</a:t>
            </a:r>
            <a:r>
              <a:rPr lang="en-GB" sz="1600" i="1" dirty="0"/>
              <a:t> and untreated control plants. </a:t>
            </a:r>
            <a:endParaRPr lang="fr-FR" sz="1600" dirty="0"/>
          </a:p>
          <a:p>
            <a:pPr algn="just"/>
            <a:endParaRPr lang="en-US" sz="1600" i="1" dirty="0" smtClean="0"/>
          </a:p>
          <a:p>
            <a:pPr marL="0" indent="0" algn="just">
              <a:buNone/>
            </a:pPr>
            <a:endParaRPr lang="en-US" sz="1600" i="1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15925" y="224968"/>
            <a:ext cx="5184775" cy="936625"/>
          </a:xfrm>
        </p:spPr>
        <p:txBody>
          <a:bodyPr/>
          <a:lstStyle/>
          <a:p>
            <a:r>
              <a:rPr lang="fr-FR" dirty="0" err="1" smtClean="0"/>
              <a:t>Cabbage</a:t>
            </a:r>
            <a:r>
              <a:rPr lang="fr-FR" dirty="0" smtClean="0"/>
              <a:t> </a:t>
            </a:r>
            <a:r>
              <a:rPr lang="fr-FR" dirty="0" err="1" smtClean="0"/>
              <a:t>root</a:t>
            </a:r>
            <a:r>
              <a:rPr lang="fr-FR" dirty="0" smtClean="0"/>
              <a:t> </a:t>
            </a:r>
            <a:r>
              <a:rPr lang="fr-FR" dirty="0" err="1" smtClean="0"/>
              <a:t>fly</a:t>
            </a:r>
            <a:endParaRPr lang="fr-FR" dirty="0"/>
          </a:p>
        </p:txBody>
      </p:sp>
      <p:pic>
        <p:nvPicPr>
          <p:cNvPr id="6" name="Espace réservé du contenu 5">
            <a:hlinkClick r:id="rId2" tooltip="Information on Scottish experiments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1080000" cy="710550"/>
          </a:xfrm>
        </p:spPr>
      </p:pic>
      <p:pic>
        <p:nvPicPr>
          <p:cNvPr id="9" name="Image 8">
            <a:hlinkClick r:id="rId4" action="ppaction://hlinksldjump" tooltip="Number of cabbage root fly pupae and larvae on broccoli plants in Scotland 2011 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48880"/>
            <a:ext cx="1728192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hlinkClick r:id="rId4" action="ppaction://hlinksldjump" tooltip="Number of cabbage root fly pupae and larvae on broccoli plants in Scotland 2012 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25143"/>
            <a:ext cx="1748160" cy="183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C:\Users\jakar\Documents\KIS Slike\Moje slike entomologija\Delia radicum od Spele 2.jpg">
            <a:hlinkClick r:id="rId7" action="ppaction://hlinksldjump" tooltip="Cabbage root fly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1893716" cy="11532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979712" y="1124631"/>
            <a:ext cx="6840760" cy="100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/>
                </a:solidFill>
              </a:rPr>
              <a:t>Results from on-farm field experiment </a:t>
            </a:r>
            <a:r>
              <a:rPr lang="en-US" sz="1600" i="1" dirty="0" smtClean="0">
                <a:solidFill>
                  <a:schemeClr val="tx1"/>
                </a:solidFill>
              </a:rPr>
              <a:t>showed </a:t>
            </a:r>
            <a:r>
              <a:rPr lang="en-US" sz="1600" i="1" dirty="0">
                <a:solidFill>
                  <a:schemeClr val="tx1"/>
                </a:solidFill>
              </a:rPr>
              <a:t>that </a:t>
            </a:r>
            <a:r>
              <a:rPr lang="en-US" sz="1600" i="1" dirty="0" err="1">
                <a:solidFill>
                  <a:schemeClr val="tx1"/>
                </a:solidFill>
              </a:rPr>
              <a:t>Chlorpyrifos</a:t>
            </a:r>
            <a:r>
              <a:rPr lang="en-US" sz="1600" i="1" dirty="0">
                <a:solidFill>
                  <a:schemeClr val="tx1"/>
                </a:solidFill>
              </a:rPr>
              <a:t> (</a:t>
            </a:r>
            <a:r>
              <a:rPr lang="en-US" sz="1600" i="1" dirty="0" err="1">
                <a:solidFill>
                  <a:schemeClr val="tx1"/>
                </a:solidFill>
              </a:rPr>
              <a:t>Dursban</a:t>
            </a:r>
            <a:r>
              <a:rPr lang="en-US" sz="1600" i="1" dirty="0">
                <a:solidFill>
                  <a:schemeClr val="tx1"/>
                </a:solidFill>
              </a:rPr>
              <a:t> WG) </a:t>
            </a:r>
            <a:r>
              <a:rPr lang="en-US" sz="1600" b="1" i="1" dirty="0">
                <a:solidFill>
                  <a:srgbClr val="C00000"/>
                </a:solidFill>
              </a:rPr>
              <a:t>significantly reduced </a:t>
            </a:r>
            <a:r>
              <a:rPr lang="en-US" sz="1600" i="1" dirty="0">
                <a:solidFill>
                  <a:schemeClr val="tx1"/>
                </a:solidFill>
              </a:rPr>
              <a:t>cabbage root fly feeding damage</a:t>
            </a:r>
            <a:r>
              <a:rPr lang="fr-FR" sz="1600" i="1" dirty="0">
                <a:solidFill>
                  <a:schemeClr val="tx1"/>
                </a:solidFill>
              </a:rPr>
              <a:t> and </a:t>
            </a:r>
            <a:r>
              <a:rPr lang="en-US" sz="1600" i="1" dirty="0">
                <a:solidFill>
                  <a:schemeClr val="tx1"/>
                </a:solidFill>
              </a:rPr>
              <a:t>the number of pupae/larvae </a:t>
            </a:r>
            <a:r>
              <a:rPr lang="en-GB" sz="1600" i="1" dirty="0">
                <a:solidFill>
                  <a:schemeClr val="tx1"/>
                </a:solidFill>
              </a:rPr>
              <a:t>recovered </a:t>
            </a:r>
            <a:r>
              <a:rPr lang="en-US" sz="1600" i="1" dirty="0">
                <a:solidFill>
                  <a:schemeClr val="tx1"/>
                </a:solidFill>
              </a:rPr>
              <a:t>compared with untreated controls. </a:t>
            </a:r>
          </a:p>
        </p:txBody>
      </p:sp>
    </p:spTree>
    <p:extLst>
      <p:ext uri="{BB962C8B-B14F-4D97-AF65-F5344CB8AC3E}">
        <p14:creationId xmlns:p14="http://schemas.microsoft.com/office/powerpoint/2010/main" val="10307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1835695" y="1484313"/>
            <a:ext cx="6849517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400" i="1" dirty="0"/>
              <a:t>The application of </a:t>
            </a:r>
            <a:r>
              <a:rPr lang="en-US" sz="2400" i="1" dirty="0" err="1"/>
              <a:t>spinosad</a:t>
            </a:r>
            <a:r>
              <a:rPr lang="en-US" sz="2400" i="1" dirty="0"/>
              <a:t> and the chemical test product (not yet registered) resulted in a </a:t>
            </a:r>
            <a:r>
              <a:rPr lang="en-US" sz="2400" b="1" i="1" dirty="0">
                <a:solidFill>
                  <a:srgbClr val="0070C0"/>
                </a:solidFill>
              </a:rPr>
              <a:t>reduction</a:t>
            </a:r>
            <a:r>
              <a:rPr lang="en-US" sz="2400" i="1" dirty="0"/>
              <a:t> of pupae and larvae by </a:t>
            </a:r>
            <a:r>
              <a:rPr lang="en-US" sz="2400" b="1" i="1" dirty="0">
                <a:solidFill>
                  <a:srgbClr val="0070C0"/>
                </a:solidFill>
              </a:rPr>
              <a:t>50 %</a:t>
            </a:r>
            <a:r>
              <a:rPr lang="en-US" sz="2400" i="1" dirty="0"/>
              <a:t>. Compared to the control nematodes had only </a:t>
            </a:r>
            <a:r>
              <a:rPr lang="en-US" sz="2400" b="1" i="1" dirty="0">
                <a:solidFill>
                  <a:srgbClr val="C00000"/>
                </a:solidFill>
              </a:rPr>
              <a:t>slight pupae reducing properties</a:t>
            </a:r>
            <a:r>
              <a:rPr lang="en-US" sz="2400" i="1" dirty="0"/>
              <a:t>, whereas with nitrogen lime even more pupae and larvae were </a:t>
            </a:r>
            <a:r>
              <a:rPr lang="en-US" sz="2400" i="1" dirty="0" smtClean="0"/>
              <a:t>found.</a:t>
            </a:r>
            <a:endParaRPr lang="fr-FR" sz="2400" kern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99239" y="224968"/>
            <a:ext cx="5184775" cy="936625"/>
          </a:xfrm>
        </p:spPr>
        <p:txBody>
          <a:bodyPr/>
          <a:lstStyle/>
          <a:p>
            <a:r>
              <a:rPr lang="fr-FR" dirty="0" err="1" smtClean="0"/>
              <a:t>Cabbage</a:t>
            </a:r>
            <a:r>
              <a:rPr lang="fr-FR" dirty="0" smtClean="0"/>
              <a:t> </a:t>
            </a:r>
            <a:r>
              <a:rPr lang="fr-FR" dirty="0" err="1" smtClean="0"/>
              <a:t>root</a:t>
            </a:r>
            <a:r>
              <a:rPr lang="fr-FR" dirty="0" smtClean="0"/>
              <a:t> </a:t>
            </a:r>
            <a:r>
              <a:rPr lang="fr-FR" dirty="0" err="1" smtClean="0"/>
              <a:t>fly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Speaker's name</a:t>
            </a:r>
          </a:p>
          <a:p>
            <a:pPr>
              <a:defRPr/>
            </a:pPr>
            <a:r>
              <a:rPr lang="en-GB" smtClean="0"/>
              <a:t>Meeting and date</a:t>
            </a:r>
            <a:endParaRPr lang="en-GB"/>
          </a:p>
        </p:txBody>
      </p:sp>
      <p:pic>
        <p:nvPicPr>
          <p:cNvPr id="5" name="Espace réservé du contenu 4">
            <a:hlinkClick r:id="rId2" tooltip="Information on German experiments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96" y="1515195"/>
            <a:ext cx="1080000" cy="648000"/>
          </a:xfrm>
        </p:spPr>
      </p:pic>
      <p:pic>
        <p:nvPicPr>
          <p:cNvPr id="12" name="Image 11" descr="C:\Users\jakar\Documents\KIS Slike\Moje slike entomologija\Delia radicum od Spele 2.jpg">
            <a:hlinkClick r:id="rId4" action="ppaction://hlinksldjump" tooltip="Cabbage root fly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38" y="116632"/>
            <a:ext cx="1893716" cy="11532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e 2"/>
          <p:cNvGrpSpPr/>
          <p:nvPr/>
        </p:nvGrpSpPr>
        <p:grpSpPr>
          <a:xfrm>
            <a:off x="3275856" y="3933056"/>
            <a:ext cx="3816424" cy="2793603"/>
            <a:chOff x="2927350" y="1787525"/>
            <a:chExt cx="3298334" cy="3297659"/>
          </a:xfrm>
        </p:grpSpPr>
        <p:pic>
          <p:nvPicPr>
            <p:cNvPr id="8" name="Image 7" descr="C:\Dokumente und Einstellungen\Herbst\Desktop\Herbst\Statistik\Abbildungen_Versuche2013\Blumenkohl Satz 2 Zwischenbonitur_Puppen-Larven.emf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350" y="1787525"/>
              <a:ext cx="3289300" cy="3282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9" name="Zone de texte 22"/>
            <p:cNvSpPr txBox="1">
              <a:spLocks noChangeArrowheads="1"/>
            </p:cNvSpPr>
            <p:nvPr/>
          </p:nvSpPr>
          <p:spPr bwMode="auto">
            <a:xfrm>
              <a:off x="3425212" y="4671164"/>
              <a:ext cx="2800472" cy="4140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 dirty="0">
                  <a:solidFill>
                    <a:srgbClr val="C00000"/>
                  </a:solidFill>
                  <a:latin typeface="Arial Narrow" panose="020B0606020202030204" pitchFamily="34" charset="0"/>
                  <a:ea typeface="Times New Roman"/>
                </a:rPr>
                <a:t>c</a:t>
              </a:r>
              <a:r>
                <a:rPr lang="en-US" sz="900" dirty="0" smtClean="0">
                  <a:solidFill>
                    <a:srgbClr val="C00000"/>
                  </a:solidFill>
                  <a:effectLst/>
                  <a:latin typeface="Arial Narrow" panose="020B0606020202030204" pitchFamily="34" charset="0"/>
                  <a:ea typeface="Times New Roman"/>
                </a:rPr>
                <a:t>ontrol          </a:t>
              </a:r>
              <a:r>
                <a:rPr lang="en-US" sz="900" dirty="0" err="1" smtClean="0">
                  <a:solidFill>
                    <a:srgbClr val="C00000"/>
                  </a:solidFill>
                  <a:effectLst/>
                  <a:latin typeface="Arial Narrow" panose="020B0606020202030204" pitchFamily="34" charset="0"/>
                  <a:ea typeface="Times New Roman"/>
                </a:rPr>
                <a:t>spinosad</a:t>
              </a:r>
              <a:r>
                <a:rPr lang="en-US" sz="900" dirty="0" smtClean="0">
                  <a:solidFill>
                    <a:srgbClr val="C00000"/>
                  </a:solidFill>
                  <a:effectLst/>
                  <a:latin typeface="Arial Narrow" panose="020B0606020202030204" pitchFamily="34" charset="0"/>
                  <a:ea typeface="Times New Roman"/>
                </a:rPr>
                <a:t>      chem</a:t>
              </a:r>
              <a:r>
                <a:rPr lang="en-US" sz="900" dirty="0">
                  <a:solidFill>
                    <a:srgbClr val="C00000"/>
                  </a:solidFill>
                  <a:effectLst/>
                  <a:latin typeface="Arial Narrow" panose="020B0606020202030204" pitchFamily="34" charset="0"/>
                  <a:ea typeface="Times New Roman"/>
                </a:rPr>
                <a:t>. test </a:t>
              </a:r>
              <a:r>
                <a:rPr lang="en-US" sz="900" dirty="0" smtClean="0">
                  <a:solidFill>
                    <a:srgbClr val="C00000"/>
                  </a:solidFill>
                  <a:effectLst/>
                  <a:latin typeface="Arial Narrow" panose="020B0606020202030204" pitchFamily="34" charset="0"/>
                  <a:ea typeface="Times New Roman"/>
                </a:rPr>
                <a:t>prod </a:t>
              </a:r>
              <a:r>
                <a:rPr lang="en-US" sz="900" dirty="0">
                  <a:solidFill>
                    <a:srgbClr val="C00000"/>
                  </a:solidFill>
                  <a:effectLst/>
                  <a:latin typeface="Arial Narrow" panose="020B0606020202030204" pitchFamily="34" charset="0"/>
                  <a:ea typeface="Times New Roman"/>
                </a:rPr>
                <a:t>nematodes </a:t>
              </a:r>
              <a:r>
                <a:rPr lang="en-US" sz="900" dirty="0" smtClean="0">
                  <a:solidFill>
                    <a:srgbClr val="C00000"/>
                  </a:solidFill>
                  <a:effectLst/>
                  <a:latin typeface="Arial Narrow" panose="020B0606020202030204" pitchFamily="34" charset="0"/>
                  <a:ea typeface="Times New Roman"/>
                </a:rPr>
                <a:t>   nitrogen </a:t>
              </a:r>
              <a:r>
                <a:rPr lang="en-US" sz="900" dirty="0">
                  <a:solidFill>
                    <a:srgbClr val="C00000"/>
                  </a:solidFill>
                  <a:effectLst/>
                  <a:latin typeface="Arial Narrow" panose="020B0606020202030204" pitchFamily="34" charset="0"/>
                  <a:ea typeface="Times New Roman"/>
                </a:rPr>
                <a:t>lime</a:t>
              </a:r>
              <a:endParaRPr lang="fr-FR" sz="1600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2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9813" y="224968"/>
            <a:ext cx="5184775" cy="936625"/>
          </a:xfrm>
        </p:spPr>
        <p:txBody>
          <a:bodyPr/>
          <a:lstStyle/>
          <a:p>
            <a:r>
              <a:rPr lang="fr-FR" dirty="0" err="1" smtClean="0"/>
              <a:t>Cabbage</a:t>
            </a:r>
            <a:r>
              <a:rPr lang="fr-FR" dirty="0" smtClean="0"/>
              <a:t> </a:t>
            </a:r>
            <a:r>
              <a:rPr lang="fr-FR" dirty="0" err="1" smtClean="0"/>
              <a:t>root</a:t>
            </a:r>
            <a:r>
              <a:rPr lang="fr-FR" dirty="0" smtClean="0"/>
              <a:t> </a:t>
            </a:r>
            <a:r>
              <a:rPr lang="fr-FR" dirty="0" err="1" smtClean="0"/>
              <a:t>fly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200" dirty="0" err="1" smtClean="0"/>
              <a:t>Innovative</a:t>
            </a:r>
            <a:r>
              <a:rPr lang="fr-FR" sz="3200" dirty="0" smtClean="0"/>
              <a:t> </a:t>
            </a:r>
            <a:r>
              <a:rPr lang="fr-FR" sz="3200" dirty="0" err="1" smtClean="0"/>
              <a:t>methods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7857629" cy="4377407"/>
          </a:xfrm>
        </p:spPr>
        <p:txBody>
          <a:bodyPr/>
          <a:lstStyle/>
          <a:p>
            <a:r>
              <a:rPr lang="en-US" sz="1600" i="1" dirty="0" smtClean="0"/>
              <a:t>Root </a:t>
            </a:r>
            <a:r>
              <a:rPr lang="en-US" sz="1600" i="1" dirty="0"/>
              <a:t>volatiles analysis revealed marked </a:t>
            </a:r>
            <a:r>
              <a:rPr lang="en-US" sz="1600" b="1" i="1" dirty="0">
                <a:solidFill>
                  <a:srgbClr val="002060"/>
                </a:solidFill>
              </a:rPr>
              <a:t>differences in the emission rates </a:t>
            </a:r>
            <a:r>
              <a:rPr lang="en-US" sz="1600" i="1" dirty="0"/>
              <a:t>of volatile compounds detected before and after mechanical and cabbage root fly larval feeding damage. </a:t>
            </a:r>
            <a:endParaRPr lang="en-US" sz="1600" i="1" dirty="0" smtClean="0"/>
          </a:p>
          <a:p>
            <a:endParaRPr lang="en-US" sz="1600" i="1" dirty="0"/>
          </a:p>
          <a:p>
            <a:endParaRPr lang="en-US" sz="1600" i="1" dirty="0" smtClean="0"/>
          </a:p>
          <a:p>
            <a:endParaRPr lang="en-US" sz="1600" i="1" dirty="0"/>
          </a:p>
          <a:p>
            <a:endParaRPr lang="en-US" sz="1600" i="1" dirty="0" smtClean="0"/>
          </a:p>
          <a:p>
            <a:endParaRPr lang="en-US" sz="1600" i="1" dirty="0"/>
          </a:p>
          <a:p>
            <a:r>
              <a:rPr lang="en-GB" sz="1600" i="1" dirty="0" err="1" smtClean="0"/>
              <a:t>EthoVision</a:t>
            </a:r>
            <a:r>
              <a:rPr lang="fr-FR" sz="1600" i="1" dirty="0"/>
              <a:t>®</a:t>
            </a:r>
            <a:r>
              <a:rPr lang="en-GB" sz="1600" i="1" dirty="0"/>
              <a:t> bioassay results r</a:t>
            </a:r>
            <a:r>
              <a:rPr lang="fr-FR" sz="1600" i="1" dirty="0" err="1"/>
              <a:t>evealed</a:t>
            </a:r>
            <a:r>
              <a:rPr lang="fr-FR" sz="1600" i="1" dirty="0"/>
              <a:t> </a:t>
            </a:r>
            <a:r>
              <a:rPr lang="fr-FR" sz="1600" i="1" dirty="0" err="1"/>
              <a:t>that</a:t>
            </a:r>
            <a:r>
              <a:rPr lang="en-US" sz="1600" i="1" dirty="0"/>
              <a:t> newly hatched</a:t>
            </a:r>
            <a:r>
              <a:rPr lang="fr-FR" sz="1600" i="1" dirty="0"/>
              <a:t> </a:t>
            </a:r>
            <a:r>
              <a:rPr lang="fr-FR" sz="1600" i="1" dirty="0" err="1"/>
              <a:t>cabbage</a:t>
            </a:r>
            <a:r>
              <a:rPr lang="fr-FR" sz="1600" i="1" dirty="0"/>
              <a:t> </a:t>
            </a:r>
            <a:r>
              <a:rPr lang="fr-FR" sz="1600" i="1" dirty="0" err="1"/>
              <a:t>root</a:t>
            </a:r>
            <a:r>
              <a:rPr lang="fr-FR" sz="1600" i="1" dirty="0"/>
              <a:t> </a:t>
            </a:r>
            <a:r>
              <a:rPr lang="fr-FR" sz="1600" i="1" dirty="0" err="1"/>
              <a:t>fly</a:t>
            </a:r>
            <a:r>
              <a:rPr lang="fr-FR" sz="1600" i="1" dirty="0"/>
              <a:t> </a:t>
            </a:r>
            <a:r>
              <a:rPr lang="fr-FR" sz="1600" i="1" dirty="0" err="1"/>
              <a:t>larvae</a:t>
            </a:r>
            <a:r>
              <a:rPr lang="fr-FR" sz="1600" i="1" dirty="0"/>
              <a:t> </a:t>
            </a:r>
            <a:r>
              <a:rPr lang="en-US" sz="1600" i="1" dirty="0"/>
              <a:t>were</a:t>
            </a:r>
            <a:r>
              <a:rPr lang="fr-FR" sz="1600" i="1" dirty="0"/>
              <a:t> </a:t>
            </a:r>
            <a:r>
              <a:rPr lang="fr-FR" sz="1600" b="1" i="1" dirty="0" err="1">
                <a:solidFill>
                  <a:srgbClr val="006600"/>
                </a:solidFill>
              </a:rPr>
              <a:t>significantly</a:t>
            </a:r>
            <a:r>
              <a:rPr lang="en-US" sz="1600" b="1" i="1" dirty="0">
                <a:solidFill>
                  <a:srgbClr val="006600"/>
                </a:solidFill>
              </a:rPr>
              <a:t> attracted </a:t>
            </a:r>
            <a:r>
              <a:rPr lang="en-US" sz="1600" i="1" dirty="0"/>
              <a:t>to host plant root volatiles. </a:t>
            </a:r>
            <a:r>
              <a:rPr lang="en-GB" sz="1600" i="1" dirty="0"/>
              <a:t>A</a:t>
            </a:r>
            <a:r>
              <a:rPr lang="fr-FR" sz="1600" i="1" dirty="0"/>
              <a:t> major volatile constituent of </a:t>
            </a:r>
            <a:r>
              <a:rPr lang="fr-FR" sz="1600" i="1" dirty="0" err="1"/>
              <a:t>broccoli</a:t>
            </a:r>
            <a:r>
              <a:rPr lang="fr-FR" sz="1600" i="1" dirty="0"/>
              <a:t> </a:t>
            </a:r>
            <a:r>
              <a:rPr lang="fr-FR" sz="1600" i="1" dirty="0" err="1"/>
              <a:t>roots</a:t>
            </a:r>
            <a:r>
              <a:rPr lang="fr-FR" sz="1600" i="1" dirty="0"/>
              <a:t>, </a:t>
            </a:r>
            <a:r>
              <a:rPr lang="en-US" sz="1600" i="1" dirty="0"/>
              <a:t>DMDS</a:t>
            </a:r>
            <a:r>
              <a:rPr lang="fr-FR" sz="1600" i="1" dirty="0"/>
              <a:t>,</a:t>
            </a:r>
            <a:r>
              <a:rPr lang="en-US" sz="1600" i="1" dirty="0"/>
              <a:t> was attractive to larvae, but toxic at the highest dose tested</a:t>
            </a:r>
            <a:endParaRPr lang="fr-FR" sz="1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Speaker's name</a:t>
            </a:r>
          </a:p>
          <a:p>
            <a:pPr>
              <a:defRPr/>
            </a:pPr>
            <a:r>
              <a:rPr lang="en-GB" smtClean="0"/>
              <a:t>Meeting and date</a:t>
            </a:r>
            <a:endParaRPr lang="en-GB"/>
          </a:p>
        </p:txBody>
      </p:sp>
      <p:pic>
        <p:nvPicPr>
          <p:cNvPr id="5" name="Image 4">
            <a:hlinkClick r:id="rId2" action="ppaction://hlinksldjump" tooltip="Root volatiles collection from glasshouse-grown broccoli plants using Tenax TA tubes analysed by ATD-GC-MS 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264" y="1917824"/>
            <a:ext cx="1568450" cy="17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hlinkClick r:id="rId2" action="ppaction://hlinksldjump" tooltip="Root volatiles collection from field-grown broccoli plants using Tenax TA tubes analysed by ATD-GC-MS 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564" y="1917824"/>
            <a:ext cx="1066800" cy="17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hlinkClick r:id="rId2" action="ppaction://hlinksldjump" tooltip="in situ SPME analysed by GC-MS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17824"/>
            <a:ext cx="1835150" cy="17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hlinkClick r:id="rId2" action="ppaction://hlinksldjump" tooltip="EthoVision® video-tracking method 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86" y="4581128"/>
            <a:ext cx="1619328" cy="2055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Ethovision Larval Tracking">
            <a:hlinkClick r:id="rId2" action="ppaction://hlinksldjump" tooltip="cabbage root fly larval tracks.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64" y="4581128"/>
            <a:ext cx="2202904" cy="2055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:\Users\jakar\Documents\KIS Slike\Moje slike entomologija\Delia radicum od Spele 2.jpg">
            <a:hlinkClick r:id="rId8" action="ppaction://hlinksldjump" tooltip="Cabbage root fly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38" y="116632"/>
            <a:ext cx="1893716" cy="1153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2" descr="http://upload.wikimedia.org/wikipedia/commons/thumb/5/54/Civil_and_Naval_Ensign_of_France.svg/2000px-Civil_and_Naval_Ensign_of_France.svg.png">
            <a:hlinkClick r:id="rId2" action="ppaction://hlinksldjump" tooltip="In France the response of insects towards plant volatiles (DMDS, hexenyl acetate) was tested in the field. DMDS strongly decreased egg laying in the field while hexenyl acetate increased it. 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38" y="4929941"/>
            <a:ext cx="1440000" cy="95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hlinkClick r:id="rId2" action="ppaction://hlinksldjump" tooltip="These two coumpounds would be interesting to consider in a push pull approach. DMDS is also attractive to predators such as staphylinids and carabid beetles and could be used to enhance natural control of the fly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91" y="5949360"/>
            <a:ext cx="17282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2554" y="224968"/>
            <a:ext cx="5184775" cy="936625"/>
          </a:xfrm>
        </p:spPr>
        <p:txBody>
          <a:bodyPr/>
          <a:lstStyle/>
          <a:p>
            <a:r>
              <a:rPr lang="fr-FR" dirty="0" err="1" smtClean="0"/>
              <a:t>Cabbage</a:t>
            </a:r>
            <a:r>
              <a:rPr lang="fr-FR" dirty="0" smtClean="0"/>
              <a:t> </a:t>
            </a:r>
            <a:r>
              <a:rPr lang="fr-FR" dirty="0" err="1" smtClean="0"/>
              <a:t>root</a:t>
            </a:r>
            <a:r>
              <a:rPr lang="fr-FR" dirty="0" smtClean="0"/>
              <a:t> </a:t>
            </a:r>
            <a:r>
              <a:rPr lang="fr-FR" dirty="0" err="1" smtClean="0"/>
              <a:t>fly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200" dirty="0" smtClean="0"/>
              <a:t>main conclusions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8838" y="1484312"/>
            <a:ext cx="8075650" cy="5041031"/>
          </a:xfrm>
        </p:spPr>
        <p:txBody>
          <a:bodyPr/>
          <a:lstStyle/>
          <a:p>
            <a:r>
              <a:rPr lang="en-US" sz="2400" i="1" dirty="0"/>
              <a:t>Current recommendation to farmers is the </a:t>
            </a:r>
            <a:r>
              <a:rPr lang="en-US" sz="2400" b="1" i="1" dirty="0">
                <a:solidFill>
                  <a:srgbClr val="006600"/>
                </a:solidFill>
              </a:rPr>
              <a:t>drench of plants </a:t>
            </a:r>
            <a:r>
              <a:rPr lang="en-US" sz="2400" i="1" dirty="0"/>
              <a:t>with </a:t>
            </a:r>
            <a:r>
              <a:rPr lang="en-US" sz="2400" i="1" dirty="0" err="1"/>
              <a:t>spinosad</a:t>
            </a:r>
            <a:r>
              <a:rPr lang="en-US" sz="2400" i="1" dirty="0"/>
              <a:t> shortly before planting. </a:t>
            </a: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smtClean="0"/>
              <a:t>	Despite </a:t>
            </a:r>
            <a:r>
              <a:rPr lang="en-US" sz="2400" i="1" dirty="0"/>
              <a:t>the positive results, in some countries </a:t>
            </a:r>
            <a:r>
              <a:rPr lang="en-US" sz="2400" i="1" dirty="0" smtClean="0"/>
              <a:t>	(</a:t>
            </a:r>
            <a:r>
              <a:rPr lang="en-US" sz="2400" i="1" dirty="0"/>
              <a:t>Slovenia) this substance is not registered for cabbage </a:t>
            </a:r>
            <a:r>
              <a:rPr lang="en-US" sz="2400" i="1" dirty="0" smtClean="0"/>
              <a:t>	root </a:t>
            </a:r>
            <a:r>
              <a:rPr lang="en-US" sz="2400" i="1" dirty="0"/>
              <a:t>fly control. </a:t>
            </a: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smtClean="0"/>
              <a:t>	Therefore </a:t>
            </a:r>
            <a:r>
              <a:rPr lang="en-US" sz="2400" i="1" dirty="0"/>
              <a:t>action is needed to facilitate the registration </a:t>
            </a:r>
            <a:r>
              <a:rPr lang="en-US" sz="2400" i="1" dirty="0" smtClean="0"/>
              <a:t>	process </a:t>
            </a:r>
            <a:r>
              <a:rPr lang="en-US" sz="2400" i="1" dirty="0"/>
              <a:t>to enable such pest control. </a:t>
            </a:r>
            <a:endParaRPr lang="en-US" sz="2400" i="1" dirty="0" smtClean="0"/>
          </a:p>
          <a:p>
            <a:pPr marL="0" indent="0">
              <a:buNone/>
            </a:pPr>
            <a:endParaRPr lang="en-US" sz="2400" i="1" dirty="0" smtClean="0"/>
          </a:p>
          <a:p>
            <a:r>
              <a:rPr lang="en-US" sz="2400" i="1" dirty="0" smtClean="0"/>
              <a:t>Additionally</a:t>
            </a:r>
            <a:r>
              <a:rPr lang="en-US" sz="2400" i="1" dirty="0"/>
              <a:t>, more research is needed </a:t>
            </a:r>
            <a:r>
              <a:rPr lang="en-US" sz="2400" b="1" i="1" dirty="0">
                <a:solidFill>
                  <a:srgbClr val="006600"/>
                </a:solidFill>
              </a:rPr>
              <a:t>to find alternative products </a:t>
            </a:r>
            <a:r>
              <a:rPr lang="en-US" sz="2400" i="1" dirty="0"/>
              <a:t>for cabbage root fly control, as some reports exist that </a:t>
            </a:r>
            <a:r>
              <a:rPr lang="en-US" sz="2400" b="1" i="1" dirty="0" err="1">
                <a:solidFill>
                  <a:srgbClr val="FF0000"/>
                </a:solidFill>
              </a:rPr>
              <a:t>spinosad</a:t>
            </a:r>
            <a:r>
              <a:rPr lang="en-US" sz="2400" b="1" i="1" dirty="0">
                <a:solidFill>
                  <a:srgbClr val="FF0000"/>
                </a:solidFill>
              </a:rPr>
              <a:t> can harm non-target organisms</a:t>
            </a:r>
            <a:r>
              <a:rPr lang="en-US" sz="2400" i="1" dirty="0"/>
              <a:t>.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Speaker's name</a:t>
            </a:r>
          </a:p>
          <a:p>
            <a:pPr>
              <a:defRPr/>
            </a:pPr>
            <a:r>
              <a:rPr lang="en-GB" smtClean="0"/>
              <a:t>Meeting and date</a:t>
            </a:r>
            <a:endParaRPr lang="en-GB"/>
          </a:p>
        </p:txBody>
      </p:sp>
      <p:pic>
        <p:nvPicPr>
          <p:cNvPr id="5" name="Image 4" descr="C:\Users\jakar\Documents\KIS Slike\Moje slike entomologija\Delia radicum od Spele 2.jpg">
            <a:hlinkClick r:id="rId2" action="ppaction://hlinksldjump" tooltip="Cabbage root fly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38" y="116632"/>
            <a:ext cx="1893716" cy="1153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3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95936" y="404813"/>
            <a:ext cx="4248472" cy="936625"/>
          </a:xfrm>
        </p:spPr>
        <p:txBody>
          <a:bodyPr/>
          <a:lstStyle/>
          <a:p>
            <a:r>
              <a:rPr lang="fr-FR" dirty="0" err="1" smtClean="0"/>
              <a:t>Aphids</a:t>
            </a:r>
            <a:r>
              <a:rPr lang="fr-FR" dirty="0" smtClean="0"/>
              <a:t> and </a:t>
            </a:r>
            <a:r>
              <a:rPr lang="fr-FR" dirty="0" err="1" smtClean="0"/>
              <a:t>caterpillars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5985" y="1766680"/>
            <a:ext cx="5054167" cy="1518304"/>
          </a:xfrm>
        </p:spPr>
        <p:txBody>
          <a:bodyPr/>
          <a:lstStyle/>
          <a:p>
            <a:r>
              <a:rPr lang="en-GB" sz="1800" i="1" dirty="0"/>
              <a:t>Insect pest infestation was </a:t>
            </a:r>
            <a:r>
              <a:rPr lang="en-GB" sz="1800" b="1" i="1" dirty="0">
                <a:solidFill>
                  <a:srgbClr val="002060"/>
                </a:solidFill>
              </a:rPr>
              <a:t>very low </a:t>
            </a:r>
            <a:r>
              <a:rPr lang="en-GB" sz="1800" i="1" dirty="0"/>
              <a:t>in the last years. </a:t>
            </a:r>
            <a:r>
              <a:rPr lang="en-GB" sz="1800" i="1" dirty="0" smtClean="0"/>
              <a:t/>
            </a:r>
            <a:br>
              <a:rPr lang="en-GB" sz="1800" i="1" dirty="0" smtClean="0"/>
            </a:br>
            <a:r>
              <a:rPr lang="en-GB" sz="1800" i="1" dirty="0" smtClean="0"/>
              <a:t>At </a:t>
            </a:r>
            <a:r>
              <a:rPr lang="en-GB" sz="1800" i="1" dirty="0"/>
              <a:t>harvest </a:t>
            </a:r>
            <a:r>
              <a:rPr lang="en-GB" sz="1800" b="1" i="1" dirty="0">
                <a:solidFill>
                  <a:srgbClr val="006600"/>
                </a:solidFill>
              </a:rPr>
              <a:t>all plant protection products reduced </a:t>
            </a:r>
            <a:r>
              <a:rPr lang="en-GB" sz="1800" i="1" dirty="0"/>
              <a:t>the number of caterpillars as well as damage by herbivory considerably. </a:t>
            </a:r>
            <a:endParaRPr lang="fr-FR" sz="1800" dirty="0"/>
          </a:p>
          <a:p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971600" y="112238"/>
            <a:ext cx="1728192" cy="1624574"/>
            <a:chOff x="971600" y="112238"/>
            <a:chExt cx="1728192" cy="1624574"/>
          </a:xfrm>
        </p:grpSpPr>
        <p:pic>
          <p:nvPicPr>
            <p:cNvPr id="5" name="Image 4" descr="uebersichtb">
              <a:hlinkClick r:id="rId2" action="ppaction://hlinksldjump" tooltip="Aphids = Brevicoryne brassicae"/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68871"/>
              <a:ext cx="702883" cy="576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 5" descr="G071149">
              <a:hlinkClick r:id="rId2" action="ppaction://hlinksldjump" tooltip="Caterpillars = cabbage moth (Mamestra brassicae)"/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2" r="12508" b="27892"/>
            <a:stretch>
              <a:fillRect/>
            </a:stretch>
          </p:blipFill>
          <p:spPr bwMode="auto">
            <a:xfrm>
              <a:off x="1979712" y="112238"/>
              <a:ext cx="720079" cy="581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6" descr="C:\Dokumente und Einstellungen\Herbst\Desktop\Herbst\Bilder Versuche\DSC03856.JPG">
              <a:hlinkClick r:id="rId2" action="ppaction://hlinksldjump" tooltip="Caterpillars = cabbage white butterfly (Pieris rapae) "/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48" t="32927" r="33696" b="32991"/>
            <a:stretch>
              <a:fillRect/>
            </a:stretch>
          </p:blipFill>
          <p:spPr bwMode="auto">
            <a:xfrm>
              <a:off x="1979712" y="692696"/>
              <a:ext cx="720079" cy="539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7" descr="G071928">
              <a:hlinkClick r:id="rId2" action="ppaction://hlinksldjump" tooltip="Caterpillars = diamond back moth (Plutella xylostella) "/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7" t="13696" r="2934"/>
            <a:stretch>
              <a:fillRect/>
            </a:stretch>
          </p:blipFill>
          <p:spPr bwMode="auto">
            <a:xfrm>
              <a:off x="1977816" y="1196752"/>
              <a:ext cx="721976" cy="5400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Image 8">
            <a:hlinkClick r:id="rId2" action="ppaction://hlinksldjump" tooltip="Mean percentage of damage by herbivory as well as number of caterpillars (± SE) per white cabbage plant in relation to different treatments at harvest in 2012 (n=50, Tukey HSD Test, α=0.05)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6"/>
          <a:stretch>
            <a:fillRect/>
          </a:stretch>
        </p:blipFill>
        <p:spPr bwMode="auto">
          <a:xfrm>
            <a:off x="6116067" y="1628800"/>
            <a:ext cx="2907531" cy="20638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raphique 9">
            <a:hlinkClick r:id="rId2" action="ppaction://hlinksldjump" tooltip="Mean number of aphids and aphid mummies (± SE) on white cabbage plants in relation to different treatments at harvest in 2012 (n=50, Tukey HSD Test, α=0.05)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326553"/>
              </p:ext>
            </p:extLst>
          </p:nvPr>
        </p:nvGraphicFramePr>
        <p:xfrm>
          <a:off x="755576" y="4231506"/>
          <a:ext cx="4032448" cy="2192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6300192" y="1628800"/>
            <a:ext cx="33855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A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791146" y="2348880"/>
            <a:ext cx="182614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B     </a:t>
            </a:r>
            <a:r>
              <a:rPr lang="fr-FR" dirty="0" err="1" smtClean="0">
                <a:solidFill>
                  <a:srgbClr val="002060"/>
                </a:solidFill>
              </a:rPr>
              <a:t>B</a:t>
            </a:r>
            <a:r>
              <a:rPr lang="fr-FR" dirty="0" smtClean="0">
                <a:solidFill>
                  <a:srgbClr val="002060"/>
                </a:solidFill>
              </a:rPr>
              <a:t>     </a:t>
            </a:r>
            <a:r>
              <a:rPr lang="fr-FR" dirty="0" err="1" smtClean="0">
                <a:solidFill>
                  <a:srgbClr val="002060"/>
                </a:solidFill>
              </a:rPr>
              <a:t>B</a:t>
            </a:r>
            <a:r>
              <a:rPr lang="fr-FR" dirty="0" smtClean="0">
                <a:solidFill>
                  <a:srgbClr val="002060"/>
                </a:solidFill>
              </a:rPr>
              <a:t>     </a:t>
            </a:r>
            <a:r>
              <a:rPr lang="fr-FR" dirty="0" err="1" smtClean="0">
                <a:solidFill>
                  <a:srgbClr val="002060"/>
                </a:solidFill>
              </a:rPr>
              <a:t>B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444208" y="2574976"/>
            <a:ext cx="2300630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a     b      </a:t>
            </a:r>
            <a:r>
              <a:rPr lang="fr-FR" dirty="0" err="1" smtClean="0">
                <a:solidFill>
                  <a:srgbClr val="008000"/>
                </a:solidFill>
              </a:rPr>
              <a:t>b</a:t>
            </a:r>
            <a:r>
              <a:rPr lang="fr-FR" dirty="0" smtClean="0">
                <a:solidFill>
                  <a:srgbClr val="008000"/>
                </a:solidFill>
              </a:rPr>
              <a:t>      a      b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857182" y="4149080"/>
            <a:ext cx="33855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B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282665" y="5157192"/>
            <a:ext cx="290374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A                  </a:t>
            </a:r>
            <a:r>
              <a:rPr lang="fr-FR" dirty="0" err="1" smtClean="0">
                <a:solidFill>
                  <a:srgbClr val="002060"/>
                </a:solidFill>
              </a:rPr>
              <a:t>A</a:t>
            </a:r>
            <a:r>
              <a:rPr lang="fr-FR" dirty="0" smtClean="0">
                <a:solidFill>
                  <a:srgbClr val="002060"/>
                </a:solidFill>
              </a:rPr>
              <a:t>        </a:t>
            </a:r>
            <a:r>
              <a:rPr lang="fr-FR" dirty="0" err="1" smtClean="0">
                <a:solidFill>
                  <a:srgbClr val="002060"/>
                </a:solidFill>
              </a:rPr>
              <a:t>A</a:t>
            </a:r>
            <a:r>
              <a:rPr lang="fr-FR" dirty="0" smtClean="0">
                <a:solidFill>
                  <a:srgbClr val="002060"/>
                </a:solidFill>
              </a:rPr>
              <a:t>        </a:t>
            </a:r>
            <a:r>
              <a:rPr lang="fr-FR" dirty="0" err="1">
                <a:solidFill>
                  <a:srgbClr val="002060"/>
                </a:solidFill>
              </a:rPr>
              <a:t>A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475656" y="5492961"/>
            <a:ext cx="294183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a        b        a        </a:t>
            </a:r>
            <a:r>
              <a:rPr lang="fr-FR" dirty="0" err="1" smtClean="0">
                <a:solidFill>
                  <a:srgbClr val="FFC000"/>
                </a:solidFill>
              </a:rPr>
              <a:t>a</a:t>
            </a:r>
            <a:r>
              <a:rPr lang="fr-FR" dirty="0" smtClean="0">
                <a:solidFill>
                  <a:srgbClr val="FFC000"/>
                </a:solidFill>
              </a:rPr>
              <a:t>        </a:t>
            </a:r>
            <a:r>
              <a:rPr lang="fr-FR" dirty="0" err="1" smtClean="0">
                <a:solidFill>
                  <a:srgbClr val="FFC000"/>
                </a:solidFill>
              </a:rPr>
              <a:t>a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99992" y="3861048"/>
            <a:ext cx="4644008" cy="2668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tx1"/>
                </a:solidFill>
              </a:rPr>
              <a:t>In 2012 numbers of aphids at harvest were </a:t>
            </a:r>
            <a:r>
              <a:rPr lang="en-GB" b="1" i="1" dirty="0">
                <a:solidFill>
                  <a:srgbClr val="002060"/>
                </a:solidFill>
              </a:rPr>
              <a:t>lowest</a:t>
            </a:r>
            <a:r>
              <a:rPr lang="en-GB" i="1" dirty="0">
                <a:solidFill>
                  <a:schemeClr val="tx1"/>
                </a:solidFill>
              </a:rPr>
              <a:t> in the </a:t>
            </a:r>
            <a:r>
              <a:rPr lang="en-GB" b="1" i="1" dirty="0">
                <a:solidFill>
                  <a:srgbClr val="002060"/>
                </a:solidFill>
              </a:rPr>
              <a:t>untreated control</a:t>
            </a:r>
            <a:r>
              <a:rPr lang="en-GB" i="1" dirty="0">
                <a:solidFill>
                  <a:schemeClr val="tx1"/>
                </a:solidFill>
              </a:rPr>
              <a:t>. </a:t>
            </a:r>
            <a:endParaRPr lang="en-GB" i="1" dirty="0" smtClean="0">
              <a:solidFill>
                <a:schemeClr val="tx1"/>
              </a:solidFill>
            </a:endParaRPr>
          </a:p>
          <a:p>
            <a:r>
              <a:rPr lang="en-GB" b="1" i="1" dirty="0" smtClean="0">
                <a:solidFill>
                  <a:srgbClr val="FF0000"/>
                </a:solidFill>
              </a:rPr>
              <a:t>Higher </a:t>
            </a:r>
            <a:r>
              <a:rPr lang="en-GB" b="1" i="1" dirty="0">
                <a:solidFill>
                  <a:srgbClr val="FF0000"/>
                </a:solidFill>
              </a:rPr>
              <a:t>numbers </a:t>
            </a:r>
            <a:r>
              <a:rPr lang="en-GB" i="1" dirty="0">
                <a:solidFill>
                  <a:schemeClr val="tx1"/>
                </a:solidFill>
              </a:rPr>
              <a:t>of aphids and parasitized aphids were found on plants treated with plant protection products and especially when </a:t>
            </a:r>
            <a:r>
              <a:rPr lang="en-GB" b="1" i="1" dirty="0" err="1">
                <a:solidFill>
                  <a:srgbClr val="7030A0"/>
                </a:solidFill>
              </a:rPr>
              <a:t>spinosad</a:t>
            </a:r>
            <a:r>
              <a:rPr lang="en-GB" i="1" dirty="0">
                <a:solidFill>
                  <a:schemeClr val="tx1"/>
                </a:solidFill>
              </a:rPr>
              <a:t> was used against caterpillars. </a:t>
            </a:r>
            <a:endParaRPr lang="en-GB" i="1" dirty="0" smtClean="0">
              <a:solidFill>
                <a:schemeClr val="tx1"/>
              </a:solidFill>
            </a:endParaRPr>
          </a:p>
          <a:p>
            <a:r>
              <a:rPr lang="en-GB" i="1" dirty="0" smtClean="0">
                <a:solidFill>
                  <a:schemeClr val="tx1"/>
                </a:solidFill>
              </a:rPr>
              <a:t>This </a:t>
            </a:r>
            <a:r>
              <a:rPr lang="en-GB" i="1" dirty="0">
                <a:solidFill>
                  <a:schemeClr val="tx1"/>
                </a:solidFill>
              </a:rPr>
              <a:t>result could indicate that </a:t>
            </a:r>
            <a:r>
              <a:rPr lang="en-GB" b="1" i="1" dirty="0">
                <a:solidFill>
                  <a:srgbClr val="FF0000"/>
                </a:solidFill>
              </a:rPr>
              <a:t>insecticides may harm aphid predating insects</a:t>
            </a:r>
            <a:r>
              <a:rPr lang="en-GB" i="1" dirty="0">
                <a:solidFill>
                  <a:schemeClr val="tx1"/>
                </a:solidFill>
              </a:rPr>
              <a:t>. </a:t>
            </a:r>
            <a:endParaRPr lang="en-GB" i="1" dirty="0" smtClean="0">
              <a:solidFill>
                <a:schemeClr val="tx1"/>
              </a:solidFill>
            </a:endParaRPr>
          </a:p>
          <a:p>
            <a:r>
              <a:rPr lang="en-GB" i="1" dirty="0" smtClean="0">
                <a:solidFill>
                  <a:schemeClr val="tx1"/>
                </a:solidFill>
              </a:rPr>
              <a:t>However </a:t>
            </a:r>
            <a:r>
              <a:rPr lang="en-GB" i="1" dirty="0">
                <a:solidFill>
                  <a:schemeClr val="tx1"/>
                </a:solidFill>
              </a:rPr>
              <a:t>this finding needs to be confirmed.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1" name="Image 20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2" t="75299" r="10527" b="12216"/>
          <a:stretch/>
        </p:blipFill>
        <p:spPr bwMode="auto">
          <a:xfrm>
            <a:off x="1259632" y="6165304"/>
            <a:ext cx="3134822" cy="425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5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404813"/>
            <a:ext cx="5040560" cy="936625"/>
          </a:xfrm>
        </p:spPr>
        <p:txBody>
          <a:bodyPr/>
          <a:lstStyle/>
          <a:p>
            <a:r>
              <a:rPr lang="fr-FR" dirty="0" err="1" smtClean="0"/>
              <a:t>Environmental</a:t>
            </a:r>
            <a:r>
              <a:rPr lang="fr-FR" dirty="0" smtClean="0"/>
              <a:t> </a:t>
            </a:r>
            <a:r>
              <a:rPr lang="fr-FR" dirty="0" err="1" smtClean="0"/>
              <a:t>sustainability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2275" y="1844353"/>
            <a:ext cx="6992938" cy="4233862"/>
          </a:xfrm>
        </p:spPr>
        <p:txBody>
          <a:bodyPr/>
          <a:lstStyle/>
          <a:p>
            <a:r>
              <a:rPr lang="fr-FR" dirty="0" smtClean="0"/>
              <a:t>Acute </a:t>
            </a:r>
            <a:r>
              <a:rPr lang="fr-FR" dirty="0" err="1" smtClean="0"/>
              <a:t>risk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Speaker's name</a:t>
            </a:r>
          </a:p>
          <a:p>
            <a:pPr>
              <a:defRPr/>
            </a:pPr>
            <a:r>
              <a:rPr lang="en-GB" smtClean="0"/>
              <a:t>Meeting and date</a:t>
            </a:r>
            <a:endParaRPr lang="en-GB"/>
          </a:p>
        </p:txBody>
      </p:sp>
      <p:pic>
        <p:nvPicPr>
          <p:cNvPr id="6" name="Image 5">
            <a:hlinkClick r:id="rId2" action="ppaction://hlinksldjump" tooltip="Risk potential of the different insecticide sprays against aphids and caterpillars (conventional) for acute effects on aquatic, terrestrial, non-target organisms and groundwater in Germany.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98686"/>
            <a:ext cx="5040560" cy="113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7"/>
          <a:stretch/>
        </p:blipFill>
        <p:spPr bwMode="auto">
          <a:xfrm>
            <a:off x="4211960" y="1957065"/>
            <a:ext cx="3001155" cy="3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hlinkClick r:id="rId2" action="ppaction://hlinksldjump" tooltip="Risk potential of the different insecticide sprays against aphids and caterpillars (advanced) for acute effects on aquatic, terrestrial, non-target organisms and groundwater in Germany.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80" y="3573016"/>
            <a:ext cx="5069904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1115616" y="2708920"/>
            <a:ext cx="1531188" cy="163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Conventional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006600"/>
                </a:solidFill>
              </a:rPr>
              <a:t>Advanced 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5576" y="4614176"/>
            <a:ext cx="8280920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During on-farm trials in 2014 insecticides were sprayed 10 times on the 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conventional </a:t>
            </a:r>
            <a:r>
              <a:rPr lang="en-US" sz="1600" dirty="0">
                <a:solidFill>
                  <a:schemeClr val="tx1"/>
                </a:solidFill>
              </a:rPr>
              <a:t>part of the field compared to five applications on the field </a:t>
            </a:r>
            <a:r>
              <a:rPr lang="en-US" sz="1600" dirty="0" smtClean="0">
                <a:solidFill>
                  <a:schemeClr val="tx1"/>
                </a:solidFill>
              </a:rPr>
              <a:t>sprayed only </a:t>
            </a:r>
            <a:r>
              <a:rPr lang="en-US" sz="1600" dirty="0">
                <a:solidFill>
                  <a:schemeClr val="tx1"/>
                </a:solidFill>
              </a:rPr>
              <a:t>when thresholds were exceeded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chemeClr val="tx1"/>
                </a:solidFill>
              </a:rPr>
              <a:t>On </a:t>
            </a:r>
            <a:r>
              <a:rPr lang="en-US" sz="1600" dirty="0">
                <a:solidFill>
                  <a:schemeClr val="tx1"/>
                </a:solidFill>
              </a:rPr>
              <a:t>conventional fields two more treatments were applied against caterpillars, </a:t>
            </a:r>
            <a:r>
              <a:rPr lang="en-US" sz="1600" dirty="0" smtClean="0">
                <a:solidFill>
                  <a:schemeClr val="tx1"/>
                </a:solidFill>
              </a:rPr>
              <a:t>one </a:t>
            </a:r>
            <a:r>
              <a:rPr lang="en-US" sz="1600" dirty="0">
                <a:solidFill>
                  <a:schemeClr val="tx1"/>
                </a:solidFill>
              </a:rPr>
              <a:t>against aphids and two against </a:t>
            </a:r>
            <a:r>
              <a:rPr lang="en-US" sz="1600" dirty="0" err="1">
                <a:solidFill>
                  <a:schemeClr val="tx1"/>
                </a:solidFill>
              </a:rPr>
              <a:t>thrips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Data </a:t>
            </a:r>
            <a:r>
              <a:rPr lang="en-US" sz="1600" dirty="0">
                <a:solidFill>
                  <a:schemeClr val="tx1"/>
                </a:solidFill>
              </a:rPr>
              <a:t>about cost-benefit-efficacy are not yet available since cabbage heads </a:t>
            </a:r>
            <a:r>
              <a:rPr lang="en-US" sz="1600" dirty="0" smtClean="0">
                <a:solidFill>
                  <a:schemeClr val="tx1"/>
                </a:solidFill>
              </a:rPr>
              <a:t>are still </a:t>
            </a:r>
            <a:r>
              <a:rPr lang="en-US" sz="1600" dirty="0">
                <a:solidFill>
                  <a:schemeClr val="tx1"/>
                </a:solidFill>
              </a:rPr>
              <a:t>in the cold warehouse. </a:t>
            </a: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13" name="Image 12">
            <a:hlinkClick r:id="rId2" action="ppaction://hlinksldjump" tooltip="by choosing biological or selective insecticides rather than broad spectrum insecticides and by using spraying less often, the risk on different aquatic and terrestrial and non-target organisms is reduced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59" y="6093296"/>
            <a:ext cx="1901335" cy="792088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971600" y="112238"/>
            <a:ext cx="1728192" cy="1624574"/>
            <a:chOff x="971600" y="112238"/>
            <a:chExt cx="1728192" cy="1624574"/>
          </a:xfrm>
        </p:grpSpPr>
        <p:pic>
          <p:nvPicPr>
            <p:cNvPr id="15" name="Image 14" descr="uebersichtb">
              <a:hlinkClick r:id="rId7" action="ppaction://hlinksldjump" tooltip="Aphids = Brevicoryne brassicae"/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68871"/>
              <a:ext cx="702883" cy="576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15" descr="G071149">
              <a:hlinkClick r:id="rId7" action="ppaction://hlinksldjump" tooltip="Caterpillars = cabbage moth (Mamestra brassicae)"/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2" r="12508" b="27892"/>
            <a:stretch>
              <a:fillRect/>
            </a:stretch>
          </p:blipFill>
          <p:spPr bwMode="auto">
            <a:xfrm>
              <a:off x="1979712" y="112238"/>
              <a:ext cx="720079" cy="581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16" descr="C:\Dokumente und Einstellungen\Herbst\Desktop\Herbst\Bilder Versuche\DSC03856.JPG">
              <a:hlinkClick r:id="rId7" action="ppaction://hlinksldjump" tooltip="Caterpillars = cabbage white butterfly (Pieris rapae) "/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48" t="32927" r="33696" b="32991"/>
            <a:stretch>
              <a:fillRect/>
            </a:stretch>
          </p:blipFill>
          <p:spPr bwMode="auto">
            <a:xfrm>
              <a:off x="1979712" y="692696"/>
              <a:ext cx="720079" cy="539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 17" descr="G071928">
              <a:hlinkClick r:id="rId7" action="ppaction://hlinksldjump" tooltip="Caterpillars = diamond back moth (Plutella xylostella) "/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7" t="13696" r="2934"/>
            <a:stretch>
              <a:fillRect/>
            </a:stretch>
          </p:blipFill>
          <p:spPr bwMode="auto">
            <a:xfrm>
              <a:off x="1977816" y="1196752"/>
              <a:ext cx="721976" cy="5400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906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404813"/>
            <a:ext cx="5040560" cy="936625"/>
          </a:xfrm>
        </p:spPr>
        <p:txBody>
          <a:bodyPr/>
          <a:lstStyle/>
          <a:p>
            <a:r>
              <a:rPr lang="fr-FR" dirty="0" err="1" smtClean="0"/>
              <a:t>Environmental</a:t>
            </a:r>
            <a:r>
              <a:rPr lang="fr-FR" dirty="0" smtClean="0"/>
              <a:t> </a:t>
            </a:r>
            <a:r>
              <a:rPr lang="fr-FR" dirty="0" err="1" smtClean="0"/>
              <a:t>sustainability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2275" y="1931442"/>
            <a:ext cx="6992938" cy="4233862"/>
          </a:xfrm>
        </p:spPr>
        <p:txBody>
          <a:bodyPr/>
          <a:lstStyle/>
          <a:p>
            <a:r>
              <a:rPr lang="fr-FR" dirty="0" err="1" smtClean="0"/>
              <a:t>Chronic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Speaker's name</a:t>
            </a:r>
          </a:p>
          <a:p>
            <a:pPr>
              <a:defRPr/>
            </a:pPr>
            <a:r>
              <a:rPr lang="en-GB" smtClean="0"/>
              <a:t>Meeting and date</a:t>
            </a:r>
            <a:endParaRPr lang="en-GB"/>
          </a:p>
        </p:txBody>
      </p:sp>
      <p:pic>
        <p:nvPicPr>
          <p:cNvPr id="8" name="Image 7">
            <a:hlinkClick r:id="rId2" action="ppaction://hlinksldjump" tooltip="Risk potential of the different insecticide sprays against aphids and caterpillars (conventional) for chronic effects on aquatic, terrestrial, non-target organisms and groundwater in Germany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07977"/>
            <a:ext cx="5243562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5"/>
          <a:stretch/>
        </p:blipFill>
        <p:spPr bwMode="auto">
          <a:xfrm>
            <a:off x="4499992" y="2044213"/>
            <a:ext cx="2990021" cy="3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hlinkClick r:id="rId2" action="ppaction://hlinksldjump" tooltip="Risk potential of the different insecticide sprays against aphids and caterpillars (advanced) for chronic effects on aquatic, terrestrial, non-target organisms and groundwater in Germany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36" y="3887015"/>
            <a:ext cx="5304334" cy="8532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1115616" y="2958068"/>
            <a:ext cx="1531188" cy="163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Conventional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006600"/>
                </a:solidFill>
              </a:rPr>
              <a:t>Advanced </a:t>
            </a:r>
            <a:endParaRPr lang="fr-FR" dirty="0">
              <a:solidFill>
                <a:srgbClr val="006600"/>
              </a:solidFill>
            </a:endParaRPr>
          </a:p>
        </p:txBody>
      </p:sp>
      <p:pic>
        <p:nvPicPr>
          <p:cNvPr id="12" name="Image 11">
            <a:hlinkClick r:id="rId2" action="ppaction://hlinksldjump" tooltip="Therefore, regarding the complete strategy, spraying after action thresholds are exceeded and using selective or biological plant protection products is a good way to minimize the risk on the environment and especially aquatic organisms.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32" y="5241969"/>
            <a:ext cx="1901335" cy="792088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971600" y="112238"/>
            <a:ext cx="1728192" cy="1624574"/>
            <a:chOff x="971600" y="112238"/>
            <a:chExt cx="1728192" cy="1624574"/>
          </a:xfrm>
        </p:grpSpPr>
        <p:pic>
          <p:nvPicPr>
            <p:cNvPr id="14" name="Image 13" descr="uebersichtb">
              <a:hlinkClick r:id="rId7" action="ppaction://hlinksldjump" tooltip="Aphids = Brevicoryne brassicae"/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68871"/>
              <a:ext cx="702883" cy="576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4" descr="G071149">
              <a:hlinkClick r:id="rId7" action="ppaction://hlinksldjump" tooltip="Caterpillars = cabbage moth (Mamestra brassicae)"/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2" r="12508" b="27892"/>
            <a:stretch>
              <a:fillRect/>
            </a:stretch>
          </p:blipFill>
          <p:spPr bwMode="auto">
            <a:xfrm>
              <a:off x="1979712" y="112238"/>
              <a:ext cx="720079" cy="581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15" descr="C:\Dokumente und Einstellungen\Herbst\Desktop\Herbst\Bilder Versuche\DSC03856.JPG">
              <a:hlinkClick r:id="rId7" action="ppaction://hlinksldjump" tooltip="Caterpillars = cabbage white butterfly (Pieris rapae) "/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48" t="32927" r="33696" b="32991"/>
            <a:stretch>
              <a:fillRect/>
            </a:stretch>
          </p:blipFill>
          <p:spPr bwMode="auto">
            <a:xfrm>
              <a:off x="1979712" y="692696"/>
              <a:ext cx="720079" cy="539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16" descr="G071928">
              <a:hlinkClick r:id="rId7" action="ppaction://hlinksldjump" tooltip="Caterpillars = diamond back moth (Plutella xylostella) "/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7" t="13696" r="2934"/>
            <a:stretch>
              <a:fillRect/>
            </a:stretch>
          </p:blipFill>
          <p:spPr bwMode="auto">
            <a:xfrm>
              <a:off x="1977816" y="1196752"/>
              <a:ext cx="721976" cy="5400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647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404813"/>
            <a:ext cx="6336704" cy="936625"/>
          </a:xfrm>
        </p:spPr>
        <p:txBody>
          <a:bodyPr/>
          <a:lstStyle/>
          <a:p>
            <a:r>
              <a:rPr lang="fr-FR" dirty="0" err="1" smtClean="0"/>
              <a:t>Aphids</a:t>
            </a:r>
            <a:r>
              <a:rPr lang="fr-FR" dirty="0" smtClean="0"/>
              <a:t> and </a:t>
            </a:r>
            <a:r>
              <a:rPr lang="fr-FR" dirty="0" err="1" smtClean="0"/>
              <a:t>caterpillars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200" dirty="0" smtClean="0"/>
              <a:t>main conclusions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859434"/>
            <a:ext cx="8208912" cy="4449886"/>
          </a:xfrm>
        </p:spPr>
        <p:txBody>
          <a:bodyPr/>
          <a:lstStyle/>
          <a:p>
            <a:pPr algn="just"/>
            <a:r>
              <a:rPr lang="en-US" sz="2400" i="1" dirty="0"/>
              <a:t>Spraying plant protection products </a:t>
            </a:r>
            <a:r>
              <a:rPr lang="en-US" sz="2400" b="1" i="1" dirty="0">
                <a:solidFill>
                  <a:srgbClr val="006600"/>
                </a:solidFill>
              </a:rPr>
              <a:t>after control thresholds are exceeded</a:t>
            </a:r>
            <a:r>
              <a:rPr lang="en-US" sz="2400" i="1" dirty="0"/>
              <a:t> is a very good option for reducing the amount of insecticides. </a:t>
            </a:r>
            <a:endParaRPr lang="en-US" sz="2400" i="1" dirty="0" smtClean="0"/>
          </a:p>
          <a:p>
            <a:pPr marL="0" indent="0" algn="just">
              <a:buNone/>
            </a:pPr>
            <a:r>
              <a:rPr lang="en-US" sz="2400" i="1" dirty="0" smtClean="0"/>
              <a:t>	</a:t>
            </a:r>
            <a:r>
              <a:rPr lang="en-US" sz="2400" b="1" i="1" dirty="0" smtClean="0">
                <a:solidFill>
                  <a:srgbClr val="006600"/>
                </a:solidFill>
              </a:rPr>
              <a:t>Biological </a:t>
            </a:r>
            <a:r>
              <a:rPr lang="en-US" sz="2400" b="1" i="1" dirty="0">
                <a:solidFill>
                  <a:srgbClr val="006600"/>
                </a:solidFill>
              </a:rPr>
              <a:t>and selective insecticides </a:t>
            </a:r>
            <a:r>
              <a:rPr lang="en-US" sz="2400" i="1" dirty="0"/>
              <a:t>performed as </a:t>
            </a:r>
            <a:r>
              <a:rPr lang="en-US" sz="2400" i="1" dirty="0" smtClean="0"/>
              <a:t>	well as </a:t>
            </a:r>
            <a:r>
              <a:rPr lang="en-US" sz="2400" i="1" dirty="0"/>
              <a:t>broad spectrum insecticides</a:t>
            </a:r>
            <a:r>
              <a:rPr lang="en-US" sz="2400" i="1" dirty="0" smtClean="0"/>
              <a:t>.</a:t>
            </a:r>
          </a:p>
          <a:p>
            <a:pPr marL="0" indent="0" algn="just">
              <a:buNone/>
            </a:pPr>
            <a:endParaRPr lang="fr-FR" sz="2400" dirty="0"/>
          </a:p>
          <a:p>
            <a:r>
              <a:rPr lang="en-US" sz="2400" i="1" dirty="0" smtClean="0"/>
              <a:t>However </a:t>
            </a:r>
            <a:r>
              <a:rPr lang="en-US" sz="2400" i="1" dirty="0"/>
              <a:t>an </a:t>
            </a:r>
            <a:r>
              <a:rPr lang="en-US" sz="2400" b="1" i="1" dirty="0">
                <a:solidFill>
                  <a:srgbClr val="002060"/>
                </a:solidFill>
              </a:rPr>
              <a:t>adaption of thresholds </a:t>
            </a:r>
            <a:r>
              <a:rPr lang="en-US" sz="2400" i="1" dirty="0"/>
              <a:t>is needed to the respective farm due to occurrence of insect pests, environmental conditions, production goals and market demands. </a:t>
            </a: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Furthermore </a:t>
            </a:r>
            <a:r>
              <a:rPr lang="en-US" sz="2400" i="1" dirty="0"/>
              <a:t>the establishment of control thresholds for </a:t>
            </a:r>
            <a:r>
              <a:rPr lang="en-US" sz="2400" i="1" dirty="0" smtClean="0"/>
              <a:t>	all </a:t>
            </a:r>
            <a:r>
              <a:rPr lang="en-US" sz="2400" i="1" dirty="0"/>
              <a:t>pests of one crop is important.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Speaker's name</a:t>
            </a:r>
          </a:p>
          <a:p>
            <a:pPr>
              <a:defRPr/>
            </a:pPr>
            <a:r>
              <a:rPr lang="en-GB" smtClean="0"/>
              <a:t>Meeting and date</a:t>
            </a:r>
            <a:endParaRPr lang="en-GB"/>
          </a:p>
        </p:txBody>
      </p:sp>
      <p:grpSp>
        <p:nvGrpSpPr>
          <p:cNvPr id="5" name="Groupe 4"/>
          <p:cNvGrpSpPr/>
          <p:nvPr/>
        </p:nvGrpSpPr>
        <p:grpSpPr>
          <a:xfrm>
            <a:off x="971600" y="112238"/>
            <a:ext cx="1728192" cy="1624574"/>
            <a:chOff x="971600" y="112238"/>
            <a:chExt cx="1728192" cy="1624574"/>
          </a:xfrm>
        </p:grpSpPr>
        <p:pic>
          <p:nvPicPr>
            <p:cNvPr id="6" name="Image 5" descr="uebersichtb">
              <a:hlinkClick r:id="rId2" action="ppaction://hlinksldjump" tooltip="Aphids = Brevicoryne brassicae"/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68871"/>
              <a:ext cx="702883" cy="576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6" descr="G071149">
              <a:hlinkClick r:id="rId2" action="ppaction://hlinksldjump" tooltip="Caterpillars = cabbage moth (Mamestra brassicae)"/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2" r="12508" b="27892"/>
            <a:stretch>
              <a:fillRect/>
            </a:stretch>
          </p:blipFill>
          <p:spPr bwMode="auto">
            <a:xfrm>
              <a:off x="1979712" y="112238"/>
              <a:ext cx="720079" cy="581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7" descr="C:\Dokumente und Einstellungen\Herbst\Desktop\Herbst\Bilder Versuche\DSC03856.JPG">
              <a:hlinkClick r:id="rId2" action="ppaction://hlinksldjump" tooltip="Caterpillars = cabbage white butterfly (Pieris rapae) "/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48" t="32927" r="33696" b="32991"/>
            <a:stretch>
              <a:fillRect/>
            </a:stretch>
          </p:blipFill>
          <p:spPr bwMode="auto">
            <a:xfrm>
              <a:off x="1979712" y="692696"/>
              <a:ext cx="720079" cy="539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 descr="G071928">
              <a:hlinkClick r:id="rId2" action="ppaction://hlinksldjump" tooltip="Caterpillars = diamond back moth (Plutella xylostella) "/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7" t="13696" r="2934"/>
            <a:stretch>
              <a:fillRect/>
            </a:stretch>
          </p:blipFill>
          <p:spPr bwMode="auto">
            <a:xfrm>
              <a:off x="1977816" y="1196752"/>
              <a:ext cx="721976" cy="5400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001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2275" y="404813"/>
            <a:ext cx="6120085" cy="936625"/>
          </a:xfrm>
        </p:spPr>
        <p:txBody>
          <a:bodyPr/>
          <a:lstStyle/>
          <a:p>
            <a:r>
              <a:rPr lang="fr-FR" dirty="0" smtClean="0"/>
              <a:t>For more information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484313"/>
            <a:ext cx="8136904" cy="4233862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/>
              <a:t>Download</a:t>
            </a:r>
            <a:r>
              <a:rPr lang="fr-FR" dirty="0" smtClean="0"/>
              <a:t> the </a:t>
            </a:r>
            <a:r>
              <a:rPr lang="fr-FR" dirty="0" err="1" smtClean="0"/>
              <a:t>following</a:t>
            </a:r>
            <a:r>
              <a:rPr lang="fr-FR" dirty="0" smtClean="0"/>
              <a:t> documents</a:t>
            </a:r>
          </a:p>
          <a:p>
            <a:r>
              <a:rPr lang="fr-FR" dirty="0" smtClean="0"/>
              <a:t>the </a:t>
            </a:r>
            <a:r>
              <a:rPr lang="fr-FR" dirty="0" smtClean="0">
                <a:hlinkClick r:id="rId2" tooltip="Results and lessons from PURE"/>
              </a:rPr>
              <a:t>BOOKLET</a:t>
            </a:r>
            <a:endParaRPr lang="fr-FR" dirty="0" smtClean="0"/>
          </a:p>
          <a:p>
            <a:r>
              <a:rPr lang="fr-FR" dirty="0"/>
              <a:t>t</a:t>
            </a:r>
            <a:r>
              <a:rPr lang="fr-FR" dirty="0" smtClean="0"/>
              <a:t>he </a:t>
            </a:r>
            <a:r>
              <a:rPr lang="fr-FR" dirty="0" smtClean="0">
                <a:hlinkClick r:id="rId3" tooltip="Deliverable &quot;IPM guidelines&quot;"/>
              </a:rPr>
              <a:t>IPM guidelines </a:t>
            </a: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Go to the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visits</a:t>
            </a:r>
            <a:endParaRPr lang="fr-FR" dirty="0" smtClean="0"/>
          </a:p>
        </p:txBody>
      </p:sp>
      <p:pic>
        <p:nvPicPr>
          <p:cNvPr id="7" name="Image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437112"/>
            <a:ext cx="1800000" cy="1080000"/>
          </a:xfrm>
          <a:prstGeom prst="rect">
            <a:avLst/>
          </a:prstGeom>
        </p:spPr>
      </p:pic>
      <p:pic>
        <p:nvPicPr>
          <p:cNvPr id="8" name="Image 7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437112"/>
            <a:ext cx="14324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259632" y="1484313"/>
            <a:ext cx="7425581" cy="4233862"/>
          </a:xfrm>
        </p:spPr>
        <p:txBody>
          <a:bodyPr/>
          <a:lstStyle/>
          <a:p>
            <a:r>
              <a:rPr lang="fr-FR" sz="2800" dirty="0" err="1" smtClean="0">
                <a:hlinkClick r:id="rId2" tooltip="Go to the website"/>
              </a:rPr>
              <a:t>Cabbages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one of the major </a:t>
            </a:r>
            <a:r>
              <a:rPr lang="fr-FR" sz="2800" dirty="0" err="1" smtClean="0"/>
              <a:t>field</a:t>
            </a:r>
            <a:r>
              <a:rPr lang="fr-FR" sz="2800" dirty="0" smtClean="0"/>
              <a:t> </a:t>
            </a:r>
            <a:r>
              <a:rPr lang="fr-FR" sz="2800" dirty="0" err="1" smtClean="0"/>
              <a:t>vegetable</a:t>
            </a:r>
            <a:r>
              <a:rPr lang="fr-FR" sz="2800" dirty="0" smtClean="0"/>
              <a:t> </a:t>
            </a:r>
            <a:r>
              <a:rPr lang="fr-FR" sz="2800" dirty="0" err="1" smtClean="0"/>
              <a:t>cultivated</a:t>
            </a:r>
            <a:r>
              <a:rPr lang="fr-FR" sz="2800" dirty="0" smtClean="0"/>
              <a:t> in Europe</a:t>
            </a:r>
            <a:endParaRPr lang="fr-FR" sz="2800" dirty="0"/>
          </a:p>
          <a:p>
            <a:r>
              <a:rPr lang="en-US" sz="2800" dirty="0" smtClean="0">
                <a:hlinkClick r:id="rId3"/>
              </a:rPr>
              <a:t>On-farm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>
                <a:hlinkClick r:id="rId4"/>
              </a:rPr>
              <a:t>on-station</a:t>
            </a:r>
            <a:r>
              <a:rPr lang="en-US" sz="2800" dirty="0"/>
              <a:t> experiments have been conducted on the main pests and pathogens in Europe. </a:t>
            </a:r>
            <a:endParaRPr lang="en-US" sz="2800" dirty="0" smtClean="0"/>
          </a:p>
          <a:p>
            <a:r>
              <a:rPr lang="en-US" sz="2800" dirty="0" smtClean="0"/>
              <a:t>Weeds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Insects</a:t>
            </a:r>
            <a:r>
              <a:rPr lang="en-US" sz="2800" dirty="0"/>
              <a:t>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244051" y="6381328"/>
            <a:ext cx="442749" cy="276999"/>
          </a:xfrm>
          <a:prstGeom prst="rect">
            <a:avLst/>
          </a:prstGeom>
        </p:spPr>
        <p:txBody>
          <a:bodyPr/>
          <a:lstStyle/>
          <a:p>
            <a:pPr algn="r"/>
            <a:fld id="{1F1BCBEE-2B45-4460-9827-4F8375101EB0}" type="slidenum">
              <a:rPr lang="fr-FR" smtClean="0"/>
              <a:pPr algn="r"/>
              <a:t>2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Background</a:t>
            </a:r>
            <a:endParaRPr lang="fr-FR" dirty="0"/>
          </a:p>
        </p:txBody>
      </p:sp>
      <p:pic>
        <p:nvPicPr>
          <p:cNvPr id="6" name="Image 5" descr="Hvm. gåsefod_ kim.jpg">
            <a:hlinkClick r:id="rId5" action="ppaction://hlinksldjump" tooltip="Chenopodium album"/>
          </p:cNvPr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10922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Lugtløs kamille_kim.jpg">
            <a:hlinkClick r:id="rId5" action="ppaction://hlinksldjump" tooltip="Tripleurospermum inodurom = Matricaria inodora"/>
          </p:cNvPr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4149080"/>
            <a:ext cx="97035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Sort natskygge_kim.jpg">
            <a:hlinkClick r:id="rId5" action="ppaction://hlinksldjump" tooltip="Solanum nigrum"/>
          </p:cNvPr>
          <p:cNvPicPr preferRelativeResize="0"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1296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Hyrdetaske_ kim.jpg">
            <a:hlinkClick r:id="rId5" action="ppaction://hlinksldjump" tooltip="Capsella bursa-pastoris"/>
          </p:cNvPr>
          <p:cNvPicPr preferRelativeResize="0"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9080"/>
            <a:ext cx="1607442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http://upload.wikimedia.org/wikipedia/commons/thumb/9/97/Klein_kruiskruid_plant_(Senecio_vulgaris).jpg/270px-Klein_kruiskruid_plant_(Senecio_vulgaris).jpg">
            <a:hlinkClick r:id="rId5" action="ppaction://hlinksldjump" tooltip="Senecio vulgaris"/>
          </p:cNvPr>
          <p:cNvPicPr preferRelativeResize="0"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9080"/>
            <a:ext cx="1119706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http://www.agris.be/images/steme1.gif">
            <a:hlinkClick r:id="rId5" action="ppaction://hlinksldjump" tooltip="Stellaria media"/>
          </p:cNvPr>
          <p:cNvPicPr preferRelativeResize="0"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149080"/>
            <a:ext cx="144529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C:\Users\jakar\Documents\KIS Slike\Moje slike entomologija\Delia radicum od Spele 2.jpg">
            <a:hlinkClick r:id="rId12" action="ppaction://hlinksldjump" tooltip="Cabbage root fly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89240"/>
            <a:ext cx="1893716" cy="1153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uebersichtb">
            <a:hlinkClick r:id="rId14" action="ppaction://hlinksldjump" tooltip="Aphids = Brevicoryne brassicae"/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82" y="5589240"/>
            <a:ext cx="1405766" cy="1153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G071149">
            <a:hlinkClick r:id="rId14" action="ppaction://hlinksldjump" tooltip="Caterpillars = Mamestra brassicae"/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r="12508" b="27892"/>
          <a:stretch>
            <a:fillRect/>
          </a:stretch>
        </p:blipFill>
        <p:spPr bwMode="auto">
          <a:xfrm>
            <a:off x="4932040" y="5589240"/>
            <a:ext cx="1440159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C:\Dokumente und Einstellungen\Herbst\Desktop\Herbst\Bilder Versuche\DSC03856.JPG">
            <a:hlinkClick r:id="rId14" action="ppaction://hlinksldjump" tooltip="Caterpillars = Pieris rapae"/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8" t="32927" r="33696" b="32991"/>
          <a:stretch>
            <a:fillRect/>
          </a:stretch>
        </p:blipFill>
        <p:spPr bwMode="auto">
          <a:xfrm>
            <a:off x="6372198" y="5590892"/>
            <a:ext cx="1368153" cy="107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G071928">
            <a:hlinkClick r:id="rId14" action="ppaction://hlinksldjump" tooltip="Caterpillars = Plutella xylostella"/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7" t="13696" r="2934"/>
          <a:stretch>
            <a:fillRect/>
          </a:stretch>
        </p:blipFill>
        <p:spPr bwMode="auto">
          <a:xfrm>
            <a:off x="7740350" y="5589240"/>
            <a:ext cx="1301279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8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15816" y="160338"/>
            <a:ext cx="5472608" cy="936625"/>
          </a:xfrm>
        </p:spPr>
        <p:txBody>
          <a:bodyPr/>
          <a:lstStyle/>
          <a:p>
            <a:r>
              <a:rPr lang="fr-FR" dirty="0" err="1" smtClean="0"/>
              <a:t>Weeds</a:t>
            </a:r>
            <a:r>
              <a:rPr lang="fr-FR" dirty="0" smtClean="0"/>
              <a:t> management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2275" y="1196752"/>
            <a:ext cx="6992938" cy="4233862"/>
          </a:xfrm>
        </p:spPr>
        <p:txBody>
          <a:bodyPr/>
          <a:lstStyle/>
          <a:p>
            <a:r>
              <a:rPr lang="fr-FR" dirty="0" smtClean="0"/>
              <a:t>Use of </a:t>
            </a:r>
            <a:r>
              <a:rPr lang="fr-FR" dirty="0" err="1" smtClean="0"/>
              <a:t>Robovator</a:t>
            </a:r>
            <a:r>
              <a:rPr lang="fr-FR" dirty="0" smtClean="0"/>
              <a:t> in white </a:t>
            </a:r>
            <a:r>
              <a:rPr lang="fr-FR" dirty="0" err="1" smtClean="0"/>
              <a:t>cabbage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Speaker's name</a:t>
            </a:r>
          </a:p>
          <a:p>
            <a:pPr>
              <a:defRPr/>
            </a:pPr>
            <a:r>
              <a:rPr lang="en-GB" smtClean="0"/>
              <a:t>Meeting and date</a:t>
            </a:r>
            <a:endParaRPr lang="en-GB"/>
          </a:p>
        </p:txBody>
      </p:sp>
      <p:pic>
        <p:nvPicPr>
          <p:cNvPr id="5" name="Image 4">
            <a:hlinkClick r:id="rId2" action="ppaction://hlinksldjump" tooltip="The intelligent weeder controlled slightly more weeds than the tools without intelligence in the 2012-experiment and the effectiveness of Robovator was almost similar to the herbicide treatment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4" t="-3596" r="-3406" b="-919"/>
          <a:stretch>
            <a:fillRect/>
          </a:stretch>
        </p:blipFill>
        <p:spPr bwMode="auto">
          <a:xfrm>
            <a:off x="1115616" y="3875038"/>
            <a:ext cx="316835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hlinkClick r:id="rId2" action="ppaction://hlinksldjump" tooltip="Either of the implements studied or the herbicide treatment caused any noteworthy injuries on the crop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75038"/>
            <a:ext cx="331236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H:\Arbejdsfiler\2013\Projekter\EU-PURE\WP 1.4\Behandlinger 11 juni\IMG_3067.JPG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22" y="1772816"/>
            <a:ext cx="2695522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H:\Arbejdsfiler\2012\Projekter\EU-PURE\WP 1.4\Billeder_13_juni\IMG_793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902" y="1772816"/>
            <a:ext cx="2500114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utoShape 2" descr="Résultat de recherche d'images pour &quot;denmark fla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960120" cy="723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79958" y="6205774"/>
            <a:ext cx="7208465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Unfortunately, there were not enough weeds to estimate the weed control effects in 2013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842566" y="137518"/>
            <a:ext cx="1569194" cy="1080000"/>
            <a:chOff x="842566" y="137518"/>
            <a:chExt cx="1569194" cy="1080000"/>
          </a:xfrm>
        </p:grpSpPr>
        <p:pic>
          <p:nvPicPr>
            <p:cNvPr id="12" name="Image 11" descr="Hvm. gåsefod_ kim.jpg">
              <a:hlinkClick r:id="rId8" action="ppaction://hlinksldjump" tooltip="Chenopodium album"/>
            </p:cNvPr>
            <p:cNvPicPr preferRelativeResize="0"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566" y="137518"/>
              <a:ext cx="5461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 descr="Lugtløs kamille_kim.jpg">
              <a:hlinkClick r:id="rId8" action="ppaction://hlinksldjump" tooltip="Tripleurospermum inodurom = Matricaria inodora"/>
            </p:cNvPr>
            <p:cNvPicPr preferRelativeResize="0"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88666" y="137518"/>
              <a:ext cx="485177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Sort natskygge_kim.jpg">
              <a:hlinkClick r:id="rId8" action="ppaction://hlinksldjump" tooltip="Solanum nigrum"/>
            </p:cNvPr>
            <p:cNvPicPr preferRelativeResize="0"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37518"/>
              <a:ext cx="648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4" descr="Hyrdetaske_ kim.jpg">
              <a:hlinkClick r:id="rId8" action="ppaction://hlinksldjump" tooltip="Capsella bursa-pastoris"/>
            </p:cNvPr>
            <p:cNvPicPr preferRelativeResize="0"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566" y="677518"/>
              <a:ext cx="803721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15" descr="http://upload.wikimedia.org/wikipedia/commons/thumb/9/97/Klein_kruiskruid_plant_(Senecio_vulgaris).jpg/270px-Klein_kruiskruid_plant_(Senecio_vulgaris).jpg">
              <a:hlinkClick r:id="rId8" action="ppaction://hlinksldjump" tooltip="Senecio vulgaris"/>
            </p:cNvPr>
            <p:cNvPicPr preferRelativeResize="0"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907" y="677518"/>
              <a:ext cx="559853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16" descr="http://www.agris.be/images/steme1.gif">
              <a:hlinkClick r:id="rId8" action="ppaction://hlinksldjump" tooltip="Stellaria media"/>
            </p:cNvPr>
            <p:cNvPicPr preferRelativeResize="0"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21" r="28841" b="-1874"/>
            <a:stretch/>
          </p:blipFill>
          <p:spPr bwMode="auto">
            <a:xfrm>
              <a:off x="1547664" y="667398"/>
              <a:ext cx="300467" cy="5501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601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87" y="260648"/>
            <a:ext cx="5688037" cy="936625"/>
          </a:xfrm>
        </p:spPr>
        <p:txBody>
          <a:bodyPr/>
          <a:lstStyle/>
          <a:p>
            <a:r>
              <a:rPr lang="fr-FR" dirty="0" err="1" smtClean="0"/>
              <a:t>Weeds</a:t>
            </a:r>
            <a:r>
              <a:rPr lang="fr-FR" dirty="0" smtClean="0"/>
              <a:t> management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2275" y="1196752"/>
            <a:ext cx="6992938" cy="2736304"/>
          </a:xfrm>
        </p:spPr>
        <p:txBody>
          <a:bodyPr/>
          <a:lstStyle/>
          <a:p>
            <a:r>
              <a:rPr lang="fr-FR" dirty="0" smtClean="0"/>
              <a:t>Use of IC-</a:t>
            </a:r>
            <a:r>
              <a:rPr lang="fr-FR" dirty="0" err="1" smtClean="0"/>
              <a:t>cultivator</a:t>
            </a:r>
            <a:r>
              <a:rPr lang="fr-FR" dirty="0" smtClean="0"/>
              <a:t> in </a:t>
            </a:r>
            <a:r>
              <a:rPr lang="fr-FR" dirty="0" err="1" smtClean="0"/>
              <a:t>brussels</a:t>
            </a:r>
            <a:r>
              <a:rPr lang="fr-FR" dirty="0" smtClean="0"/>
              <a:t> </a:t>
            </a:r>
            <a:r>
              <a:rPr lang="fr-FR" dirty="0" err="1" smtClean="0"/>
              <a:t>sprout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Main </a:t>
            </a:r>
            <a:r>
              <a:rPr lang="fr-FR" dirty="0" err="1" smtClean="0"/>
              <a:t>results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Speaker's name</a:t>
            </a:r>
          </a:p>
          <a:p>
            <a:pPr>
              <a:defRPr/>
            </a:pPr>
            <a:r>
              <a:rPr lang="en-GB" dirty="0" smtClean="0"/>
              <a:t>Meeting and date</a:t>
            </a:r>
            <a:endParaRPr lang="en-GB" dirty="0"/>
          </a:p>
        </p:txBody>
      </p:sp>
      <p:sp>
        <p:nvSpPr>
          <p:cNvPr id="9" name="AutoShape 2" descr="Résultat de recherche d'images pour &quot;denmark fla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179958" y="6319392"/>
            <a:ext cx="7208465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No yield effects </a:t>
            </a:r>
            <a:r>
              <a:rPr lang="en-US" i="1" dirty="0">
                <a:solidFill>
                  <a:srgbClr val="FF0000"/>
                </a:solidFill>
              </a:rPr>
              <a:t>were found in the experiments.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2" name="Image 11">
            <a:hlinkClick r:id="rId2" action="ppaction://hlinksldjump" tooltip="Weed control level with the IC-Cultivator was at the same level as the non-intelligent mechanical weeding tools, except for 2012, when IC-Cultivator implementation was untimely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14" y="4125113"/>
            <a:ext cx="2885688" cy="212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14" y="2060848"/>
            <a:ext cx="951890" cy="634593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58" y="1772816"/>
            <a:ext cx="2566654" cy="19475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3841502" y="3861048"/>
            <a:ext cx="5302498" cy="241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008000"/>
                </a:solidFill>
              </a:rPr>
              <a:t>Mechanical </a:t>
            </a:r>
            <a:r>
              <a:rPr lang="en-GB" i="1" dirty="0">
                <a:solidFill>
                  <a:srgbClr val="008000"/>
                </a:solidFill>
              </a:rPr>
              <a:t>weed control technically is </a:t>
            </a:r>
            <a:r>
              <a:rPr lang="en-GB" b="1" i="1" dirty="0">
                <a:solidFill>
                  <a:srgbClr val="008000"/>
                </a:solidFill>
              </a:rPr>
              <a:t>very well possible</a:t>
            </a:r>
            <a:r>
              <a:rPr lang="en-GB" i="1" dirty="0">
                <a:solidFill>
                  <a:srgbClr val="008000"/>
                </a:solidFill>
              </a:rPr>
              <a:t> in cabbage, </a:t>
            </a:r>
            <a:r>
              <a:rPr lang="en-GB" b="1" i="1" dirty="0">
                <a:solidFill>
                  <a:srgbClr val="008000"/>
                </a:solidFill>
              </a:rPr>
              <a:t>with conventional equipment</a:t>
            </a:r>
            <a:r>
              <a:rPr lang="en-GB" i="1" dirty="0">
                <a:solidFill>
                  <a:srgbClr val="008000"/>
                </a:solidFill>
              </a:rPr>
              <a:t>. </a:t>
            </a:r>
            <a:endParaRPr lang="en-GB" i="1" dirty="0" smtClean="0">
              <a:solidFill>
                <a:srgbClr val="008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8000"/>
                </a:solidFill>
              </a:rPr>
              <a:t>Intelligent</a:t>
            </a:r>
            <a:r>
              <a:rPr lang="en-GB" i="1" dirty="0" smtClean="0">
                <a:solidFill>
                  <a:srgbClr val="008000"/>
                </a:solidFill>
              </a:rPr>
              <a:t> </a:t>
            </a:r>
            <a:r>
              <a:rPr lang="en-GB" i="1" dirty="0" smtClean="0">
                <a:solidFill>
                  <a:srgbClr val="008000"/>
                </a:solidFill>
              </a:rPr>
              <a:t>intra-row </a:t>
            </a:r>
            <a:r>
              <a:rPr lang="en-GB" i="1" dirty="0">
                <a:solidFill>
                  <a:srgbClr val="008000"/>
                </a:solidFill>
              </a:rPr>
              <a:t>weeding is </a:t>
            </a:r>
            <a:r>
              <a:rPr lang="en-GB" b="1" i="1" dirty="0">
                <a:solidFill>
                  <a:srgbClr val="008000"/>
                </a:solidFill>
              </a:rPr>
              <a:t>not </a:t>
            </a:r>
            <a:r>
              <a:rPr lang="en-GB" i="1" dirty="0">
                <a:solidFill>
                  <a:srgbClr val="008000"/>
                </a:solidFill>
              </a:rPr>
              <a:t>particularly </a:t>
            </a:r>
            <a:r>
              <a:rPr lang="en-GB" b="1" i="1" dirty="0">
                <a:solidFill>
                  <a:srgbClr val="008000"/>
                </a:solidFill>
              </a:rPr>
              <a:t>needed</a:t>
            </a:r>
            <a:r>
              <a:rPr lang="en-GB" i="1" dirty="0">
                <a:solidFill>
                  <a:srgbClr val="008000"/>
                </a:solidFill>
              </a:rPr>
              <a:t> for a good result, which means such equipment is </a:t>
            </a:r>
            <a:r>
              <a:rPr lang="en-GB" b="1" i="1" dirty="0">
                <a:solidFill>
                  <a:srgbClr val="008000"/>
                </a:solidFill>
              </a:rPr>
              <a:t>not cost-effective </a:t>
            </a:r>
            <a:r>
              <a:rPr lang="en-GB" i="1" dirty="0">
                <a:solidFill>
                  <a:srgbClr val="008000"/>
                </a:solidFill>
              </a:rPr>
              <a:t>for cabbage growers. </a:t>
            </a:r>
            <a:endParaRPr lang="en-GB" i="1" dirty="0" smtClean="0">
              <a:solidFill>
                <a:srgbClr val="008000"/>
              </a:solidFill>
            </a:endParaRPr>
          </a:p>
          <a:p>
            <a:r>
              <a:rPr lang="en-GB" i="1" dirty="0" smtClean="0">
                <a:solidFill>
                  <a:srgbClr val="008000"/>
                </a:solidFill>
              </a:rPr>
              <a:t>	Hoeing </a:t>
            </a:r>
            <a:r>
              <a:rPr lang="en-GB" i="1" dirty="0">
                <a:solidFill>
                  <a:srgbClr val="008000"/>
                </a:solidFill>
              </a:rPr>
              <a:t>with an in-row measure like finger </a:t>
            </a:r>
            <a:r>
              <a:rPr lang="en-GB" i="1" dirty="0" smtClean="0">
                <a:solidFill>
                  <a:srgbClr val="008000"/>
                </a:solidFill>
              </a:rPr>
              <a:t>	</a:t>
            </a:r>
            <a:r>
              <a:rPr lang="en-GB" i="1" dirty="0" err="1" smtClean="0">
                <a:solidFill>
                  <a:srgbClr val="008000"/>
                </a:solidFill>
              </a:rPr>
              <a:t>weeders</a:t>
            </a:r>
            <a:r>
              <a:rPr lang="en-GB" i="1" dirty="0" smtClean="0">
                <a:solidFill>
                  <a:srgbClr val="008000"/>
                </a:solidFill>
              </a:rPr>
              <a:t> </a:t>
            </a:r>
            <a:r>
              <a:rPr lang="en-GB" i="1" dirty="0">
                <a:solidFill>
                  <a:srgbClr val="008000"/>
                </a:solidFill>
              </a:rPr>
              <a:t>or ridging will do the job. 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842566" y="137518"/>
            <a:ext cx="1569194" cy="1080000"/>
            <a:chOff x="842566" y="137518"/>
            <a:chExt cx="1569194" cy="1080000"/>
          </a:xfrm>
        </p:grpSpPr>
        <p:pic>
          <p:nvPicPr>
            <p:cNvPr id="17" name="Image 16" descr="Hvm. gåsefod_ kim.jpg">
              <a:hlinkClick r:id="rId6" action="ppaction://hlinksldjump" tooltip="Chenopodium album"/>
            </p:cNvPr>
            <p:cNvPicPr preferRelativeResize="0"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566" y="137518"/>
              <a:ext cx="5461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 17" descr="Lugtløs kamille_kim.jpg">
              <a:hlinkClick r:id="rId6" action="ppaction://hlinksldjump" tooltip="Tripleurospermum inodurom = Matricaria inodora"/>
            </p:cNvPr>
            <p:cNvPicPr preferRelativeResize="0"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88666" y="137518"/>
              <a:ext cx="485177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18" descr="Sort natskygge_kim.jpg">
              <a:hlinkClick r:id="rId6" action="ppaction://hlinksldjump" tooltip="Solanum nigrum"/>
            </p:cNvPr>
            <p:cNvPicPr preferRelativeResize="0"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37518"/>
              <a:ext cx="648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19" descr="Hyrdetaske_ kim.jpg">
              <a:hlinkClick r:id="rId6" action="ppaction://hlinksldjump" tooltip="Capsella bursa-pastoris"/>
            </p:cNvPr>
            <p:cNvPicPr preferRelativeResize="0"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566" y="677518"/>
              <a:ext cx="803721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 20" descr="http://upload.wikimedia.org/wikipedia/commons/thumb/9/97/Klein_kruiskruid_plant_(Senecio_vulgaris).jpg/270px-Klein_kruiskruid_plant_(Senecio_vulgaris).jpg">
              <a:hlinkClick r:id="rId6" action="ppaction://hlinksldjump" tooltip="Senecio vulgaris"/>
            </p:cNvPr>
            <p:cNvPicPr preferRelativeResize="0"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907" y="677518"/>
              <a:ext cx="559853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 21" descr="http://www.agris.be/images/steme1.gif">
              <a:hlinkClick r:id="rId6" action="ppaction://hlinksldjump" tooltip="Stellaria media"/>
            </p:cNvPr>
            <p:cNvPicPr preferRelativeResize="0"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21" r="28841" b="-1874"/>
            <a:stretch/>
          </p:blipFill>
          <p:spPr bwMode="auto">
            <a:xfrm>
              <a:off x="1547664" y="667398"/>
              <a:ext cx="300467" cy="5501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556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6371" y="332656"/>
            <a:ext cx="5688037" cy="936625"/>
          </a:xfrm>
        </p:spPr>
        <p:txBody>
          <a:bodyPr/>
          <a:lstStyle/>
          <a:p>
            <a:r>
              <a:rPr lang="fr-FR" dirty="0" err="1" smtClean="0"/>
              <a:t>Weeds</a:t>
            </a:r>
            <a:r>
              <a:rPr lang="fr-FR" dirty="0" smtClean="0"/>
              <a:t> management</a:t>
            </a:r>
            <a:br>
              <a:rPr lang="fr-FR" dirty="0" smtClean="0"/>
            </a:br>
            <a:r>
              <a:rPr lang="fr-FR" sz="3600" dirty="0" err="1" smtClean="0"/>
              <a:t>Sustainability</a:t>
            </a:r>
            <a:endParaRPr lang="fr-FR" sz="36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301042"/>
              </p:ext>
            </p:extLst>
          </p:nvPr>
        </p:nvGraphicFramePr>
        <p:xfrm>
          <a:off x="1187624" y="1484784"/>
          <a:ext cx="7488832" cy="3020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6490"/>
                <a:gridCol w="1168282"/>
                <a:gridCol w="1251877"/>
                <a:gridCol w="1436396"/>
                <a:gridCol w="1121388"/>
                <a:gridCol w="1174399"/>
              </a:tblGrid>
              <a:tr h="299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Country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System</a:t>
                      </a:r>
                      <a:endParaRPr lang="fr-F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Sustainability</a:t>
                      </a:r>
                      <a:endParaRPr lang="fr-F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25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Economic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Environmental</a:t>
                      </a:r>
                      <a:endParaRPr lang="fr-F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Social</a:t>
                      </a:r>
                      <a:endParaRPr lang="fr-F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Overall</a:t>
                      </a:r>
                      <a:endParaRPr lang="fr-F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942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</a:t>
                      </a:r>
                      <a:endParaRPr lang="fr-F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29942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ADV</a:t>
                      </a:r>
                      <a:endParaRPr lang="fr-F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hlinkClick r:id="rId2" action="ppaction://hlinksldjump" tooltip="The advanced system already has a higher labour demand, thus cost, compared with the conventional system with herbicide application"/>
                        </a:rPr>
                        <a:t>M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hlinkClick r:id="rId2" action="ppaction://hlinksldjump" tooltip="In general the weed control measures taken have no or limited influence on environmental sustainability"/>
                        </a:rPr>
                        <a:t>M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hlinkClick r:id="rId2" action="ppaction://hlinksldjump" tooltip="In general the weed control measures taken have no or limited influence on social sustainability"/>
                        </a:rPr>
                        <a:t>M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29942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INN</a:t>
                      </a:r>
                      <a:endParaRPr lang="fr-F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hlinkClick r:id="rId2" action="ppaction://hlinksldjump" tooltip="The increased machine cost influences the economic sustainability of the innovative system compared with the other systems"/>
                        </a:rPr>
                        <a:t>L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hlinkClick r:id="rId2" action="ppaction://hlinksldjump" tooltip="The increase between the advanced and innovative system can be mostly attributed to widening the crop rotation, with 50% instead of 33% cereals"/>
                        </a:rPr>
                        <a:t>H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hlinkClick r:id="rId2" action="ppaction://hlinksldjump" tooltip="The increase between the advanced and innovative system can be mostly attributed to widening the crop rotation, with 50% instead of 33% cereals"/>
                        </a:rPr>
                        <a:t>H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299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fr-F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fr-F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fr-F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fr-F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fr-F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942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</a:t>
                      </a:r>
                      <a:endParaRPr lang="fr-F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VL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fr-F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942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ADV</a:t>
                      </a:r>
                      <a:endParaRPr lang="fr-F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hlinkClick r:id="rId2" action="ppaction://hlinksldjump" tooltip="The extensive use of mechanical tactics is more prone to control failures. Economic sustainability is mainly judged on profitability (short-term sustainability) and economical viability (long-term sustainability)"/>
                        </a:rPr>
                        <a:t>M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hlinkClick r:id="rId2" action="ppaction://hlinksldjump" tooltip="Environmental sustainability comprises the three equally weighted attributes: resource use, environmental quality and biodiversity. This factor is composed of the quality of water, soil and air. Leaching of pesticide residues is less with mechanical tactic"/>
                        </a:rPr>
                        <a:t>M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hlinkClick r:id="rId2" action="ppaction://hlinksldjump" tooltip="increases with the inclusion of mechanical weed control. A lower health risk due to reduced pesticide use is the main cause"/>
                        </a:rPr>
                        <a:t>H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fr-F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942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INN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fr-F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fr-F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92896"/>
            <a:ext cx="951890" cy="634593"/>
          </a:xfrm>
          <a:prstGeom prst="rect">
            <a:avLst/>
          </a:prstGeom>
        </p:spPr>
      </p:pic>
      <p:pic>
        <p:nvPicPr>
          <p:cNvPr id="7" name="Image 6">
            <a:hlinkClick r:id="rId2" action="ppaction://hlinksldjump" tooltip="Danish cropping systems with white cabbage have 80% cereals in the crop sequence for the prevention of clubroot infestations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00" y="3717032"/>
            <a:ext cx="960120" cy="723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1600" y="4653136"/>
            <a:ext cx="7992888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Results of </a:t>
            </a:r>
            <a:r>
              <a:rPr lang="en-GB" i="1" dirty="0" err="1">
                <a:solidFill>
                  <a:srgbClr val="FF0000"/>
                </a:solidFill>
                <a:hlinkClick r:id="rId5" tooltip="For more information on DexIPM"/>
              </a:rPr>
              <a:t>DEXiPM</a:t>
            </a:r>
            <a:r>
              <a:rPr lang="en-GB" i="1" dirty="0">
                <a:solidFill>
                  <a:srgbClr val="FF0000"/>
                </a:solidFill>
                <a:hlinkClick r:id="rId5" tooltip="For more information on DexIPM"/>
              </a:rPr>
              <a:t> calculations </a:t>
            </a:r>
            <a:r>
              <a:rPr lang="en-GB" i="1" dirty="0">
                <a:solidFill>
                  <a:srgbClr val="FF0000"/>
                </a:solidFill>
              </a:rPr>
              <a:t>experiments. </a:t>
            </a:r>
            <a:endParaRPr lang="en-GB" i="1" dirty="0" smtClean="0">
              <a:solidFill>
                <a:srgbClr val="FF0000"/>
              </a:solidFill>
            </a:endParaRPr>
          </a:p>
          <a:p>
            <a:r>
              <a:rPr lang="en-GB" i="1" dirty="0" smtClean="0">
                <a:solidFill>
                  <a:srgbClr val="FF0000"/>
                </a:solidFill>
              </a:rPr>
              <a:t>Comparison </a:t>
            </a:r>
            <a:r>
              <a:rPr lang="en-GB" i="1" dirty="0">
                <a:solidFill>
                  <a:srgbClr val="FF0000"/>
                </a:solidFill>
              </a:rPr>
              <a:t>of conventional (CON), advanced (ADV), and innovative (INN) </a:t>
            </a:r>
            <a:endParaRPr lang="en-GB" i="1" dirty="0" smtClean="0">
              <a:solidFill>
                <a:srgbClr val="FF0000"/>
              </a:solidFill>
            </a:endParaRPr>
          </a:p>
          <a:p>
            <a:r>
              <a:rPr lang="en-GB" i="1" dirty="0" smtClean="0">
                <a:solidFill>
                  <a:srgbClr val="FF0000"/>
                </a:solidFill>
              </a:rPr>
              <a:t>weed </a:t>
            </a:r>
            <a:r>
              <a:rPr lang="en-GB" i="1" dirty="0">
                <a:solidFill>
                  <a:srgbClr val="FF0000"/>
                </a:solidFill>
              </a:rPr>
              <a:t>control (VL = very low, L = low, M = medium, H = high, VH = very high).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608" y="5629710"/>
            <a:ext cx="7776864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tx1"/>
                </a:solidFill>
              </a:rPr>
              <a:t>Labour demand is an important factor as farm size increases, and therefore the perceived weather risk of non-chemical measures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842566" y="137518"/>
            <a:ext cx="1569194" cy="1080000"/>
            <a:chOff x="842566" y="137518"/>
            <a:chExt cx="1569194" cy="1080000"/>
          </a:xfrm>
        </p:grpSpPr>
        <p:pic>
          <p:nvPicPr>
            <p:cNvPr id="11" name="Image 10" descr="Hvm. gåsefod_ kim.jpg">
              <a:hlinkClick r:id="rId6" action="ppaction://hlinksldjump" tooltip="Chenopodium album"/>
            </p:cNvPr>
            <p:cNvPicPr preferRelativeResize="0"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566" y="137518"/>
              <a:ext cx="5461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 descr="Lugtløs kamille_kim.jpg">
              <a:hlinkClick r:id="rId6" action="ppaction://hlinksldjump" tooltip="Tripleurospermum inodurom = Matricaria inodora"/>
            </p:cNvPr>
            <p:cNvPicPr preferRelativeResize="0"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88666" y="137518"/>
              <a:ext cx="485177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 descr="Sort natskygge_kim.jpg">
              <a:hlinkClick r:id="rId6" action="ppaction://hlinksldjump" tooltip="Solanum nigrum"/>
            </p:cNvPr>
            <p:cNvPicPr preferRelativeResize="0"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37518"/>
              <a:ext cx="648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Hyrdetaske_ kim.jpg">
              <a:hlinkClick r:id="rId6" action="ppaction://hlinksldjump" tooltip="Capsella bursa-pastoris"/>
            </p:cNvPr>
            <p:cNvPicPr preferRelativeResize="0"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566" y="677518"/>
              <a:ext cx="803721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4" descr="http://upload.wikimedia.org/wikipedia/commons/thumb/9/97/Klein_kruiskruid_plant_(Senecio_vulgaris).jpg/270px-Klein_kruiskruid_plant_(Senecio_vulgaris).jpg">
              <a:hlinkClick r:id="rId6" action="ppaction://hlinksldjump" tooltip="Senecio vulgaris"/>
            </p:cNvPr>
            <p:cNvPicPr preferRelativeResize="0"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907" y="677518"/>
              <a:ext cx="559853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15" descr="http://www.agris.be/images/steme1.gif">
              <a:hlinkClick r:id="rId6" action="ppaction://hlinksldjump" tooltip="Stellaria media"/>
            </p:cNvPr>
            <p:cNvPicPr preferRelativeResize="0"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21" r="28841" b="-1874"/>
            <a:stretch/>
          </p:blipFill>
          <p:spPr bwMode="auto">
            <a:xfrm>
              <a:off x="1547664" y="667398"/>
              <a:ext cx="300467" cy="5501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593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4363" y="260648"/>
            <a:ext cx="5904061" cy="1008782"/>
          </a:xfrm>
        </p:spPr>
        <p:txBody>
          <a:bodyPr/>
          <a:lstStyle/>
          <a:p>
            <a:r>
              <a:rPr lang="fr-FR" dirty="0" err="1" smtClean="0"/>
              <a:t>Weeds</a:t>
            </a:r>
            <a:r>
              <a:rPr lang="fr-FR" dirty="0" smtClean="0"/>
              <a:t> management </a:t>
            </a:r>
            <a:br>
              <a:rPr lang="fr-FR" dirty="0" smtClean="0"/>
            </a:br>
            <a:r>
              <a:rPr lang="fr-FR" sz="3600" dirty="0" smtClean="0"/>
              <a:t>Main conclusions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556321"/>
            <a:ext cx="7920880" cy="4897015"/>
          </a:xfrm>
        </p:spPr>
        <p:txBody>
          <a:bodyPr/>
          <a:lstStyle/>
          <a:p>
            <a:r>
              <a:rPr lang="en-GB" sz="2000" b="1" i="1" dirty="0">
                <a:solidFill>
                  <a:srgbClr val="002060"/>
                </a:solidFill>
              </a:rPr>
              <a:t>Transplants</a:t>
            </a:r>
            <a:r>
              <a:rPr lang="en-GB" sz="2000" i="1" dirty="0"/>
              <a:t> of white cabbage need to be of a </a:t>
            </a:r>
            <a:r>
              <a:rPr lang="en-GB" sz="2000" b="1" i="1" dirty="0">
                <a:solidFill>
                  <a:srgbClr val="002060"/>
                </a:solidFill>
              </a:rPr>
              <a:t>good quality</a:t>
            </a:r>
            <a:r>
              <a:rPr lang="en-GB" sz="2000" i="1" dirty="0"/>
              <a:t> for intelligent weeding to work properly. </a:t>
            </a:r>
            <a:endParaRPr lang="en-GB" sz="2000" i="1" dirty="0" smtClean="0"/>
          </a:p>
          <a:p>
            <a:r>
              <a:rPr lang="en-GB" sz="2000" i="1" dirty="0" smtClean="0"/>
              <a:t>The </a:t>
            </a:r>
            <a:r>
              <a:rPr lang="en-GB" sz="2000" i="1" dirty="0"/>
              <a:t>stems of cabbage transplants are often bended which means that the hoe blades of the robotic </a:t>
            </a:r>
            <a:r>
              <a:rPr lang="en-GB" sz="2000" i="1" dirty="0" err="1"/>
              <a:t>weeder</a:t>
            </a:r>
            <a:r>
              <a:rPr lang="en-GB" sz="2000" i="1" dirty="0"/>
              <a:t> need to keep a </a:t>
            </a:r>
            <a:r>
              <a:rPr lang="en-GB" sz="2000" b="1" i="1" dirty="0">
                <a:solidFill>
                  <a:srgbClr val="002060"/>
                </a:solidFill>
              </a:rPr>
              <a:t>safe distance from the stems</a:t>
            </a:r>
            <a:r>
              <a:rPr lang="en-GB" sz="2000" i="1" dirty="0"/>
              <a:t>, implying a less than optimal usage of the equipment. </a:t>
            </a:r>
            <a:endParaRPr lang="en-GB" sz="2000" i="1" dirty="0" smtClean="0"/>
          </a:p>
          <a:p>
            <a:r>
              <a:rPr lang="en-GB" sz="2000" i="1" dirty="0" smtClean="0"/>
              <a:t>The </a:t>
            </a:r>
            <a:r>
              <a:rPr lang="en-GB" sz="2000" i="1" dirty="0"/>
              <a:t>size of this untreated zone in close proximity to the transplants determines the </a:t>
            </a:r>
            <a:r>
              <a:rPr lang="en-GB" sz="2000" b="1" i="1" dirty="0">
                <a:solidFill>
                  <a:srgbClr val="002060"/>
                </a:solidFill>
              </a:rPr>
              <a:t>demand for manual weeding </a:t>
            </a:r>
            <a:r>
              <a:rPr lang="en-GB" sz="2000" i="1" dirty="0"/>
              <a:t>of residual weeds. It is essential to minimize that zone to lower the overall costs for weed control. </a:t>
            </a:r>
            <a:endParaRPr lang="en-GB" sz="2000" i="1" dirty="0" smtClean="0"/>
          </a:p>
          <a:p>
            <a:r>
              <a:rPr lang="en-GB" sz="2000" i="1" dirty="0" smtClean="0"/>
              <a:t>The </a:t>
            </a:r>
            <a:r>
              <a:rPr lang="en-GB" sz="2000" i="1" dirty="0"/>
              <a:t>purchase </a:t>
            </a:r>
            <a:r>
              <a:rPr lang="en-GB" sz="2000" b="1" i="1" dirty="0">
                <a:solidFill>
                  <a:srgbClr val="C00000"/>
                </a:solidFill>
              </a:rPr>
              <a:t>costs for intelligent </a:t>
            </a:r>
            <a:r>
              <a:rPr lang="en-GB" sz="2000" i="1" dirty="0" err="1"/>
              <a:t>weeders</a:t>
            </a:r>
            <a:r>
              <a:rPr lang="en-GB" sz="2000" i="1" dirty="0"/>
              <a:t> are still </a:t>
            </a:r>
            <a:r>
              <a:rPr lang="en-GB" sz="2000" b="1" i="1" dirty="0">
                <a:solidFill>
                  <a:srgbClr val="C00000"/>
                </a:solidFill>
              </a:rPr>
              <a:t>high</a:t>
            </a:r>
            <a:r>
              <a:rPr lang="en-GB" sz="2000" i="1" dirty="0"/>
              <a:t> and need to be reduced in the future. </a:t>
            </a:r>
            <a:endParaRPr lang="en-GB" sz="2000" i="1" dirty="0" smtClean="0"/>
          </a:p>
          <a:p>
            <a:r>
              <a:rPr lang="en-GB" sz="2000" i="1" dirty="0" smtClean="0"/>
              <a:t>The </a:t>
            </a:r>
            <a:r>
              <a:rPr lang="en-GB" sz="2000" i="1" dirty="0"/>
              <a:t>non-intelligent mechanical </a:t>
            </a:r>
            <a:r>
              <a:rPr lang="en-GB" sz="2000" i="1" dirty="0" err="1"/>
              <a:t>weeders</a:t>
            </a:r>
            <a:r>
              <a:rPr lang="en-GB" sz="2000" i="1" dirty="0"/>
              <a:t> can be useful but </a:t>
            </a:r>
            <a:r>
              <a:rPr lang="en-GB" sz="2000" b="1" i="1" dirty="0">
                <a:solidFill>
                  <a:srgbClr val="7030A0"/>
                </a:solidFill>
              </a:rPr>
              <a:t>training and guidance are still required</a:t>
            </a:r>
            <a:r>
              <a:rPr lang="en-GB" sz="2000" i="1" dirty="0"/>
              <a:t> for successful employment.  </a:t>
            </a:r>
            <a:endParaRPr lang="fr-FR" sz="2000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Speaker's name</a:t>
            </a:r>
          </a:p>
          <a:p>
            <a:pPr>
              <a:defRPr/>
            </a:pPr>
            <a:r>
              <a:rPr lang="en-GB" smtClean="0"/>
              <a:t>Meeting and date</a:t>
            </a:r>
            <a:endParaRPr lang="en-GB"/>
          </a:p>
        </p:txBody>
      </p:sp>
      <p:grpSp>
        <p:nvGrpSpPr>
          <p:cNvPr id="5" name="Groupe 4"/>
          <p:cNvGrpSpPr/>
          <p:nvPr/>
        </p:nvGrpSpPr>
        <p:grpSpPr>
          <a:xfrm>
            <a:off x="842566" y="137518"/>
            <a:ext cx="1569194" cy="1080000"/>
            <a:chOff x="842566" y="137518"/>
            <a:chExt cx="1569194" cy="1080000"/>
          </a:xfrm>
        </p:grpSpPr>
        <p:pic>
          <p:nvPicPr>
            <p:cNvPr id="6" name="Image 5" descr="Hvm. gåsefod_ kim.jpg">
              <a:hlinkClick r:id="rId2" action="ppaction://hlinksldjump" tooltip="Chenopodium album"/>
            </p:cNvPr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566" y="137518"/>
              <a:ext cx="5461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6" descr="Lugtløs kamille_kim.jpg">
              <a:hlinkClick r:id="rId2" action="ppaction://hlinksldjump" tooltip="Tripleurospermum inodurom = Matricaria inodora"/>
            </p:cNvPr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88666" y="137518"/>
              <a:ext cx="485177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7" descr="Sort natskygge_kim.jpg">
              <a:hlinkClick r:id="rId2" action="ppaction://hlinksldjump" tooltip="Solanum nigrum"/>
            </p:cNvPr>
            <p:cNvPicPr preferRelativeResize="0"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37518"/>
              <a:ext cx="648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 descr="Hyrdetaske_ kim.jpg">
              <a:hlinkClick r:id="rId2" action="ppaction://hlinksldjump" tooltip="Capsella bursa-pastoris"/>
            </p:cNvPr>
            <p:cNvPicPr preferRelativeResize="0"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566" y="677518"/>
              <a:ext cx="803721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 descr="http://upload.wikimedia.org/wikipedia/commons/thumb/9/97/Klein_kruiskruid_plant_(Senecio_vulgaris).jpg/270px-Klein_kruiskruid_plant_(Senecio_vulgaris).jpg">
              <a:hlinkClick r:id="rId2" action="ppaction://hlinksldjump" tooltip="Senecio vulgaris"/>
            </p:cNvPr>
            <p:cNvPicPr preferRelativeResize="0"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907" y="677518"/>
              <a:ext cx="559853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 descr="http://www.agris.be/images/steme1.gif">
              <a:hlinkClick r:id="rId2" action="ppaction://hlinksldjump" tooltip="Stellaria media"/>
            </p:cNvPr>
            <p:cNvPicPr preferRelativeResize="0"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21" r="28841" b="-1874"/>
            <a:stretch/>
          </p:blipFill>
          <p:spPr bwMode="auto">
            <a:xfrm>
              <a:off x="1547664" y="667398"/>
              <a:ext cx="300467" cy="5501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255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val_P\AppData\Local\Microsoft\Windows\Temporary Internet Files\Content.IE5\4YTTF8B0\CfkPO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63040"/>
            <a:ext cx="5832028" cy="36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C:\Users\jakar\Documents\KIS Slike\RhizoShield Pictures\Delia radicum rearing\Delia radicum - eggs.jpg">
            <a:hlinkClick r:id="rId3" action="ppaction://hlinksldjump" tooltip="Eggs cca. 0.5 mm long.                                 "/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45" y="1583071"/>
            <a:ext cx="144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jakar\Documents\KIS Slike\RhizoShield Pictures\Delia radicum rearing\Delia radicum - larvae 1st instar 25x 2.jpg">
            <a:hlinkClick r:id="rId3" action="ppaction://hlinksldjump" tooltip="Neonate larva.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06482"/>
            <a:ext cx="1440000" cy="10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e 15"/>
          <p:cNvGrpSpPr/>
          <p:nvPr/>
        </p:nvGrpSpPr>
        <p:grpSpPr>
          <a:xfrm>
            <a:off x="5291700" y="5114030"/>
            <a:ext cx="3107252" cy="1087218"/>
            <a:chOff x="5291700" y="5114030"/>
            <a:chExt cx="3107252" cy="1087218"/>
          </a:xfrm>
        </p:grpSpPr>
        <p:pic>
          <p:nvPicPr>
            <p:cNvPr id="9" name="Image 8" descr="C:\Users\jakar\Documents\KIS Slike\RhizoShield Pictures\20120301 Delia Soil and In vitro experiment\In vitro experiment 14 days after exposure\Control a 7.jpg">
              <a:hlinkClick r:id="rId3" action="ppaction://hlinksldjump" tooltip="Larva.                                                                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700" y="5121248"/>
              <a:ext cx="1440000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 descr="C:\Users\jakar\Documents\KIS Slike\Moje slike entomologija\Delia radicum - larva - Kovor 15.4.2011.jpg">
              <a:hlinkClick r:id="rId3" action="ppaction://hlinksldjump" tooltip="Larva in kohlrabi."/>
            </p:cNvPr>
            <p:cNvPicPr preferRelativeResize="0"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699" y="5114030"/>
              <a:ext cx="1667253" cy="10872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Image 13" descr="C:\Users\jakar\Documents\KIS Slike\Moje slike entomologija\Delia radicum od Spele 2.jpg">
            <a:hlinkClick r:id="rId3" action="ppaction://hlinksldjump" tooltip="Cabbage root fly. adult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32739"/>
            <a:ext cx="144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15816" y="333305"/>
            <a:ext cx="5184775" cy="936625"/>
          </a:xfrm>
        </p:spPr>
        <p:txBody>
          <a:bodyPr/>
          <a:lstStyle/>
          <a:p>
            <a:r>
              <a:rPr lang="fr-FR" dirty="0" err="1" smtClean="0"/>
              <a:t>Cabbage</a:t>
            </a:r>
            <a:r>
              <a:rPr lang="fr-FR" dirty="0" smtClean="0"/>
              <a:t> </a:t>
            </a:r>
            <a:r>
              <a:rPr lang="fr-FR" dirty="0" err="1" smtClean="0"/>
              <a:t>root</a:t>
            </a:r>
            <a:r>
              <a:rPr lang="fr-FR" dirty="0" smtClean="0"/>
              <a:t> </a:t>
            </a:r>
            <a:r>
              <a:rPr lang="fr-FR" dirty="0" err="1" smtClean="0"/>
              <a:t>fly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200" i="1" dirty="0" err="1" smtClean="0"/>
              <a:t>Delia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radicum</a:t>
            </a:r>
            <a:r>
              <a:rPr lang="fr-FR" sz="3200" i="1" dirty="0" smtClean="0"/>
              <a:t> L. </a:t>
            </a:r>
            <a:r>
              <a:rPr lang="fr-FR" sz="3200" dirty="0" smtClean="0"/>
              <a:t>life cycle</a:t>
            </a:r>
            <a:endParaRPr lang="fr-FR" sz="3200" dirty="0"/>
          </a:p>
        </p:txBody>
      </p:sp>
      <p:pic>
        <p:nvPicPr>
          <p:cNvPr id="5" name="Image 4" descr="C:\Users\jakar\Documents\KIS Slike\Moje slike entomologija\Delia radicum od Spele 2.jpg">
            <a:hlinkClick r:id="rId3" action="ppaction://hlinksldjump" tooltip="Cabbage root fly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38" y="116632"/>
            <a:ext cx="1893716" cy="11532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e 14"/>
          <p:cNvGrpSpPr/>
          <p:nvPr/>
        </p:nvGrpSpPr>
        <p:grpSpPr>
          <a:xfrm>
            <a:off x="1979632" y="4865732"/>
            <a:ext cx="1440776" cy="1875516"/>
            <a:chOff x="1979632" y="4865732"/>
            <a:chExt cx="1440776" cy="1875516"/>
          </a:xfrm>
        </p:grpSpPr>
        <p:pic>
          <p:nvPicPr>
            <p:cNvPr id="11" name="Image 10" descr="C:\Users\jakar\Documents\KIS Slike\Moje slike entomologija\Delia radicum - buba - Kovor 15.4.2011.jpg">
              <a:hlinkClick r:id="rId3" action="ppaction://hlinksldjump" tooltip="Pupa in kohlrabi.                                           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872" y="5661248"/>
              <a:ext cx="1440000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 descr="C:\Users\jakar\Documents\KIS Slike\Moje slike entomologija\Delia radicum pupae Kovor 16.11.2011 2.jpg">
              <a:hlinkClick r:id="rId3" action="ppaction://hlinksldjump" tooltip="Pupae in soil.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632" y="4865732"/>
              <a:ext cx="1440776" cy="9395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Image 12" descr="C:\Users\jakar\Documents\KIS Slike\Moje slike entomologija\Delia radicum od Spele 4 - glava3.jpg">
            <a:hlinkClick r:id="rId3" action="ppaction://hlinksldjump" tooltip="Cabbage root fly head.                                 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120" y="3249910"/>
            <a:ext cx="2159000" cy="1619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9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9832" y="404664"/>
            <a:ext cx="5184775" cy="936625"/>
          </a:xfrm>
        </p:spPr>
        <p:txBody>
          <a:bodyPr/>
          <a:lstStyle/>
          <a:p>
            <a:r>
              <a:rPr lang="fr-FR" dirty="0" err="1" smtClean="0"/>
              <a:t>Cabbage</a:t>
            </a:r>
            <a:r>
              <a:rPr lang="fr-FR" dirty="0" smtClean="0"/>
              <a:t> </a:t>
            </a:r>
            <a:r>
              <a:rPr lang="fr-FR" dirty="0" err="1" smtClean="0"/>
              <a:t>root</a:t>
            </a:r>
            <a:r>
              <a:rPr lang="fr-FR" dirty="0" smtClean="0"/>
              <a:t> </a:t>
            </a:r>
            <a:r>
              <a:rPr lang="fr-FR" dirty="0" err="1" smtClean="0"/>
              <a:t>fly</a:t>
            </a:r>
            <a:r>
              <a:rPr lang="fr-FR" dirty="0" smtClean="0"/>
              <a:t> </a:t>
            </a:r>
            <a:r>
              <a:rPr lang="fr-FR" sz="3200" dirty="0" smtClean="0"/>
              <a:t>Damages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Cabbage root fly </a:t>
            </a:r>
            <a:r>
              <a:rPr lang="en-US" i="1" dirty="0" err="1" smtClean="0"/>
              <a:t>oviposition</a:t>
            </a:r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Cabbage root fly damage to broccoli.</a:t>
            </a:r>
            <a:r>
              <a:rPr lang="en-US" i="1" dirty="0" smtClean="0"/>
              <a:t>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Speaker's name</a:t>
            </a:r>
          </a:p>
          <a:p>
            <a:pPr>
              <a:defRPr/>
            </a:pPr>
            <a:r>
              <a:rPr lang="en-GB" smtClean="0"/>
              <a:t>Meeting and date</a:t>
            </a:r>
            <a:endParaRPr lang="en-GB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41860"/>
            <a:ext cx="2178050" cy="17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b="5185"/>
          <a:stretch>
            <a:fillRect/>
          </a:stretch>
        </p:blipFill>
        <p:spPr bwMode="auto">
          <a:xfrm>
            <a:off x="5580112" y="4941168"/>
            <a:ext cx="210820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jakar\Documents\KIS Slike\Moje slike entomologija\Delia radicum od Spele 2.jpg">
            <a:hlinkClick r:id="rId4" action="ppaction://hlinksldjump" tooltip="Cabbage root fly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38" y="116632"/>
            <a:ext cx="1893716" cy="1153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9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1692275" y="1412776"/>
            <a:ext cx="699293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000" i="1" dirty="0"/>
              <a:t>The use of </a:t>
            </a:r>
            <a:r>
              <a:rPr lang="en-US" sz="2000" b="1" i="1" dirty="0">
                <a:solidFill>
                  <a:srgbClr val="006600"/>
                </a:solidFill>
              </a:rPr>
              <a:t>biological insecticide </a:t>
            </a:r>
            <a:r>
              <a:rPr lang="en-US" sz="2000" i="1" dirty="0"/>
              <a:t>(</a:t>
            </a:r>
            <a:r>
              <a:rPr lang="en-US" sz="2000" i="1" dirty="0" err="1"/>
              <a:t>spinosad</a:t>
            </a:r>
            <a:r>
              <a:rPr lang="en-US" sz="2000" i="1" dirty="0"/>
              <a:t>) resulted in a pest reduction </a:t>
            </a:r>
            <a:r>
              <a:rPr lang="en-US" sz="2000" b="1" i="1" dirty="0">
                <a:solidFill>
                  <a:srgbClr val="006600"/>
                </a:solidFill>
              </a:rPr>
              <a:t>equal</a:t>
            </a:r>
            <a:r>
              <a:rPr lang="en-US" sz="2000" i="1" dirty="0"/>
              <a:t> to one of broad spectrum insecticides (</a:t>
            </a:r>
            <a:r>
              <a:rPr lang="en-US" sz="2000" i="1" dirty="0" err="1"/>
              <a:t>thiametoxam</a:t>
            </a:r>
            <a:r>
              <a:rPr lang="en-US" sz="2000" i="1" dirty="0"/>
              <a:t>). </a:t>
            </a:r>
            <a:endParaRPr lang="en-US" sz="2000" i="1" dirty="0" smtClean="0"/>
          </a:p>
          <a:p>
            <a:r>
              <a:rPr lang="en-US" sz="2000" i="1" dirty="0" smtClean="0"/>
              <a:t>Some </a:t>
            </a:r>
            <a:r>
              <a:rPr lang="en-US" sz="2000" b="1" i="1" dirty="0">
                <a:solidFill>
                  <a:srgbClr val="FF0000"/>
                </a:solidFill>
              </a:rPr>
              <a:t>broad spectrum insecticides </a:t>
            </a:r>
            <a:r>
              <a:rPr lang="en-US" sz="2000" i="1" dirty="0"/>
              <a:t>(lambda-</a:t>
            </a:r>
            <a:r>
              <a:rPr lang="en-US" sz="2000" i="1" dirty="0" err="1"/>
              <a:t>cychalotrin</a:t>
            </a:r>
            <a:r>
              <a:rPr lang="en-US" sz="2000" i="1" dirty="0"/>
              <a:t>) resulted in an </a:t>
            </a:r>
            <a:r>
              <a:rPr lang="en-US" sz="2000" b="1" i="1" dirty="0">
                <a:solidFill>
                  <a:srgbClr val="FF0000"/>
                </a:solidFill>
              </a:rPr>
              <a:t>increase of pest pressure</a:t>
            </a:r>
            <a:r>
              <a:rPr lang="en-US" sz="2000" i="1" dirty="0"/>
              <a:t>, probably due to </a:t>
            </a:r>
            <a:r>
              <a:rPr lang="en-US" sz="2000" b="1" i="1" dirty="0">
                <a:solidFill>
                  <a:srgbClr val="FF0000"/>
                </a:solidFill>
              </a:rPr>
              <a:t>elimination of pest’s natural enemies</a:t>
            </a:r>
            <a:r>
              <a:rPr lang="en-US" sz="2000" i="1" dirty="0"/>
              <a:t>. </a:t>
            </a:r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r>
              <a:rPr lang="en-US" sz="2000" i="1" dirty="0" smtClean="0"/>
              <a:t>Treatments </a:t>
            </a:r>
            <a:r>
              <a:rPr lang="en-US" sz="2000" i="1" dirty="0"/>
              <a:t>with PERLKA (lime nitrogen), </a:t>
            </a:r>
            <a:r>
              <a:rPr lang="en-US" sz="2000" i="1" dirty="0" err="1"/>
              <a:t>Naturalis</a:t>
            </a:r>
            <a:r>
              <a:rPr lang="en-US" sz="2000" i="1" dirty="0"/>
              <a:t> (</a:t>
            </a:r>
            <a:r>
              <a:rPr lang="en-US" sz="2000" i="1" dirty="0" err="1"/>
              <a:t>entomopathogenic</a:t>
            </a:r>
            <a:r>
              <a:rPr lang="en-US" sz="2000" i="1" dirty="0"/>
              <a:t> fungus </a:t>
            </a:r>
            <a:r>
              <a:rPr lang="en-US" sz="2000" dirty="0" err="1"/>
              <a:t>Beauveria</a:t>
            </a:r>
            <a:r>
              <a:rPr lang="en-US" sz="2000" dirty="0"/>
              <a:t> </a:t>
            </a:r>
            <a:r>
              <a:rPr lang="en-US" sz="2000" dirty="0" err="1"/>
              <a:t>bassiana</a:t>
            </a:r>
            <a:r>
              <a:rPr lang="en-US" sz="2000" i="1" dirty="0"/>
              <a:t>) or straw did </a:t>
            </a:r>
            <a:r>
              <a:rPr lang="en-US" sz="2000" b="1" i="1" dirty="0">
                <a:solidFill>
                  <a:srgbClr val="7030A0"/>
                </a:solidFill>
              </a:rPr>
              <a:t>not achieve </a:t>
            </a:r>
            <a:r>
              <a:rPr lang="en-US" sz="2000" i="1" dirty="0"/>
              <a:t>sufficient pest control</a:t>
            </a:r>
            <a:r>
              <a:rPr lang="en-US" sz="2000" i="1" dirty="0" smtClean="0"/>
              <a:t>.</a:t>
            </a:r>
            <a:endParaRPr lang="fr-FR" sz="2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06301" y="224968"/>
            <a:ext cx="5184775" cy="936625"/>
          </a:xfrm>
        </p:spPr>
        <p:txBody>
          <a:bodyPr/>
          <a:lstStyle/>
          <a:p>
            <a:r>
              <a:rPr lang="fr-FR" dirty="0" err="1" smtClean="0"/>
              <a:t>Cabbage</a:t>
            </a:r>
            <a:r>
              <a:rPr lang="fr-FR" dirty="0" smtClean="0"/>
              <a:t> </a:t>
            </a:r>
            <a:r>
              <a:rPr lang="fr-FR" dirty="0" err="1" smtClean="0"/>
              <a:t>root</a:t>
            </a:r>
            <a:r>
              <a:rPr lang="fr-FR" dirty="0" smtClean="0"/>
              <a:t> </a:t>
            </a:r>
            <a:r>
              <a:rPr lang="fr-FR" dirty="0" err="1" smtClean="0"/>
              <a:t>fly</a:t>
            </a:r>
            <a:endParaRPr lang="fr-FR" dirty="0"/>
          </a:p>
        </p:txBody>
      </p:sp>
      <p:pic>
        <p:nvPicPr>
          <p:cNvPr id="5" name="Espace réservé du contenu 4">
            <a:hlinkClick r:id="rId2" tooltip="Information on Slovenian experiments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72" y="1412776"/>
            <a:ext cx="1080000" cy="540000"/>
          </a:xfrm>
        </p:spPr>
      </p:pic>
      <p:pic>
        <p:nvPicPr>
          <p:cNvPr id="4098" name="Picture 2">
            <a:hlinkClick r:id="rId4" action="ppaction://hlinksldjump" tooltip="Number of cabbage root fly pupae and larvae per broccoli plant in the on-station trial in Slovenia.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90304"/>
            <a:ext cx="2122488" cy="209391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099" name="Picture 3">
            <a:hlinkClick r:id="rId4" action="ppaction://hlinksldjump" tooltip="Number of cabbage root fly pupae and larvae per broccoli plant in the on-station trial in Slovenia.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95067"/>
            <a:ext cx="2311400" cy="20891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Image 7" descr="C:\Users\jakar\Documents\KIS Slike\Moje slike entomologija\Delia radicum od Spele 2.jpg">
            <a:hlinkClick r:id="rId7" action="ppaction://hlinksldjump" tooltip="Cabbage root fly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38" y="116632"/>
            <a:ext cx="1893716" cy="11532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2267744" y="2060848"/>
            <a:ext cx="18473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63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7673</TotalTime>
  <Words>1030</Words>
  <Application>Microsoft Office PowerPoint</Application>
  <PresentationFormat>Affichage à l'écran (4:3)</PresentationFormat>
  <Paragraphs>188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Modèle par défaut</vt:lpstr>
      <vt:lpstr>Présentation PowerPoint</vt:lpstr>
      <vt:lpstr>Background</vt:lpstr>
      <vt:lpstr>Weeds management</vt:lpstr>
      <vt:lpstr>Weeds management</vt:lpstr>
      <vt:lpstr>Weeds management Sustainability</vt:lpstr>
      <vt:lpstr>Weeds management  Main conclusions</vt:lpstr>
      <vt:lpstr>Cabbage root fly Delia radicum L. life cycle</vt:lpstr>
      <vt:lpstr>Cabbage root fly Damages </vt:lpstr>
      <vt:lpstr>Cabbage root fly</vt:lpstr>
      <vt:lpstr>Cabbage root fly</vt:lpstr>
      <vt:lpstr>Cabbage root fly</vt:lpstr>
      <vt:lpstr>Cabbage root fly Innovative methods</vt:lpstr>
      <vt:lpstr>Cabbage root fly main conclusions</vt:lpstr>
      <vt:lpstr>Aphids and caterpillars</vt:lpstr>
      <vt:lpstr>Environmental sustainability </vt:lpstr>
      <vt:lpstr>Environmental sustainability </vt:lpstr>
      <vt:lpstr>Aphids and caterpillars main conclusions</vt:lpstr>
      <vt:lpstr>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Philippe DELVAL</dc:creator>
  <cp:lastModifiedBy>Philippe DELVAL</cp:lastModifiedBy>
  <cp:revision>418</cp:revision>
  <cp:lastPrinted>2014-02-28T14:25:47Z</cp:lastPrinted>
  <dcterms:modified xsi:type="dcterms:W3CDTF">2015-03-10T12:17:51Z</dcterms:modified>
</cp:coreProperties>
</file>