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7" r:id="rId2"/>
    <p:sldId id="280" r:id="rId3"/>
    <p:sldId id="281" r:id="rId4"/>
    <p:sldId id="293" r:id="rId5"/>
    <p:sldId id="282" r:id="rId6"/>
    <p:sldId id="296" r:id="rId7"/>
    <p:sldId id="295" r:id="rId8"/>
    <p:sldId id="308" r:id="rId9"/>
    <p:sldId id="285" r:id="rId10"/>
    <p:sldId id="303" r:id="rId11"/>
    <p:sldId id="305" r:id="rId12"/>
    <p:sldId id="297" r:id="rId13"/>
    <p:sldId id="298" r:id="rId14"/>
    <p:sldId id="300" r:id="rId15"/>
    <p:sldId id="301" r:id="rId16"/>
    <p:sldId id="307" r:id="rId17"/>
    <p:sldId id="302" r:id="rId18"/>
    <p:sldId id="288" r:id="rId19"/>
    <p:sldId id="289" r:id="rId20"/>
    <p:sldId id="290" r:id="rId21"/>
    <p:sldId id="291" r:id="rId22"/>
    <p:sldId id="292" r:id="rId23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00"/>
    <a:srgbClr val="77933C"/>
    <a:srgbClr val="C3D69B"/>
    <a:srgbClr val="82B000"/>
    <a:srgbClr val="9BD200"/>
    <a:srgbClr val="DEFF9B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415" autoAdjust="0"/>
  </p:normalViewPr>
  <p:slideViewPr>
    <p:cSldViewPr>
      <p:cViewPr varScale="1">
        <p:scale>
          <a:sx n="92" d="100"/>
          <a:sy n="92" d="100"/>
        </p:scale>
        <p:origin x="1548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3577842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9584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22321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smtClean="0"/>
              <a:t>Put different examples in diff countries</a:t>
            </a:r>
          </a:p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4226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16979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93000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Put photos</a:t>
            </a:r>
          </a:p>
          <a:p>
            <a:pPr marL="228600" indent="-228600">
              <a:buFont typeface="Times New Roman" pitchFamily="18" charset="0"/>
              <a:buAutoNum type="arabicPeriod"/>
              <a:defRPr/>
            </a:pPr>
            <a:r>
              <a:rPr lang="fr-FR" dirty="0" smtClean="0"/>
              <a:t>Tillage</a:t>
            </a:r>
          </a:p>
          <a:p>
            <a:pPr marL="228600" indent="-228600">
              <a:buFont typeface="Times New Roman" pitchFamily="18" charset="0"/>
              <a:buAutoNum type="arabicPeriod"/>
              <a:defRPr/>
            </a:pPr>
            <a:r>
              <a:rPr lang="fr-FR" dirty="0" smtClean="0"/>
              <a:t>Ras</a:t>
            </a:r>
          </a:p>
          <a:p>
            <a:pPr marL="228600" indent="-228600">
              <a:buFont typeface="Times New Roman" pitchFamily="18" charset="0"/>
              <a:buAutoNum type="arabicPeriod"/>
              <a:defRPr/>
            </a:pPr>
            <a:r>
              <a:rPr lang="fr-FR" dirty="0" err="1" smtClean="0"/>
              <a:t>Intercropping</a:t>
            </a:r>
            <a:r>
              <a:rPr lang="fr-FR" dirty="0" smtClean="0"/>
              <a:t> photos (</a:t>
            </a:r>
            <a:r>
              <a:rPr lang="fr-FR" dirty="0" err="1" smtClean="0"/>
              <a:t>cereal</a:t>
            </a:r>
            <a:r>
              <a:rPr lang="fr-FR" dirty="0" smtClean="0"/>
              <a:t> </a:t>
            </a:r>
            <a:r>
              <a:rPr lang="fr-FR" dirty="0" err="1" smtClean="0"/>
              <a:t>pea</a:t>
            </a:r>
            <a:r>
              <a:rPr lang="fr-FR" dirty="0" smtClean="0"/>
              <a:t>) </a:t>
            </a:r>
          </a:p>
          <a:p>
            <a:pPr marL="228600" indent="-228600">
              <a:buFont typeface="Times New Roman" pitchFamily="18" charset="0"/>
              <a:buAutoNum type="arabicPeriod"/>
              <a:defRPr/>
            </a:pPr>
            <a:r>
              <a:rPr lang="fr-FR" dirty="0" err="1" smtClean="0"/>
              <a:t>Hoe</a:t>
            </a:r>
            <a:r>
              <a:rPr lang="fr-FR" dirty="0" smtClean="0"/>
              <a:t> or pesticide </a:t>
            </a:r>
            <a:r>
              <a:rPr lang="fr-FR" dirty="0" err="1" smtClean="0"/>
              <a:t>spreader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69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smtClean="0"/>
              <a:t>Put picture of winter oilseed rape crop in autumn</a:t>
            </a:r>
          </a:p>
        </p:txBody>
      </p:sp>
    </p:spTree>
    <p:extLst>
      <p:ext uri="{BB962C8B-B14F-4D97-AF65-F5344CB8AC3E}">
        <p14:creationId xmlns:p14="http://schemas.microsoft.com/office/powerpoint/2010/main" val="3697100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8CC65C8-4F9F-4F6F-AB37-558200577233}" type="slidenum">
              <a:rPr lang="da-DK" altLang="fr-FR"/>
              <a:pPr eaLnBrk="1" hangingPunct="1"/>
              <a:t>13</a:t>
            </a:fld>
            <a:endParaRPr lang="da-DK" alt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fr-FR" smtClean="0"/>
          </a:p>
        </p:txBody>
      </p:sp>
    </p:spTree>
    <p:extLst>
      <p:ext uri="{BB962C8B-B14F-4D97-AF65-F5344CB8AC3E}">
        <p14:creationId xmlns:p14="http://schemas.microsoft.com/office/powerpoint/2010/main" val="326628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E403ED4-B82B-46A8-85A7-655680BE647A}" type="slidenum">
              <a:rPr lang="da-DK" altLang="fr-FR"/>
              <a:pPr eaLnBrk="1" hangingPunct="1"/>
              <a:t>14</a:t>
            </a:fld>
            <a:endParaRPr lang="da-DK" altLang="fr-F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fr-FR" smtClean="0"/>
          </a:p>
        </p:txBody>
      </p:sp>
    </p:spTree>
    <p:extLst>
      <p:ext uri="{BB962C8B-B14F-4D97-AF65-F5344CB8AC3E}">
        <p14:creationId xmlns:p14="http://schemas.microsoft.com/office/powerpoint/2010/main" val="106836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C54A4-54FB-4308-ACA2-25CDE3C842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6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3217E-2F09-4001-95E9-662BB3EF4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1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37375" y="404813"/>
            <a:ext cx="1747838" cy="531336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92275" y="404813"/>
            <a:ext cx="5092700" cy="53133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587CC-6D6C-4E31-9CFC-30429196B7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6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16919-7DF2-47D4-B2F4-13ED3F455C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41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67022-CA73-4C56-9E75-938ED7B5E2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48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92275" y="1484313"/>
            <a:ext cx="3419475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64150" y="1484313"/>
            <a:ext cx="3421063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919C8-A756-42D8-94E2-F8474D792D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69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A7BC2-E824-4FA3-8E68-360FE03B92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72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34152-C9DF-4CFE-A8FB-9FE243F2AF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6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B6D1B-D00A-418A-B9F6-6B128B3669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0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89E8E-F351-4DFD-AD7B-F6E1F33318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0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26A32-2200-4E21-889B-05CDBEBF03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5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404813"/>
            <a:ext cx="5184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format du texte-titre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484313"/>
            <a:ext cx="6992938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pic>
        <p:nvPicPr>
          <p:cNvPr id="2052" name="Picture 9" descr="FP7-gen-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2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5pPr>
      <a:lvl6pPr marL="4572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6pPr>
      <a:lvl7pPr marL="9144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7pPr>
      <a:lvl8pPr marL="1371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8pPr>
      <a:lvl9pPr marL="18288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jpe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3"/>
          <p:cNvSpPr txBox="1">
            <a:spLocks noChangeArrowheads="1"/>
          </p:cNvSpPr>
          <p:nvPr/>
        </p:nvSpPr>
        <p:spPr bwMode="auto">
          <a:xfrm>
            <a:off x="827088" y="620713"/>
            <a:ext cx="81375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4800">
                <a:solidFill>
                  <a:srgbClr val="669900"/>
                </a:solidFill>
              </a:rPr>
              <a:t>WP 2 </a:t>
            </a:r>
          </a:p>
          <a:p>
            <a:pPr algn="ctr" eaLnBrk="1" hangingPunct="1"/>
            <a:r>
              <a:rPr lang="da-DK" altLang="fr-FR" sz="3600" b="1">
                <a:solidFill>
                  <a:srgbClr val="669900"/>
                </a:solidFill>
              </a:rPr>
              <a:t>Innovative IPM solutions</a:t>
            </a:r>
          </a:p>
          <a:p>
            <a:pPr algn="ctr" eaLnBrk="1" hangingPunct="1"/>
            <a:r>
              <a:rPr lang="en-US" altLang="fr-FR" sz="3600" b="1">
                <a:solidFill>
                  <a:srgbClr val="669900"/>
                </a:solidFill>
              </a:rPr>
              <a:t>for winter wheat-based rotations</a:t>
            </a:r>
          </a:p>
          <a:p>
            <a:pPr algn="ctr" eaLnBrk="1" hangingPunct="1"/>
            <a:endParaRPr lang="en-US" altLang="fr-FR" sz="3600" b="1">
              <a:solidFill>
                <a:srgbClr val="669900"/>
              </a:solidFill>
            </a:endParaRPr>
          </a:p>
          <a:p>
            <a:pPr algn="ctr" eaLnBrk="1" hangingPunct="1"/>
            <a:r>
              <a:rPr lang="en-US" altLang="fr-FR" sz="3600" b="1">
                <a:solidFill>
                  <a:srgbClr val="669900"/>
                </a:solidFill>
              </a:rPr>
              <a:t>Modification/change of sowing date</a:t>
            </a:r>
            <a:endParaRPr lang="en-GB" altLang="fr-FR" sz="3600" b="1">
              <a:solidFill>
                <a:srgbClr val="6699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0250" y="4448175"/>
            <a:ext cx="5357813" cy="1357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Members of WP2 PURE project</a:t>
            </a:r>
          </a:p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February, 2015</a:t>
            </a:r>
          </a:p>
        </p:txBody>
      </p:sp>
      <p:grpSp>
        <p:nvGrpSpPr>
          <p:cNvPr id="14340" name="Group 23"/>
          <p:cNvGrpSpPr>
            <a:grpSpLocks noChangeAspect="1"/>
          </p:cNvGrpSpPr>
          <p:nvPr/>
        </p:nvGrpSpPr>
        <p:grpSpPr bwMode="auto">
          <a:xfrm>
            <a:off x="3563938" y="5300663"/>
            <a:ext cx="590550" cy="295275"/>
            <a:chOff x="454" y="227"/>
            <a:chExt cx="384" cy="192"/>
          </a:xfrm>
        </p:grpSpPr>
        <p:sp>
          <p:nvSpPr>
            <p:cNvPr id="14341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0 w 8160"/>
                <a:gd name="T1" fmla="*/ 0 h 4080"/>
                <a:gd name="T2" fmla="*/ 0 w 8160"/>
                <a:gd name="T3" fmla="*/ 0 h 4080"/>
                <a:gd name="T4" fmla="*/ 0 w 8160"/>
                <a:gd name="T5" fmla="*/ 0 h 4080"/>
                <a:gd name="T6" fmla="*/ 0 w 8160"/>
                <a:gd name="T7" fmla="*/ 0 h 4080"/>
                <a:gd name="T8" fmla="*/ 0 w 8160"/>
                <a:gd name="T9" fmla="*/ 0 h 4080"/>
                <a:gd name="T10" fmla="*/ 0 w 8160"/>
                <a:gd name="T11" fmla="*/ 0 h 4080"/>
                <a:gd name="T12" fmla="*/ 0 w 8160"/>
                <a:gd name="T13" fmla="*/ 0 h 4080"/>
                <a:gd name="T14" fmla="*/ 0 w 8160"/>
                <a:gd name="T15" fmla="*/ 0 h 4080"/>
                <a:gd name="T16" fmla="*/ 0 w 8160"/>
                <a:gd name="T17" fmla="*/ 0 h 4080"/>
                <a:gd name="T18" fmla="*/ 0 w 8160"/>
                <a:gd name="T19" fmla="*/ 0 h 4080"/>
                <a:gd name="T20" fmla="*/ 0 w 8160"/>
                <a:gd name="T21" fmla="*/ 0 h 4080"/>
                <a:gd name="T22" fmla="*/ 0 w 8160"/>
                <a:gd name="T23" fmla="*/ 0 h 4080"/>
                <a:gd name="T24" fmla="*/ 0 w 8160"/>
                <a:gd name="T25" fmla="*/ 0 h 4080"/>
                <a:gd name="T26" fmla="*/ 0 w 8160"/>
                <a:gd name="T27" fmla="*/ 0 h 4080"/>
                <a:gd name="T28" fmla="*/ 0 w 8160"/>
                <a:gd name="T29" fmla="*/ 0 h 4080"/>
                <a:gd name="T30" fmla="*/ 0 w 8160"/>
                <a:gd name="T31" fmla="*/ 0 h 4080"/>
                <a:gd name="T32" fmla="*/ 0 w 8160"/>
                <a:gd name="T33" fmla="*/ 0 h 4080"/>
                <a:gd name="T34" fmla="*/ 0 w 8160"/>
                <a:gd name="T35" fmla="*/ 0 h 4080"/>
                <a:gd name="T36" fmla="*/ 0 w 8160"/>
                <a:gd name="T37" fmla="*/ 0 h 4080"/>
                <a:gd name="T38" fmla="*/ 0 w 8160"/>
                <a:gd name="T39" fmla="*/ 0 h 4080"/>
                <a:gd name="T40" fmla="*/ 0 w 8160"/>
                <a:gd name="T41" fmla="*/ 0 h 4080"/>
                <a:gd name="T42" fmla="*/ 0 w 8160"/>
                <a:gd name="T43" fmla="*/ 0 h 4080"/>
                <a:gd name="T44" fmla="*/ 0 w 8160"/>
                <a:gd name="T45" fmla="*/ 0 h 4080"/>
                <a:gd name="T46" fmla="*/ 0 w 8160"/>
                <a:gd name="T47" fmla="*/ 0 h 4080"/>
                <a:gd name="T48" fmla="*/ 0 w 8160"/>
                <a:gd name="T49" fmla="*/ 0 h 4080"/>
                <a:gd name="T50" fmla="*/ 0 w 8160"/>
                <a:gd name="T51" fmla="*/ 0 h 4080"/>
                <a:gd name="T52" fmla="*/ 0 w 8160"/>
                <a:gd name="T53" fmla="*/ 0 h 4080"/>
                <a:gd name="T54" fmla="*/ 0 w 8160"/>
                <a:gd name="T55" fmla="*/ 0 h 4080"/>
                <a:gd name="T56" fmla="*/ 0 w 8160"/>
                <a:gd name="T57" fmla="*/ 0 h 4080"/>
                <a:gd name="T58" fmla="*/ 0 w 8160"/>
                <a:gd name="T59" fmla="*/ 0 h 4080"/>
                <a:gd name="T60" fmla="*/ 0 w 8160"/>
                <a:gd name="T61" fmla="*/ 0 h 4080"/>
                <a:gd name="T62" fmla="*/ 0 w 8160"/>
                <a:gd name="T63" fmla="*/ 0 h 4080"/>
                <a:gd name="T64" fmla="*/ 0 w 8160"/>
                <a:gd name="T65" fmla="*/ 0 h 4080"/>
                <a:gd name="T66" fmla="*/ 0 w 8160"/>
                <a:gd name="T67" fmla="*/ 0 h 4080"/>
                <a:gd name="T68" fmla="*/ 0 w 8160"/>
                <a:gd name="T69" fmla="*/ 0 h 4080"/>
                <a:gd name="T70" fmla="*/ 0 w 8160"/>
                <a:gd name="T71" fmla="*/ 0 h 4080"/>
                <a:gd name="T72" fmla="*/ 0 w 8160"/>
                <a:gd name="T73" fmla="*/ 0 h 4080"/>
                <a:gd name="T74" fmla="*/ 0 w 8160"/>
                <a:gd name="T75" fmla="*/ 0 h 4080"/>
                <a:gd name="T76" fmla="*/ 0 w 8160"/>
                <a:gd name="T77" fmla="*/ 0 h 4080"/>
                <a:gd name="T78" fmla="*/ 0 w 8160"/>
                <a:gd name="T79" fmla="*/ 0 h 4080"/>
                <a:gd name="T80" fmla="*/ 0 w 8160"/>
                <a:gd name="T81" fmla="*/ 0 h 4080"/>
                <a:gd name="T82" fmla="*/ 0 w 8160"/>
                <a:gd name="T83" fmla="*/ 0 h 4080"/>
                <a:gd name="T84" fmla="*/ 0 w 8160"/>
                <a:gd name="T85" fmla="*/ 0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60"/>
                <a:gd name="T130" fmla="*/ 0 h 4080"/>
                <a:gd name="T131" fmla="*/ 8160 w 8160"/>
                <a:gd name="T132" fmla="*/ 4080 h 40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42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0 w 8160"/>
                <a:gd name="T1" fmla="*/ 0 h 8160"/>
                <a:gd name="T2" fmla="*/ 0 w 8160"/>
                <a:gd name="T3" fmla="*/ 0 h 8160"/>
                <a:gd name="T4" fmla="*/ 0 w 8160"/>
                <a:gd name="T5" fmla="*/ 0 h 8160"/>
                <a:gd name="T6" fmla="*/ 0 w 8160"/>
                <a:gd name="T7" fmla="*/ 0 h 8160"/>
                <a:gd name="T8" fmla="*/ 0 w 8160"/>
                <a:gd name="T9" fmla="*/ 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0"/>
                <a:gd name="T16" fmla="*/ 0 h 8160"/>
                <a:gd name="T17" fmla="*/ 8160 w 8160"/>
                <a:gd name="T18" fmla="*/ 8160 h 8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827088" y="476250"/>
            <a:ext cx="7993062" cy="93662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fr-FR" sz="3200" smtClean="0"/>
              <a:t>Most important diseases in winter wheat in the PURE WP2 trials </a:t>
            </a:r>
            <a:r>
              <a:rPr lang="en-US" altLang="fr-FR" sz="2000" smtClean="0"/>
              <a:t>(2011-2013)</a:t>
            </a:r>
            <a:endParaRPr lang="en-US" altLang="fr-FR" sz="3200" smtClean="0"/>
          </a:p>
        </p:txBody>
      </p:sp>
      <p:sp>
        <p:nvSpPr>
          <p:cNvPr id="23555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  <p:pic>
        <p:nvPicPr>
          <p:cNvPr id="23556" name="Picture 2" descr="450_600_1006240307%7B4F2D1AF5-7FA3-4B9B-8D64-56F63431CA0E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144713"/>
            <a:ext cx="27654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Billede 5" descr="http://assets.fwi.co.uk/5231830-yellow-ru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2081213"/>
            <a:ext cx="25971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hububat_ureticilerine_hastalik_uyarisi_h224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2082800"/>
            <a:ext cx="2544762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ZoneTexte 8"/>
          <p:cNvSpPr txBox="1">
            <a:spLocks noChangeArrowheads="1"/>
          </p:cNvSpPr>
          <p:nvPr/>
        </p:nvSpPr>
        <p:spPr bwMode="auto">
          <a:xfrm>
            <a:off x="755650" y="4492625"/>
            <a:ext cx="1010602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>
                <a:solidFill>
                  <a:schemeClr val="tx1"/>
                </a:solidFill>
              </a:rPr>
              <a:t>             Septoria                           Yellow rust                           Brown rust </a:t>
            </a:r>
          </a:p>
          <a:p>
            <a:pPr eaLnBrk="1" hangingPunct="1"/>
            <a:r>
              <a:rPr lang="en-GB" altLang="fr-FR" sz="1400" i="1">
                <a:solidFill>
                  <a:schemeClr val="tx1"/>
                </a:solidFill>
              </a:rPr>
              <a:t>      Mycosphaerella graminicola              Puccinia striiformis                             Puccinia recondite</a:t>
            </a:r>
            <a:r>
              <a:rPr lang="en-GB" altLang="fr-FR" sz="1400">
                <a:solidFill>
                  <a:schemeClr val="tx1"/>
                </a:solidFill>
              </a:rPr>
              <a:t> </a:t>
            </a:r>
            <a:endParaRPr lang="fr-FR" altLang="fr-FR" sz="1400">
              <a:solidFill>
                <a:schemeClr val="tx1"/>
              </a:solidFill>
            </a:endParaRPr>
          </a:p>
          <a:p>
            <a:pPr eaLnBrk="1" hangingPunct="1"/>
            <a:endParaRPr lang="fr-FR" altLang="fr-FR"/>
          </a:p>
        </p:txBody>
      </p:sp>
      <p:sp>
        <p:nvSpPr>
          <p:cNvPr id="23560" name="ZoneTexte 9"/>
          <p:cNvSpPr txBox="1">
            <a:spLocks noChangeArrowheads="1"/>
          </p:cNvSpPr>
          <p:nvPr/>
        </p:nvSpPr>
        <p:spPr bwMode="auto">
          <a:xfrm>
            <a:off x="1260475" y="5599113"/>
            <a:ext cx="71993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>
                <a:solidFill>
                  <a:schemeClr val="tx1"/>
                </a:solidFill>
              </a:rPr>
              <a:t>Disease impacts which could be decreased by modifying sowing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196975"/>
            <a:ext cx="1890712" cy="3168650"/>
          </a:xfrm>
        </p:spPr>
      </p:pic>
      <p:sp>
        <p:nvSpPr>
          <p:cNvPr id="24579" name="Espace réservé de la date 2"/>
          <p:cNvSpPr>
            <a:spLocks noGrp="1"/>
          </p:cNvSpPr>
          <p:nvPr>
            <p:ph type="dt" sz="quarter" idx="4294967295"/>
          </p:nvPr>
        </p:nvSpPr>
        <p:spPr bwMode="auto">
          <a:xfrm>
            <a:off x="5508625" y="6119813"/>
            <a:ext cx="33115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563EE455-BC39-4F53-8576-6B140A813549}" type="datetime1">
              <a:rPr lang="fr-FR" altLang="fr-FR"/>
              <a:pPr eaLnBrk="1" hangingPunct="1"/>
              <a:t>21/06/2017</a:t>
            </a:fld>
            <a:endParaRPr lang="fr-FR" altLang="fr-FR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8737600" y="6608763"/>
            <a:ext cx="44291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8C10862F-1DA6-4FE8-9630-28DCC66DE23C}" type="slidenum">
              <a:rPr lang="fr-FR" altLang="fr-FR" smtClean="0"/>
              <a:pPr algn="r" eaLnBrk="1" hangingPunct="1"/>
              <a:t>11</a:t>
            </a:fld>
            <a:endParaRPr lang="fr-FR" altLang="fr-FR" smtClean="0"/>
          </a:p>
        </p:txBody>
      </p:sp>
      <p:sp>
        <p:nvSpPr>
          <p:cNvPr id="24581" name="Titre 4"/>
          <p:cNvSpPr>
            <a:spLocks noGrp="1"/>
          </p:cNvSpPr>
          <p:nvPr>
            <p:ph type="title"/>
          </p:nvPr>
        </p:nvSpPr>
        <p:spPr>
          <a:xfrm>
            <a:off x="179388" y="44450"/>
            <a:ext cx="8785225" cy="93662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fr-FR" sz="3200" smtClean="0"/>
              <a:t>Main Weeds in the PURE WP2 trials in France</a:t>
            </a:r>
          </a:p>
        </p:txBody>
      </p:sp>
      <p:sp>
        <p:nvSpPr>
          <p:cNvPr id="24582" name="ZoneTexte 9"/>
          <p:cNvSpPr txBox="1">
            <a:spLocks noChangeArrowheads="1"/>
          </p:cNvSpPr>
          <p:nvPr/>
        </p:nvSpPr>
        <p:spPr bwMode="auto">
          <a:xfrm>
            <a:off x="2700338" y="4375150"/>
            <a:ext cx="18938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chemeClr val="tx1"/>
                </a:solidFill>
              </a:rPr>
              <a:t>Lolium perenne</a:t>
            </a:r>
          </a:p>
        </p:txBody>
      </p:sp>
      <p:pic>
        <p:nvPicPr>
          <p:cNvPr id="24583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196975"/>
            <a:ext cx="243840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ZoneTexte 11"/>
          <p:cNvSpPr txBox="1">
            <a:spLocks noChangeArrowheads="1"/>
          </p:cNvSpPr>
          <p:nvPr/>
        </p:nvSpPr>
        <p:spPr bwMode="auto">
          <a:xfrm>
            <a:off x="0" y="3025775"/>
            <a:ext cx="2401888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chemeClr val="tx1"/>
                </a:solidFill>
              </a:rPr>
              <a:t>Cirsium arvense</a:t>
            </a:r>
          </a:p>
        </p:txBody>
      </p:sp>
      <p:sp>
        <p:nvSpPr>
          <p:cNvPr id="24585" name="Rectangle 12"/>
          <p:cNvSpPr>
            <a:spLocks noChangeArrowheads="1"/>
          </p:cNvSpPr>
          <p:nvPr/>
        </p:nvSpPr>
        <p:spPr bwMode="auto">
          <a:xfrm>
            <a:off x="0" y="5815013"/>
            <a:ext cx="2562225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chemeClr val="tx1"/>
                </a:solidFill>
              </a:rPr>
              <a:t>Polygonum aviculare</a:t>
            </a:r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24586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963988"/>
            <a:ext cx="255270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Rectangle 14"/>
          <p:cNvSpPr>
            <a:spLocks noChangeArrowheads="1"/>
          </p:cNvSpPr>
          <p:nvPr/>
        </p:nvSpPr>
        <p:spPr bwMode="auto">
          <a:xfrm>
            <a:off x="6948488" y="2551113"/>
            <a:ext cx="2262187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chemeClr val="tx1"/>
                </a:solidFill>
              </a:rPr>
              <a:t>Fallopia convolvulus</a:t>
            </a:r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24588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1196975"/>
            <a:ext cx="13843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16"/>
          <p:cNvSpPr>
            <a:spLocks noChangeArrowheads="1"/>
          </p:cNvSpPr>
          <p:nvPr/>
        </p:nvSpPr>
        <p:spPr bwMode="auto">
          <a:xfrm>
            <a:off x="2371725" y="6396038"/>
            <a:ext cx="2312988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chemeClr val="tx1"/>
                </a:solidFill>
              </a:rPr>
              <a:t>Chenopodium album</a:t>
            </a:r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24590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130800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Rectangle 18"/>
          <p:cNvSpPr>
            <a:spLocks noChangeArrowheads="1"/>
          </p:cNvSpPr>
          <p:nvPr/>
        </p:nvSpPr>
        <p:spPr bwMode="auto">
          <a:xfrm>
            <a:off x="4984750" y="6308725"/>
            <a:ext cx="1711325" cy="350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chemeClr val="tx1"/>
                </a:solidFill>
              </a:rPr>
              <a:t>Rumex crispus</a:t>
            </a:r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24592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883025"/>
            <a:ext cx="24939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Rectangle 20"/>
          <p:cNvSpPr>
            <a:spLocks noChangeArrowheads="1"/>
          </p:cNvSpPr>
          <p:nvPr/>
        </p:nvSpPr>
        <p:spPr bwMode="auto">
          <a:xfrm>
            <a:off x="4995863" y="3168650"/>
            <a:ext cx="1749425" cy="350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chemeClr val="tx1"/>
                </a:solidFill>
              </a:rPr>
              <a:t>Galium aparine</a:t>
            </a:r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24594" name="Imag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196975"/>
            <a:ext cx="19843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Rectangle 22"/>
          <p:cNvSpPr>
            <a:spLocks noChangeArrowheads="1"/>
          </p:cNvSpPr>
          <p:nvPr/>
        </p:nvSpPr>
        <p:spPr bwMode="auto">
          <a:xfrm>
            <a:off x="6921500" y="4473575"/>
            <a:ext cx="2268538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chemeClr val="tx1"/>
                </a:solidFill>
              </a:rPr>
              <a:t>Avena fatua - sterilis </a:t>
            </a:r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24596" name="Imag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32131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7" name="Rectangle 24"/>
          <p:cNvSpPr>
            <a:spLocks noChangeArrowheads="1"/>
          </p:cNvSpPr>
          <p:nvPr/>
        </p:nvSpPr>
        <p:spPr bwMode="auto">
          <a:xfrm>
            <a:off x="7389813" y="6376988"/>
            <a:ext cx="1697037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i="1">
                <a:solidFill>
                  <a:schemeClr val="tx1"/>
                </a:solidFill>
              </a:rPr>
              <a:t>Bromus sterilis</a:t>
            </a:r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24598" name="Imag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511333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507413" cy="143033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fr-FR" sz="3200" smtClean="0"/>
              <a:t>Positive and negative effects from </a:t>
            </a:r>
            <a:br>
              <a:rPr lang="en-US" altLang="fr-FR" sz="3200" smtClean="0"/>
            </a:br>
            <a:r>
              <a:rPr lang="en-US" altLang="fr-FR" sz="3200" smtClean="0"/>
              <a:t>none chemical methods, including sowing date, in winter wheat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5"/>
          <a:stretch>
            <a:fillRect/>
          </a:stretch>
        </p:blipFill>
        <p:spPr>
          <a:xfrm>
            <a:off x="323850" y="1773238"/>
            <a:ext cx="8521700" cy="3922712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395288" y="3068638"/>
            <a:ext cx="8353425" cy="576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4450"/>
            <a:ext cx="8785225" cy="922338"/>
          </a:xfrm>
          <a:solidFill>
            <a:schemeClr val="bg1"/>
          </a:solidFill>
          <a:ln>
            <a:solidFill>
              <a:srgbClr val="669900"/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da-DK" sz="3600" dirty="0" smtClean="0"/>
              <a:t>Dilemmas with early or late sowing in wheat</a:t>
            </a:r>
            <a:br>
              <a:rPr lang="da-DK" sz="3600" dirty="0" smtClean="0"/>
            </a:br>
            <a:r>
              <a:rPr lang="da-DK" sz="3600" dirty="0" smtClean="0"/>
              <a:t>in Denmark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89000" y="1052513"/>
            <a:ext cx="8435975" cy="5689600"/>
          </a:xfrm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None/>
            </a:pPr>
            <a:endParaRPr lang="en-US" altLang="fr-FR" sz="2400" smtClean="0"/>
          </a:p>
          <a:p>
            <a:pPr>
              <a:spcAft>
                <a:spcPts val="600"/>
              </a:spcAft>
              <a:buFont typeface="Arial" charset="0"/>
              <a:buNone/>
            </a:pPr>
            <a:r>
              <a:rPr lang="en-US" altLang="fr-FR" sz="2400" smtClean="0"/>
              <a:t>Crops are not just attacked by single pest. Changes in sowing dates can increase or decrease a problem</a:t>
            </a:r>
          </a:p>
          <a:p>
            <a:pPr eaLnBrk="1" hangingPunct="1"/>
            <a:r>
              <a:rPr lang="da-DK" altLang="fr-FR" sz="2400" smtClean="0"/>
              <a:t>Early sowing increase problems like: </a:t>
            </a:r>
          </a:p>
          <a:p>
            <a:pPr lvl="1" eaLnBrk="1" hangingPunct="1"/>
            <a:r>
              <a:rPr lang="da-DK" altLang="fr-FR" sz="2000" smtClean="0"/>
              <a:t>Take all, eyespot </a:t>
            </a:r>
          </a:p>
          <a:p>
            <a:pPr lvl="1" eaLnBrk="1" hangingPunct="1"/>
            <a:r>
              <a:rPr lang="da-DK" altLang="fr-FR" sz="2000" smtClean="0"/>
              <a:t>Septoria  </a:t>
            </a:r>
          </a:p>
          <a:p>
            <a:pPr lvl="1" eaLnBrk="1" hangingPunct="1"/>
            <a:r>
              <a:rPr lang="da-DK" altLang="fr-FR" sz="2000" smtClean="0"/>
              <a:t>BYDV (aphid transmitted)</a:t>
            </a:r>
          </a:p>
          <a:p>
            <a:pPr lvl="1" eaLnBrk="1" hangingPunct="1"/>
            <a:r>
              <a:rPr lang="da-DK" altLang="fr-FR" sz="2000" smtClean="0"/>
              <a:t>Snowmould </a:t>
            </a:r>
          </a:p>
          <a:p>
            <a:pPr lvl="1" eaLnBrk="1" hangingPunct="1">
              <a:buFont typeface="Arial" charset="0"/>
              <a:buNone/>
            </a:pPr>
            <a:endParaRPr lang="da-DK" altLang="fr-FR" sz="2000" smtClean="0"/>
          </a:p>
          <a:p>
            <a:pPr lvl="1" eaLnBrk="1" hangingPunct="1">
              <a:buFont typeface="Arial" charset="0"/>
              <a:buNone/>
            </a:pPr>
            <a:endParaRPr lang="da-DK" altLang="fr-FR" sz="2000" smtClean="0"/>
          </a:p>
          <a:p>
            <a:pPr eaLnBrk="1" hangingPunct="1"/>
            <a:r>
              <a:rPr lang="da-DK" altLang="fr-FR" sz="2400" smtClean="0"/>
              <a:t>Late sowing increase:</a:t>
            </a:r>
          </a:p>
          <a:p>
            <a:pPr lvl="1" eaLnBrk="1" hangingPunct="1"/>
            <a:r>
              <a:rPr lang="da-DK" altLang="fr-FR" sz="2000" smtClean="0"/>
              <a:t>Mildew </a:t>
            </a:r>
          </a:p>
          <a:p>
            <a:pPr lvl="1" eaLnBrk="1" hangingPunct="1"/>
            <a:r>
              <a:rPr lang="da-DK" altLang="fr-FR" sz="2000" smtClean="0"/>
              <a:t>Yellow rust</a:t>
            </a:r>
          </a:p>
          <a:p>
            <a:pPr lvl="1" eaLnBrk="1" hangingPunct="1"/>
            <a:r>
              <a:rPr lang="da-DK" altLang="fr-FR" sz="2000" smtClean="0"/>
              <a:t>Risk of slugsattack</a:t>
            </a:r>
          </a:p>
        </p:txBody>
      </p:sp>
      <p:pic>
        <p:nvPicPr>
          <p:cNvPr id="26628" name="Billede 3" descr="hvede jyndeva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45125"/>
            <a:ext cx="1331913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Billede 4" descr="IMG_703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445125"/>
            <a:ext cx="133191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Billede 5" descr="Rødder 04 vs7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862388"/>
            <a:ext cx="1296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 descr="sv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0"/>
          <a:stretch>
            <a:fillRect/>
          </a:stretch>
        </p:blipFill>
        <p:spPr bwMode="auto">
          <a:xfrm>
            <a:off x="7542213" y="2781300"/>
            <a:ext cx="1174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Billede 7" descr="SeptoriaTriticiBlotch0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12430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Billede 8" descr="havrerødsot hved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81300"/>
            <a:ext cx="124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" descr="https://www.landbrugsinfo.dk/Planteavl/Plantevaern/Skadedyr/Kemisk-bekaempelse/Konverterede%20billeder/pl_pn_11_416.docx/9bda38130b4032ab55efdbbab980f9dcd1449f6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45125"/>
            <a:ext cx="1441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5413"/>
            <a:ext cx="8610600" cy="1143000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da-DK" altLang="fr-FR" sz="3200" smtClean="0"/>
              <a:t>Link between sowing dates and attack of septoria </a:t>
            </a:r>
            <a:r>
              <a:rPr lang="da-DK" altLang="fr-FR" sz="2400" smtClean="0"/>
              <a:t>(3513 UK fields)</a:t>
            </a:r>
            <a:endParaRPr lang="da-DK" altLang="fr-FR" sz="3200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33400" y="2133600"/>
          <a:ext cx="7708900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Regneark" r:id="rId4" imgW="3057525" imgH="1619250" progId="Excel.Sheet.8">
                  <p:embed/>
                </p:oleObj>
              </mc:Choice>
              <mc:Fallback>
                <p:oleObj name="Regneark" r:id="rId4" imgW="3057525" imgH="161925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7708900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470525" y="6289675"/>
            <a:ext cx="244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da-DK" altLang="fr-FR" sz="2400">
                <a:latin typeface="Times New Roman" pitchFamily="18" charset="0"/>
              </a:rPr>
              <a:t>Gladder et al 2001</a:t>
            </a:r>
          </a:p>
        </p:txBody>
      </p:sp>
      <p:pic>
        <p:nvPicPr>
          <p:cNvPr id="1029" name="Billede 4" descr="SeptoriaTriticiBlotch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28750"/>
            <a:ext cx="23669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6034088" y="616585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da-DK" altLang="fr-FR">
                <a:solidFill>
                  <a:schemeClr val="tx1"/>
                </a:solidFill>
                <a:cs typeface="Arial" charset="0"/>
              </a:rPr>
              <a:t>Gladder </a:t>
            </a:r>
            <a:r>
              <a:rPr lang="da-DK" altLang="fr-FR" i="1">
                <a:solidFill>
                  <a:schemeClr val="tx1"/>
                </a:solidFill>
                <a:cs typeface="Arial" charset="0"/>
              </a:rPr>
              <a:t>et al., </a:t>
            </a:r>
            <a:r>
              <a:rPr lang="da-DK" altLang="fr-FR">
                <a:solidFill>
                  <a:schemeClr val="tx1"/>
                </a:solidFill>
                <a:cs typeface="Arial" charset="0"/>
              </a:rPr>
              <a:t>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3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97887" cy="93662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altLang="fr-FR" sz="3200" smtClean="0"/>
              <a:t>Winter wheat take all. Effect of sowing date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2975" y="1425575"/>
            <a:ext cx="5768975" cy="4451350"/>
          </a:xfrm>
        </p:spPr>
      </p:pic>
      <p:pic>
        <p:nvPicPr>
          <p:cNvPr id="27652" name="Picture 1030" descr="I:\Lise Nistrup\goldfodsyge og rust\Rødder 04 vs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8075" y="1989138"/>
            <a:ext cx="2384425" cy="2352675"/>
          </a:xfrm>
        </p:spPr>
      </p:pic>
      <p:sp>
        <p:nvSpPr>
          <p:cNvPr id="27653" name="Tekstboks 8"/>
          <p:cNvSpPr txBox="1">
            <a:spLocks noChangeArrowheads="1"/>
          </p:cNvSpPr>
          <p:nvPr/>
        </p:nvSpPr>
        <p:spPr bwMode="auto">
          <a:xfrm>
            <a:off x="4090988" y="5805488"/>
            <a:ext cx="2568575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altLang="fr-FR">
                <a:solidFill>
                  <a:schemeClr val="tx1"/>
                </a:solidFill>
              </a:rPr>
              <a:t>Data from Rothamsted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27088" y="115888"/>
            <a:ext cx="7705725" cy="792162"/>
          </a:xfrm>
          <a:prstGeom prst="rect">
            <a:avLst/>
          </a:prstGeom>
          <a:solidFill>
            <a:schemeClr val="bg1"/>
          </a:solidFill>
          <a:ln w="9525">
            <a:solidFill>
              <a:srgbClr val="6699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669900"/>
              </a:buClr>
              <a:defRPr/>
            </a:pPr>
            <a:r>
              <a:rPr lang="da-DK" sz="3200" kern="0" dirty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Sowing times effect on septoria and yield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151438" y="5126038"/>
            <a:ext cx="280511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da-DK" altLang="fr-FR" sz="2400">
                <a:solidFill>
                  <a:schemeClr val="tx1"/>
                </a:solidFill>
                <a:cs typeface="Arial" charset="0"/>
              </a:rPr>
              <a:t>4 trials AU 1993-94</a:t>
            </a:r>
          </a:p>
        </p:txBody>
      </p:sp>
      <p:pic>
        <p:nvPicPr>
          <p:cNvPr id="28677" name="Billede 4" descr="SeptoriaTriticiBlotch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4508500"/>
            <a:ext cx="25431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827088" y="1843088"/>
          <a:ext cx="7993062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66"/>
                <a:gridCol w="1998266"/>
                <a:gridCol w="1998266"/>
                <a:gridCol w="199826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noProof="0" dirty="0" smtClean="0"/>
                        <a:t>Sowing date</a:t>
                      </a:r>
                      <a:endParaRPr lang="en-US" sz="2000" noProof="0" dirty="0"/>
                    </a:p>
                  </a:txBody>
                  <a:tcPr marL="91442" marR="91442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noProof="0" dirty="0" smtClean="0"/>
                        <a:t>% attack in June</a:t>
                      </a:r>
                      <a:endParaRPr lang="en-US" sz="2000" noProof="0" dirty="0"/>
                    </a:p>
                  </a:txBody>
                  <a:tcPr marL="91442" marR="91442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% attack in </a:t>
                      </a:r>
                      <a:r>
                        <a:rPr lang="en-US" sz="2000" noProof="0" dirty="0" err="1" smtClean="0"/>
                        <a:t>Jully</a:t>
                      </a:r>
                      <a:endParaRPr lang="en-US" sz="2000" noProof="0" dirty="0" smtClean="0"/>
                    </a:p>
                  </a:txBody>
                  <a:tcPr marL="91442" marR="91442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noProof="0" dirty="0" smtClean="0"/>
                        <a:t>Yield (</a:t>
                      </a:r>
                      <a:r>
                        <a:rPr lang="en-US" sz="2000" noProof="0" dirty="0" err="1" smtClean="0"/>
                        <a:t>dt</a:t>
                      </a:r>
                      <a:r>
                        <a:rPr lang="en-US" sz="2000" noProof="0" dirty="0" smtClean="0"/>
                        <a:t>/ha)</a:t>
                      </a:r>
                      <a:endParaRPr lang="en-US" sz="2000" noProof="0" dirty="0"/>
                    </a:p>
                  </a:txBody>
                  <a:tcPr marL="91442" marR="91442">
                    <a:solidFill>
                      <a:srgbClr val="66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1 September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2.4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4.1a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80.7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20 September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1.8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2.9b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80.5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10 October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1.2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2.7b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55.5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755650" y="981075"/>
            <a:ext cx="7929563" cy="47371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fr-FR" sz="2800" b="1" smtClean="0">
                <a:solidFill>
                  <a:srgbClr val="669900"/>
                </a:solidFill>
              </a:rPr>
              <a:t>Results from innovative IPM cropping systems assessed in the WP2 trials</a:t>
            </a:r>
          </a:p>
          <a:p>
            <a:pPr algn="ctr">
              <a:buFont typeface="Arial" charset="0"/>
              <a:buNone/>
            </a:pPr>
            <a:endParaRPr lang="en-US" altLang="fr-FR" sz="2800" b="1" smtClean="0">
              <a:solidFill>
                <a:srgbClr val="669900"/>
              </a:solidFill>
            </a:endParaRPr>
          </a:p>
          <a:p>
            <a:pPr algn="ctr">
              <a:buFont typeface="Arial" charset="0"/>
              <a:buNone/>
            </a:pPr>
            <a:r>
              <a:rPr lang="en-AU" altLang="fr-FR" sz="2400" smtClean="0">
                <a:sym typeface="Wingdings" pitchFamily="2" charset="2"/>
              </a:rPr>
              <a:t></a:t>
            </a:r>
            <a:r>
              <a:rPr lang="en-AU" altLang="fr-FR" sz="2400" smtClean="0"/>
              <a:t>No result specifically linked to </a:t>
            </a:r>
            <a:r>
              <a:rPr lang="en-AU" altLang="fr-FR" sz="2400" u="sng" smtClean="0"/>
              <a:t>a modification of sowing date</a:t>
            </a:r>
            <a:r>
              <a:rPr lang="en-AU" altLang="fr-FR" sz="2400" smtClean="0"/>
              <a:t> because to be efficient this cultural practice has to be combined with other ones as follows </a:t>
            </a:r>
            <a:endParaRPr lang="fr-FR" altLang="fr-FR" sz="2400" smtClean="0"/>
          </a:p>
        </p:txBody>
      </p:sp>
      <p:sp>
        <p:nvSpPr>
          <p:cNvPr id="2969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15616" y="1844824"/>
            <a:ext cx="7209025" cy="43365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Main practices            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Rotation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Variety choice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Variety or species mixtures 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Second practices	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Seed quality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Tillage management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Residue management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Volunteers management</a:t>
            </a:r>
          </a:p>
          <a:p>
            <a:pPr lvl="7">
              <a:defRPr/>
            </a:pPr>
            <a:r>
              <a:rPr lang="en-US" sz="2000" b="1" u="sng" dirty="0">
                <a:solidFill>
                  <a:srgbClr val="FF0000"/>
                </a:solidFill>
              </a:rPr>
              <a:t>Date </a:t>
            </a:r>
            <a:r>
              <a:rPr lang="en-US" sz="2000" dirty="0">
                <a:solidFill>
                  <a:schemeClr val="tx1"/>
                </a:solidFill>
              </a:rPr>
              <a:t>and density </a:t>
            </a:r>
            <a:r>
              <a:rPr lang="en-US" sz="2000" b="1" u="sng" dirty="0">
                <a:solidFill>
                  <a:srgbClr val="FF0000"/>
                </a:solidFill>
              </a:rPr>
              <a:t>of sowing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Nitrogen availability management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Additional practices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Biologic control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Chemical control</a:t>
            </a:r>
            <a:endParaRPr lang="en-US" sz="2000" dirty="0"/>
          </a:p>
        </p:txBody>
      </p:sp>
      <p:sp>
        <p:nvSpPr>
          <p:cNvPr id="30724" name="Titre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929687" cy="93662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fr-FR" sz="2800" smtClean="0">
                <a:sym typeface="Wingdings" pitchFamily="2" charset="2"/>
              </a:rPr>
              <a:t>To be efficient, s</a:t>
            </a:r>
            <a:r>
              <a:rPr lang="en-US" altLang="fr-FR" sz="2800" smtClean="0"/>
              <a:t>trategies and practices have to be combined (1/3)</a:t>
            </a:r>
          </a:p>
        </p:txBody>
      </p:sp>
      <p:sp>
        <p:nvSpPr>
          <p:cNvPr id="30725" name="ZoneTexte 8"/>
          <p:cNvSpPr txBox="1">
            <a:spLocks noChangeArrowheads="1"/>
          </p:cNvSpPr>
          <p:nvPr/>
        </p:nvSpPr>
        <p:spPr bwMode="auto">
          <a:xfrm>
            <a:off x="-36513" y="1052513"/>
            <a:ext cx="9288463" cy="436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2400">
                <a:solidFill>
                  <a:schemeClr val="tx1"/>
                </a:solidFill>
              </a:rPr>
              <a:t>Classification of combined practices </a:t>
            </a:r>
            <a:r>
              <a:rPr lang="en-US" altLang="fr-FR" sz="2400" b="1">
                <a:solidFill>
                  <a:schemeClr val="tx1"/>
                </a:solidFill>
              </a:rPr>
              <a:t>against diseases</a:t>
            </a:r>
            <a:endParaRPr lang="en-US" altLang="fr-FR" sz="2400" b="1"/>
          </a:p>
        </p:txBody>
      </p:sp>
      <p:cxnSp>
        <p:nvCxnSpPr>
          <p:cNvPr id="30726" name="Connecteur droit 9"/>
          <p:cNvCxnSpPr>
            <a:cxnSpLocks noChangeShapeType="1"/>
          </p:cNvCxnSpPr>
          <p:nvPr/>
        </p:nvCxnSpPr>
        <p:spPr bwMode="auto">
          <a:xfrm>
            <a:off x="1547813" y="2205038"/>
            <a:ext cx="66246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7" name="Connecteur droit 10"/>
          <p:cNvCxnSpPr>
            <a:cxnSpLocks noChangeShapeType="1"/>
          </p:cNvCxnSpPr>
          <p:nvPr/>
        </p:nvCxnSpPr>
        <p:spPr bwMode="auto">
          <a:xfrm>
            <a:off x="1547813" y="3357563"/>
            <a:ext cx="66246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8" name="Connecteur droit 11"/>
          <p:cNvCxnSpPr>
            <a:cxnSpLocks noChangeShapeType="1"/>
          </p:cNvCxnSpPr>
          <p:nvPr/>
        </p:nvCxnSpPr>
        <p:spPr bwMode="auto">
          <a:xfrm>
            <a:off x="1619250" y="5516563"/>
            <a:ext cx="66246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9" name="Connecteur droit 12"/>
          <p:cNvCxnSpPr>
            <a:cxnSpLocks noChangeShapeType="1"/>
          </p:cNvCxnSpPr>
          <p:nvPr/>
        </p:nvCxnSpPr>
        <p:spPr bwMode="auto">
          <a:xfrm>
            <a:off x="3995738" y="1916113"/>
            <a:ext cx="0" cy="41036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31640" y="1988840"/>
            <a:ext cx="7209025" cy="40287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Mains practices            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Rotation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Tillage management</a:t>
            </a:r>
          </a:p>
          <a:p>
            <a:pPr lvl="7">
              <a:defRPr/>
            </a:pPr>
            <a:r>
              <a:rPr lang="en-US" sz="2000" b="1" u="sng" dirty="0">
                <a:solidFill>
                  <a:srgbClr val="FF0000"/>
                </a:solidFill>
              </a:rPr>
              <a:t>Date of sowing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Second practices	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Seed quality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False seed-bed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density of sowing 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Nitrogen availability management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Variety choice 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Additional practices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Biologic control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Chemical control</a:t>
            </a:r>
            <a:endParaRPr lang="en-US" sz="2000" dirty="0"/>
          </a:p>
        </p:txBody>
      </p:sp>
      <p:cxnSp>
        <p:nvCxnSpPr>
          <p:cNvPr id="31748" name="Connecteur droit 9"/>
          <p:cNvCxnSpPr>
            <a:cxnSpLocks noChangeShapeType="1"/>
          </p:cNvCxnSpPr>
          <p:nvPr/>
        </p:nvCxnSpPr>
        <p:spPr bwMode="auto">
          <a:xfrm>
            <a:off x="1547813" y="2349500"/>
            <a:ext cx="66246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9" name="Connecteur droit 10"/>
          <p:cNvCxnSpPr>
            <a:cxnSpLocks noChangeShapeType="1"/>
          </p:cNvCxnSpPr>
          <p:nvPr/>
        </p:nvCxnSpPr>
        <p:spPr bwMode="auto">
          <a:xfrm>
            <a:off x="1547813" y="3500438"/>
            <a:ext cx="66246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0" name="Connecteur droit 11"/>
          <p:cNvCxnSpPr>
            <a:cxnSpLocks noChangeShapeType="1"/>
          </p:cNvCxnSpPr>
          <p:nvPr/>
        </p:nvCxnSpPr>
        <p:spPr bwMode="auto">
          <a:xfrm>
            <a:off x="1619250" y="5300663"/>
            <a:ext cx="66246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1" name="Connecteur droit 12"/>
          <p:cNvCxnSpPr>
            <a:cxnSpLocks noChangeShapeType="1"/>
          </p:cNvCxnSpPr>
          <p:nvPr/>
        </p:nvCxnSpPr>
        <p:spPr bwMode="auto">
          <a:xfrm>
            <a:off x="3995738" y="2133600"/>
            <a:ext cx="0" cy="36718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2" name="Titre 1"/>
          <p:cNvSpPr>
            <a:spLocks noGrp="1"/>
          </p:cNvSpPr>
          <p:nvPr>
            <p:ph type="title"/>
          </p:nvPr>
        </p:nvSpPr>
        <p:spPr>
          <a:xfrm>
            <a:off x="215900" y="44450"/>
            <a:ext cx="8893175" cy="93662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fr-FR" sz="2800" smtClean="0">
                <a:sym typeface="Wingdings" pitchFamily="2" charset="2"/>
              </a:rPr>
              <a:t>To be efficient, s</a:t>
            </a:r>
            <a:r>
              <a:rPr lang="en-US" altLang="fr-FR" sz="2800" smtClean="0"/>
              <a:t>trategies and practices have to be combined (2/3)</a:t>
            </a:r>
          </a:p>
        </p:txBody>
      </p:sp>
      <p:sp>
        <p:nvSpPr>
          <p:cNvPr id="31753" name="ZoneTexte 8"/>
          <p:cNvSpPr txBox="1">
            <a:spLocks noChangeArrowheads="1"/>
          </p:cNvSpPr>
          <p:nvPr/>
        </p:nvSpPr>
        <p:spPr bwMode="auto">
          <a:xfrm>
            <a:off x="0" y="1052513"/>
            <a:ext cx="8964613" cy="436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2400">
                <a:solidFill>
                  <a:schemeClr val="tx1"/>
                </a:solidFill>
              </a:rPr>
              <a:t>Classification of combined practices </a:t>
            </a:r>
            <a:r>
              <a:rPr lang="en-US" altLang="fr-FR" sz="2400" b="1">
                <a:solidFill>
                  <a:schemeClr val="tx1"/>
                </a:solidFill>
              </a:rPr>
              <a:t>against weeds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1692275" y="44450"/>
            <a:ext cx="6119813" cy="936625"/>
          </a:xfrm>
        </p:spPr>
        <p:txBody>
          <a:bodyPr/>
          <a:lstStyle/>
          <a:p>
            <a:pPr algn="ctr"/>
            <a:r>
              <a:rPr lang="en-US" altLang="fr-FR" sz="3200" b="1" smtClean="0"/>
              <a:t>What are the issues?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971550" y="981075"/>
            <a:ext cx="7993063" cy="4233863"/>
          </a:xfrm>
        </p:spPr>
        <p:txBody>
          <a:bodyPr/>
          <a:lstStyle/>
          <a:p>
            <a:r>
              <a:rPr lang="en-US" altLang="fr-FR" sz="2400" smtClean="0"/>
              <a:t>Agronomical issues</a:t>
            </a:r>
          </a:p>
          <a:p>
            <a:pPr lvl="1"/>
            <a:r>
              <a:rPr lang="en-US" altLang="fr-FR" sz="2000" smtClean="0"/>
              <a:t>development of cultivars with resistance to plant pathogens and pests. Cultivars with good competition too weeds to decrease the need for pesticides</a:t>
            </a:r>
          </a:p>
          <a:p>
            <a:r>
              <a:rPr lang="en-US" altLang="fr-FR" sz="2400" smtClean="0"/>
              <a:t>Health issues</a:t>
            </a:r>
          </a:p>
          <a:p>
            <a:pPr lvl="1"/>
            <a:r>
              <a:rPr lang="en-US" altLang="fr-FR" sz="2000" smtClean="0"/>
              <a:t>Less spraying means less exposure to pesticides by farmers</a:t>
            </a:r>
          </a:p>
          <a:p>
            <a:pPr lvl="1"/>
            <a:r>
              <a:rPr lang="en-US" altLang="fr-FR" sz="2000" smtClean="0"/>
              <a:t>Less risk for pesticide residues in feed, food and drinking water. </a:t>
            </a:r>
          </a:p>
          <a:p>
            <a:r>
              <a:rPr lang="en-US" altLang="fr-FR" sz="2400" smtClean="0"/>
              <a:t>Environmental issues</a:t>
            </a:r>
          </a:p>
          <a:p>
            <a:pPr lvl="1"/>
            <a:r>
              <a:rPr lang="en-US" altLang="fr-FR" sz="2000" smtClean="0"/>
              <a:t>Less risk for negative impacts from pesticides on the environment  -  water, soil and air (many references)</a:t>
            </a:r>
          </a:p>
          <a:p>
            <a:r>
              <a:rPr lang="en-US" altLang="fr-FR" sz="2400" smtClean="0"/>
              <a:t>Economic issues</a:t>
            </a:r>
          </a:p>
          <a:p>
            <a:pPr lvl="1"/>
            <a:r>
              <a:rPr lang="en-US" altLang="fr-FR" sz="2000" smtClean="0"/>
              <a:t>Alternative methods should be applied  if they can minimize problems with plant pathogens, weeds and pest without causing a significant  yield decrease</a:t>
            </a:r>
          </a:p>
        </p:txBody>
      </p:sp>
      <p:sp>
        <p:nvSpPr>
          <p:cNvPr id="15364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31640" y="2060848"/>
            <a:ext cx="7416824" cy="37210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Mains practices            </a:t>
            </a:r>
          </a:p>
          <a:p>
            <a:pPr lvl="6">
              <a:defRPr/>
            </a:pPr>
            <a:r>
              <a:rPr lang="en-US" sz="2000" dirty="0">
                <a:solidFill>
                  <a:schemeClr val="tx1"/>
                </a:solidFill>
              </a:rPr>
              <a:t>Rotation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Second practices	</a:t>
            </a:r>
          </a:p>
          <a:p>
            <a:pPr lvl="6">
              <a:defRPr/>
            </a:pPr>
            <a:r>
              <a:rPr lang="en-US" sz="2000" dirty="0">
                <a:solidFill>
                  <a:schemeClr val="tx1"/>
                </a:solidFill>
              </a:rPr>
              <a:t>Tillage management</a:t>
            </a:r>
          </a:p>
          <a:p>
            <a:pPr lvl="6">
              <a:defRPr/>
            </a:pPr>
            <a:r>
              <a:rPr lang="en-US" sz="2000" dirty="0">
                <a:solidFill>
                  <a:schemeClr val="tx1"/>
                </a:solidFill>
              </a:rPr>
              <a:t>Residue management</a:t>
            </a:r>
          </a:p>
          <a:p>
            <a:pPr lvl="6">
              <a:defRPr/>
            </a:pPr>
            <a:r>
              <a:rPr lang="en-US" sz="2000" dirty="0">
                <a:solidFill>
                  <a:schemeClr val="tx1"/>
                </a:solidFill>
              </a:rPr>
              <a:t>Volunteers management</a:t>
            </a:r>
          </a:p>
          <a:p>
            <a:pPr lvl="6">
              <a:defRPr/>
            </a:pPr>
            <a:r>
              <a:rPr lang="en-US" sz="2000" b="1" u="sng" dirty="0">
                <a:solidFill>
                  <a:srgbClr val="FF0000"/>
                </a:solidFill>
              </a:rPr>
              <a:t>Date of sowing</a:t>
            </a:r>
          </a:p>
          <a:p>
            <a:pPr lvl="6">
              <a:defRPr/>
            </a:pPr>
            <a:r>
              <a:rPr lang="en-US" sz="2000" dirty="0">
                <a:solidFill>
                  <a:schemeClr val="tx1"/>
                </a:solidFill>
              </a:rPr>
              <a:t>Nitrogen availability management</a:t>
            </a:r>
          </a:p>
          <a:p>
            <a:pPr lvl="6">
              <a:defRPr/>
            </a:pPr>
            <a:r>
              <a:rPr lang="en-US" sz="2000" dirty="0">
                <a:solidFill>
                  <a:schemeClr val="tx1"/>
                </a:solidFill>
              </a:rPr>
              <a:t>Variety or species mixtures 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Additional practices</a:t>
            </a:r>
          </a:p>
          <a:p>
            <a:pPr lvl="6">
              <a:defRPr/>
            </a:pPr>
            <a:r>
              <a:rPr lang="en-US" sz="2000" dirty="0">
                <a:solidFill>
                  <a:schemeClr val="tx1"/>
                </a:solidFill>
              </a:rPr>
              <a:t>Biologic control</a:t>
            </a:r>
          </a:p>
          <a:p>
            <a:pPr lvl="6">
              <a:defRPr/>
            </a:pPr>
            <a:r>
              <a:rPr lang="en-US" sz="2000" dirty="0">
                <a:solidFill>
                  <a:schemeClr val="tx1"/>
                </a:solidFill>
              </a:rPr>
              <a:t>Chemical control</a:t>
            </a:r>
            <a:endParaRPr lang="en-US" sz="2000" dirty="0"/>
          </a:p>
        </p:txBody>
      </p:sp>
      <p:cxnSp>
        <p:nvCxnSpPr>
          <p:cNvPr id="32772" name="Connecteur droit 7"/>
          <p:cNvCxnSpPr>
            <a:cxnSpLocks noChangeShapeType="1"/>
          </p:cNvCxnSpPr>
          <p:nvPr/>
        </p:nvCxnSpPr>
        <p:spPr bwMode="auto">
          <a:xfrm>
            <a:off x="1547813" y="2349500"/>
            <a:ext cx="66246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3" name="Connecteur droit 8"/>
          <p:cNvCxnSpPr>
            <a:cxnSpLocks noChangeShapeType="1"/>
          </p:cNvCxnSpPr>
          <p:nvPr/>
        </p:nvCxnSpPr>
        <p:spPr bwMode="auto">
          <a:xfrm>
            <a:off x="1547813" y="2997200"/>
            <a:ext cx="66246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4" name="Connecteur droit 9"/>
          <p:cNvCxnSpPr>
            <a:cxnSpLocks noChangeShapeType="1"/>
          </p:cNvCxnSpPr>
          <p:nvPr/>
        </p:nvCxnSpPr>
        <p:spPr bwMode="auto">
          <a:xfrm>
            <a:off x="1619250" y="5084763"/>
            <a:ext cx="66246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5" name="Connecteur droit 11"/>
          <p:cNvCxnSpPr>
            <a:cxnSpLocks noChangeShapeType="1"/>
          </p:cNvCxnSpPr>
          <p:nvPr/>
        </p:nvCxnSpPr>
        <p:spPr bwMode="auto">
          <a:xfrm>
            <a:off x="3995738" y="2205038"/>
            <a:ext cx="0" cy="3673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6" name="Titre 1"/>
          <p:cNvSpPr>
            <a:spLocks noGrp="1"/>
          </p:cNvSpPr>
          <p:nvPr>
            <p:ph type="title"/>
          </p:nvPr>
        </p:nvSpPr>
        <p:spPr>
          <a:xfrm>
            <a:off x="142875" y="44450"/>
            <a:ext cx="8893175" cy="93662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fr-FR" sz="2800" smtClean="0">
                <a:sym typeface="Wingdings" pitchFamily="2" charset="2"/>
              </a:rPr>
              <a:t>To be efficient, s</a:t>
            </a:r>
            <a:r>
              <a:rPr lang="en-US" altLang="fr-FR" sz="2800" smtClean="0"/>
              <a:t>trategies and practices have to be combined (3/3)</a:t>
            </a:r>
          </a:p>
        </p:txBody>
      </p:sp>
      <p:sp>
        <p:nvSpPr>
          <p:cNvPr id="32777" name="ZoneTexte 8"/>
          <p:cNvSpPr txBox="1">
            <a:spLocks noChangeArrowheads="1"/>
          </p:cNvSpPr>
          <p:nvPr/>
        </p:nvSpPr>
        <p:spPr bwMode="auto">
          <a:xfrm>
            <a:off x="0" y="1052513"/>
            <a:ext cx="8964613" cy="436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2400">
                <a:solidFill>
                  <a:schemeClr val="tx1"/>
                </a:solidFill>
              </a:rPr>
              <a:t>Classification of combined practices </a:t>
            </a:r>
            <a:r>
              <a:rPr lang="en-US" altLang="fr-FR" sz="2400" b="1">
                <a:solidFill>
                  <a:schemeClr val="tx1"/>
                </a:solidFill>
              </a:rPr>
              <a:t>against pests</a:t>
            </a:r>
            <a:endParaRPr lang="en-US" altLang="fr-FR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80400" cy="936625"/>
          </a:xfrm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fr-FR" sz="3200" smtClean="0"/>
              <a:t>Examples of cultural practices against plant pathogens, weeds and pests</a:t>
            </a:r>
          </a:p>
        </p:txBody>
      </p:sp>
      <p:sp>
        <p:nvSpPr>
          <p:cNvPr id="33795" name="Espace réservé du contenu 2"/>
          <p:cNvSpPr>
            <a:spLocks noGrp="1"/>
          </p:cNvSpPr>
          <p:nvPr>
            <p:ph idx="1"/>
          </p:nvPr>
        </p:nvSpPr>
        <p:spPr>
          <a:xfrm>
            <a:off x="971550" y="1628775"/>
            <a:ext cx="7713663" cy="42338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fr-FR" sz="2000" b="1" smtClean="0">
                <a:solidFill>
                  <a:schemeClr val="tx1"/>
                </a:solidFill>
              </a:rPr>
              <a:t>For winter wheat against diseases</a:t>
            </a:r>
          </a:p>
          <a:p>
            <a:pPr>
              <a:buFont typeface="Arial" charset="0"/>
              <a:buNone/>
            </a:pPr>
            <a:r>
              <a:rPr lang="en-US" altLang="fr-FR" sz="2000" smtClean="0"/>
              <a:t>Resistant variety or mixture of varieties + </a:t>
            </a:r>
            <a:r>
              <a:rPr lang="en-US" altLang="fr-FR" sz="2000" b="1" smtClean="0">
                <a:solidFill>
                  <a:srgbClr val="FF0000"/>
                </a:solidFill>
              </a:rPr>
              <a:t>late sowing date </a:t>
            </a:r>
            <a:r>
              <a:rPr lang="en-US" altLang="fr-FR" sz="2000" smtClean="0"/>
              <a:t>+ decrease of sowing density + decrease of nitrogen fertilization to reduce disease impacts</a:t>
            </a:r>
          </a:p>
          <a:p>
            <a:pPr>
              <a:buFont typeface="Arial" charset="0"/>
              <a:buNone/>
            </a:pPr>
            <a:endParaRPr lang="en-US" altLang="fr-FR" sz="2000" b="1" smtClean="0">
              <a:solidFill>
                <a:srgbClr val="669900"/>
              </a:solidFill>
            </a:endParaRPr>
          </a:p>
          <a:p>
            <a:pPr>
              <a:buFont typeface="Arial" charset="0"/>
              <a:buNone/>
            </a:pPr>
            <a:r>
              <a:rPr lang="en-US" altLang="fr-FR" sz="2000" b="1" smtClean="0">
                <a:solidFill>
                  <a:schemeClr val="tx1"/>
                </a:solidFill>
              </a:rPr>
              <a:t>For winter oilseed rape against diseases and insects</a:t>
            </a:r>
          </a:p>
          <a:p>
            <a:pPr>
              <a:buFont typeface="Arial" charset="0"/>
              <a:buNone/>
            </a:pPr>
            <a:r>
              <a:rPr lang="en-US" altLang="fr-FR" sz="2000" smtClean="0"/>
              <a:t>Resistant variety </a:t>
            </a:r>
            <a:r>
              <a:rPr lang="en-US" altLang="fr-FR" sz="2000" smtClean="0">
                <a:solidFill>
                  <a:srgbClr val="FF0000"/>
                </a:solidFill>
              </a:rPr>
              <a:t>+ </a:t>
            </a:r>
            <a:r>
              <a:rPr lang="en-US" altLang="fr-FR" sz="2000" b="1" smtClean="0">
                <a:solidFill>
                  <a:srgbClr val="FF0000"/>
                </a:solidFill>
              </a:rPr>
              <a:t>early sowing date </a:t>
            </a:r>
            <a:r>
              <a:rPr lang="en-US" altLang="fr-FR" sz="2000" smtClean="0"/>
              <a:t>+ decrease of sowing density + decrease of nitrogen fertilization to reduce disease (</a:t>
            </a:r>
            <a:r>
              <a:rPr lang="en-US" altLang="fr-FR" sz="2000" i="1" smtClean="0"/>
              <a:t>phoma lingam) or </a:t>
            </a:r>
            <a:r>
              <a:rPr lang="en-US" altLang="fr-FR" sz="2000" smtClean="0"/>
              <a:t>insect impacts</a:t>
            </a:r>
          </a:p>
          <a:p>
            <a:pPr>
              <a:buFont typeface="Arial" charset="0"/>
              <a:buNone/>
            </a:pPr>
            <a:endParaRPr lang="en-US" altLang="fr-FR" sz="2000" smtClean="0"/>
          </a:p>
          <a:p>
            <a:pPr>
              <a:buFont typeface="Arial" charset="0"/>
              <a:buNone/>
            </a:pPr>
            <a:r>
              <a:rPr lang="en-US" altLang="fr-FR" sz="2000" b="1" smtClean="0">
                <a:solidFill>
                  <a:schemeClr val="tx1"/>
                </a:solidFill>
              </a:rPr>
              <a:t>For maize or sunflower against weeds</a:t>
            </a:r>
          </a:p>
          <a:p>
            <a:pPr>
              <a:buFont typeface="Arial" charset="0"/>
              <a:buNone/>
            </a:pPr>
            <a:r>
              <a:rPr lang="en-US" altLang="fr-FR" sz="2000" smtClean="0"/>
              <a:t>False seed-bed + </a:t>
            </a:r>
            <a:r>
              <a:rPr lang="en-US" altLang="fr-FR" sz="2000" b="1" smtClean="0">
                <a:solidFill>
                  <a:srgbClr val="FF0000"/>
                </a:solidFill>
              </a:rPr>
              <a:t>late sowing date </a:t>
            </a:r>
            <a:r>
              <a:rPr lang="en-US" altLang="fr-FR" sz="2000" smtClean="0">
                <a:solidFill>
                  <a:srgbClr val="FF0000"/>
                </a:solidFill>
              </a:rPr>
              <a:t>+ </a:t>
            </a:r>
            <a:r>
              <a:rPr lang="en-US" altLang="fr-FR" sz="2000" smtClean="0"/>
              <a:t>Competitive variety choice + mechanical weeding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r-FR" altLang="fr-FR" sz="4000" smtClean="0"/>
              <a:t>Conclusion</a:t>
            </a:r>
          </a:p>
        </p:txBody>
      </p:sp>
      <p:sp>
        <p:nvSpPr>
          <p:cNvPr id="34819" name="Espace réservé du contenu 2"/>
          <p:cNvSpPr>
            <a:spLocks noGrp="1"/>
          </p:cNvSpPr>
          <p:nvPr>
            <p:ph idx="1"/>
          </p:nvPr>
        </p:nvSpPr>
        <p:spPr>
          <a:xfrm>
            <a:off x="827088" y="1716088"/>
            <a:ext cx="7858125" cy="4233862"/>
          </a:xfrm>
        </p:spPr>
        <p:txBody>
          <a:bodyPr/>
          <a:lstStyle/>
          <a:p>
            <a:r>
              <a:rPr lang="en-US" altLang="fr-FR" sz="2400" smtClean="0"/>
              <a:t>Modification/change of sowing date could be a efficient alternative practice to reduce impact from  different pests,</a:t>
            </a:r>
          </a:p>
          <a:p>
            <a:r>
              <a:rPr lang="en-US" altLang="fr-FR" sz="2400" smtClean="0"/>
              <a:t>To be efficient, this practice need to be combined with different others practices,</a:t>
            </a:r>
          </a:p>
          <a:p>
            <a:r>
              <a:rPr lang="en-US" altLang="fr-FR" sz="2400" smtClean="0"/>
              <a:t>To reduce pest impacts, it is necessary to act as early as possible to decrease theirs pools</a:t>
            </a:r>
          </a:p>
        </p:txBody>
      </p:sp>
      <p:sp>
        <p:nvSpPr>
          <p:cNvPr id="34820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692275" y="44450"/>
            <a:ext cx="6119813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669900"/>
              </a:buClr>
              <a:defRPr/>
            </a:pPr>
            <a:r>
              <a:rPr lang="en-US" sz="3200" b="1" kern="0" dirty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What are the issues?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827088" y="1196975"/>
            <a:ext cx="8010525" cy="467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eaLnBrk="0" hangingPunct="0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</a:rPr>
              <a:t>Regulatory issues</a:t>
            </a:r>
          </a:p>
          <a:p>
            <a:pPr marL="341313" indent="-341313" eaLnBrk="0" hangingPunct="0">
              <a:spcBef>
                <a:spcPts val="8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		- Directive eau cadre framework in France (2015) </a:t>
            </a:r>
          </a:p>
          <a:p>
            <a:pPr marL="341313" indent="-341313" eaLnBrk="0" hangingPunct="0">
              <a:spcBef>
                <a:spcPts val="8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		- </a:t>
            </a:r>
            <a:r>
              <a:rPr lang="en-US" sz="2000" kern="0" dirty="0" err="1">
                <a:solidFill>
                  <a:srgbClr val="000000"/>
                </a:solidFill>
                <a:latin typeface="+mn-lt"/>
              </a:rPr>
              <a:t>Ecophyto</a:t>
            </a:r>
            <a:r>
              <a:rPr lang="en-US" sz="2000" kern="0" dirty="0">
                <a:solidFill>
                  <a:srgbClr val="000000"/>
                </a:solidFill>
                <a:latin typeface="+mn-lt"/>
              </a:rPr>
              <a:t> 2018 plan</a:t>
            </a:r>
          </a:p>
          <a:p>
            <a:pPr marL="341313" indent="-341313" eaLnBrk="0" hangingPunct="0">
              <a:spcBef>
                <a:spcPts val="8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		- </a:t>
            </a:r>
            <a:r>
              <a:rPr lang="en-US" sz="2000" kern="0" dirty="0">
                <a:solidFill>
                  <a:schemeClr val="tx1"/>
                </a:solidFill>
              </a:rPr>
              <a:t>Water Framework Directive (applies for all EU Member States)</a:t>
            </a:r>
          </a:p>
          <a:p>
            <a:pPr marL="341313" indent="-341313" eaLnBrk="0" hangingPunct="0">
              <a:spcBef>
                <a:spcPts val="800"/>
              </a:spcBef>
              <a:defRPr/>
            </a:pPr>
            <a:r>
              <a:rPr lang="en-US" sz="2000" kern="0" dirty="0">
                <a:solidFill>
                  <a:schemeClr val="tx1"/>
                </a:solidFill>
              </a:rPr>
              <a:t>		- National Action Plan (Germany) </a:t>
            </a:r>
          </a:p>
          <a:p>
            <a:pPr marL="341313" indent="-341313" eaLnBrk="0" hangingPunct="0">
              <a:spcBef>
                <a:spcPts val="800"/>
              </a:spcBef>
              <a:defRPr/>
            </a:pPr>
            <a:r>
              <a:rPr lang="en-US" sz="2000" kern="0" dirty="0">
                <a:solidFill>
                  <a:schemeClr val="tx1"/>
                </a:solidFill>
                <a:latin typeface="+mn-lt"/>
              </a:rPr>
              <a:t>		- Early sowing is promoted to minimize risk of Nitrogen leaching, early sowing  (before 7</a:t>
            </a:r>
            <a:r>
              <a:rPr lang="en-US" sz="2000" kern="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2000" kern="0" dirty="0">
                <a:solidFill>
                  <a:schemeClr val="tx1"/>
                </a:solidFill>
                <a:latin typeface="+mn-lt"/>
              </a:rPr>
              <a:t> Sept) can replace area with intercropping (in Denmark)</a:t>
            </a:r>
          </a:p>
          <a:p>
            <a:pPr marL="341313" indent="-341313" eaLnBrk="0" hangingPunct="0">
              <a:spcBef>
                <a:spcPts val="800"/>
              </a:spcBef>
              <a:defRPr/>
            </a:pPr>
            <a:endParaRPr lang="en-US" sz="2800" b="1" kern="0" dirty="0">
              <a:solidFill>
                <a:srgbClr val="669900"/>
              </a:solidFill>
              <a:latin typeface="+mn-lt"/>
            </a:endParaRPr>
          </a:p>
          <a:p>
            <a:pPr marL="341313" indent="-341313" eaLnBrk="0" hangingPunct="0">
              <a:spcBef>
                <a:spcPts val="800"/>
              </a:spcBef>
              <a:defRPr/>
            </a:pPr>
            <a:r>
              <a:rPr lang="en-US" sz="2800" b="1" u="sng" kern="0" dirty="0">
                <a:solidFill>
                  <a:srgbClr val="669900"/>
                </a:solidFill>
                <a:latin typeface="+mn-lt"/>
              </a:rPr>
              <a:t>GOAL</a:t>
            </a:r>
          </a:p>
          <a:p>
            <a:pPr marL="341313" indent="-341313" algn="ctr" eaLnBrk="0" hangingPunct="0">
              <a:spcBef>
                <a:spcPts val="800"/>
              </a:spcBef>
              <a:defRPr/>
            </a:pPr>
            <a:r>
              <a:rPr lang="en-US" sz="2400" b="1" kern="0" dirty="0">
                <a:solidFill>
                  <a:srgbClr val="669900"/>
                </a:solidFill>
                <a:latin typeface="+mn-lt"/>
              </a:rPr>
              <a:t>We have to identify the possibilities for reducing the dependency on pesticides in sustainable cropping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755650" y="144463"/>
            <a:ext cx="7993063" cy="1196975"/>
          </a:xfrm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AU" altLang="fr-FR" sz="2400" b="1" smtClean="0"/>
              <a:t>PURE project (WP2)</a:t>
            </a:r>
            <a:br>
              <a:rPr lang="en-AU" altLang="fr-FR" sz="2400" b="1" smtClean="0"/>
            </a:br>
            <a:r>
              <a:rPr lang="en-AU" altLang="fr-FR" sz="2400" b="1" smtClean="0"/>
              <a:t>Innovative IPM cropping systems designed for winter wheat-based rotations</a:t>
            </a:r>
            <a:endParaRPr lang="fr-FR" altLang="fr-FR" sz="2400" b="1" smtClean="0"/>
          </a:p>
        </p:txBody>
      </p:sp>
      <p:sp>
        <p:nvSpPr>
          <p:cNvPr id="1741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  <p:pic>
        <p:nvPicPr>
          <p:cNvPr id="17412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" t="27348" r="40633" b="22749"/>
          <a:stretch>
            <a:fillRect/>
          </a:stretch>
        </p:blipFill>
        <p:spPr bwMode="auto">
          <a:xfrm>
            <a:off x="1763713" y="2133600"/>
            <a:ext cx="63150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ZoneTexte 27"/>
          <p:cNvSpPr txBox="1">
            <a:spLocks noChangeArrowheads="1"/>
          </p:cNvSpPr>
          <p:nvPr/>
        </p:nvSpPr>
        <p:spPr bwMode="auto">
          <a:xfrm>
            <a:off x="1835150" y="1484313"/>
            <a:ext cx="62388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b="1">
                <a:solidFill>
                  <a:schemeClr val="tx1"/>
                </a:solidFill>
              </a:rPr>
              <a:t>Trials locations in Europe where IPM cropping systems</a:t>
            </a:r>
          </a:p>
          <a:p>
            <a:pPr algn="ctr" eaLnBrk="1" hangingPunct="1"/>
            <a:r>
              <a:rPr lang="en-US" altLang="fr-FR" b="1">
                <a:solidFill>
                  <a:schemeClr val="tx1"/>
                </a:solidFill>
              </a:rPr>
              <a:t>were assessed, Pure project (WP2)</a:t>
            </a:r>
          </a:p>
        </p:txBody>
      </p:sp>
      <p:sp>
        <p:nvSpPr>
          <p:cNvPr id="17414" name="ZoneTexte 28"/>
          <p:cNvSpPr txBox="1">
            <a:spLocks noChangeArrowheads="1"/>
          </p:cNvSpPr>
          <p:nvPr/>
        </p:nvSpPr>
        <p:spPr bwMode="auto">
          <a:xfrm>
            <a:off x="4356100" y="2708275"/>
            <a:ext cx="123031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Dundee (UK)</a:t>
            </a:r>
          </a:p>
        </p:txBody>
      </p:sp>
      <p:sp>
        <p:nvSpPr>
          <p:cNvPr id="17415" name="ZoneTexte 29"/>
          <p:cNvSpPr txBox="1">
            <a:spLocks noChangeArrowheads="1"/>
          </p:cNvSpPr>
          <p:nvPr/>
        </p:nvSpPr>
        <p:spPr bwMode="auto">
          <a:xfrm>
            <a:off x="3708400" y="4664075"/>
            <a:ext cx="20161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FR" altLang="fr-FR" sz="1400">
                <a:solidFill>
                  <a:schemeClr val="tx1"/>
                </a:solidFill>
              </a:rPr>
              <a:t>Grignon (F)</a:t>
            </a:r>
          </a:p>
        </p:txBody>
      </p:sp>
      <p:sp>
        <p:nvSpPr>
          <p:cNvPr id="17416" name="ZoneTexte 30"/>
          <p:cNvSpPr txBox="1">
            <a:spLocks noChangeArrowheads="1"/>
          </p:cNvSpPr>
          <p:nvPr/>
        </p:nvSpPr>
        <p:spPr bwMode="auto">
          <a:xfrm>
            <a:off x="5219700" y="4076700"/>
            <a:ext cx="23241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Dahnsdorf (G) Poznan (P)</a:t>
            </a:r>
          </a:p>
        </p:txBody>
      </p:sp>
      <p:sp>
        <p:nvSpPr>
          <p:cNvPr id="17417" name="ZoneTexte 31"/>
          <p:cNvSpPr txBox="1">
            <a:spLocks noChangeArrowheads="1"/>
          </p:cNvSpPr>
          <p:nvPr/>
        </p:nvSpPr>
        <p:spPr bwMode="auto">
          <a:xfrm>
            <a:off x="6294438" y="3352800"/>
            <a:ext cx="11699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Slagelse (D)</a:t>
            </a:r>
          </a:p>
        </p:txBody>
      </p:sp>
      <p:pic>
        <p:nvPicPr>
          <p:cNvPr id="17418" name="Imag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0000">
            <a:off x="4160044" y="2701132"/>
            <a:ext cx="3238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Imag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0000">
            <a:off x="6103938" y="3300413"/>
            <a:ext cx="3238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Imag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0000">
            <a:off x="6176169" y="3925094"/>
            <a:ext cx="3238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Imag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0000">
            <a:off x="6604794" y="3925094"/>
            <a:ext cx="3238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Imag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0000">
            <a:off x="4520407" y="4572793"/>
            <a:ext cx="3238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Image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0000">
            <a:off x="4301332" y="4572793"/>
            <a:ext cx="3238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ZoneTexte 38"/>
          <p:cNvSpPr txBox="1">
            <a:spLocks noChangeArrowheads="1"/>
          </p:cNvSpPr>
          <p:nvPr/>
        </p:nvSpPr>
        <p:spPr bwMode="auto">
          <a:xfrm>
            <a:off x="3708400" y="4868863"/>
            <a:ext cx="13287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Boigneville (F)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11188" y="71438"/>
            <a:ext cx="8532812" cy="141287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fr-FR" sz="2800" smtClean="0"/>
              <a:t>Different controls against plant pests used in the </a:t>
            </a:r>
            <a:r>
              <a:rPr lang="en-AU" altLang="fr-FR" sz="2800" smtClean="0"/>
              <a:t>innovative IPM cropping systems designed for winter wheat-based rotations</a:t>
            </a:r>
            <a:endParaRPr lang="en-US" altLang="fr-FR" sz="2800" smtClean="0"/>
          </a:p>
        </p:txBody>
      </p:sp>
      <p:sp>
        <p:nvSpPr>
          <p:cNvPr id="18435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  <p:sp>
        <p:nvSpPr>
          <p:cNvPr id="18436" name="ZoneTexte 5"/>
          <p:cNvSpPr txBox="1">
            <a:spLocks noChangeArrowheads="1"/>
          </p:cNvSpPr>
          <p:nvPr/>
        </p:nvSpPr>
        <p:spPr bwMode="auto">
          <a:xfrm>
            <a:off x="2627313" y="1538288"/>
            <a:ext cx="1979612" cy="377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>
                <a:solidFill>
                  <a:schemeClr val="tx1"/>
                </a:solidFill>
              </a:rPr>
              <a:t>Chemical </a:t>
            </a:r>
            <a:r>
              <a:rPr lang="en-US" altLang="fr-FR" sz="2000">
                <a:solidFill>
                  <a:schemeClr val="tx1"/>
                </a:solidFill>
              </a:rPr>
              <a:t>control</a:t>
            </a:r>
            <a:endParaRPr lang="en-US" altLang="fr-FR">
              <a:solidFill>
                <a:schemeClr val="tx1"/>
              </a:solidFill>
            </a:endParaRPr>
          </a:p>
        </p:txBody>
      </p:sp>
      <p:sp>
        <p:nvSpPr>
          <p:cNvPr id="18437" name="ZoneTexte 6"/>
          <p:cNvSpPr txBox="1">
            <a:spLocks noChangeArrowheads="1"/>
          </p:cNvSpPr>
          <p:nvPr/>
        </p:nvSpPr>
        <p:spPr bwMode="auto">
          <a:xfrm>
            <a:off x="-34925" y="2306638"/>
            <a:ext cx="2598738" cy="1122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2400">
                <a:solidFill>
                  <a:schemeClr val="tx1"/>
                </a:solidFill>
              </a:rPr>
              <a:t>Cultural methods:</a:t>
            </a:r>
          </a:p>
          <a:p>
            <a:pPr algn="ctr" eaLnBrk="1" hangingPunct="1"/>
            <a:r>
              <a:rPr lang="en-US" altLang="fr-FR" sz="2400" b="1" u="sng">
                <a:solidFill>
                  <a:srgbClr val="FF0000"/>
                </a:solidFill>
              </a:rPr>
              <a:t>modification</a:t>
            </a:r>
          </a:p>
          <a:p>
            <a:pPr algn="ctr" eaLnBrk="1" hangingPunct="1"/>
            <a:r>
              <a:rPr lang="en-US" altLang="fr-FR" sz="2400" b="1" u="sng">
                <a:solidFill>
                  <a:srgbClr val="FF0000"/>
                </a:solidFill>
              </a:rPr>
              <a:t>of sowing date</a:t>
            </a:r>
          </a:p>
        </p:txBody>
      </p:sp>
      <p:sp>
        <p:nvSpPr>
          <p:cNvPr id="18438" name="ZoneTexte 7"/>
          <p:cNvSpPr txBox="1">
            <a:spLocks noChangeArrowheads="1"/>
          </p:cNvSpPr>
          <p:nvPr/>
        </p:nvSpPr>
        <p:spPr bwMode="auto">
          <a:xfrm>
            <a:off x="250825" y="4508500"/>
            <a:ext cx="2376488" cy="379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2000">
                <a:solidFill>
                  <a:schemeClr val="tx1"/>
                </a:solidFill>
              </a:rPr>
              <a:t>Biological control</a:t>
            </a:r>
          </a:p>
        </p:txBody>
      </p:sp>
      <p:sp>
        <p:nvSpPr>
          <p:cNvPr id="18439" name="ZoneTexte 8"/>
          <p:cNvSpPr txBox="1">
            <a:spLocks noChangeArrowheads="1"/>
          </p:cNvSpPr>
          <p:nvPr/>
        </p:nvSpPr>
        <p:spPr bwMode="auto">
          <a:xfrm>
            <a:off x="3749675" y="4005263"/>
            <a:ext cx="2046288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2000">
                <a:solidFill>
                  <a:schemeClr val="tx1"/>
                </a:solidFill>
              </a:rPr>
              <a:t>Physical control</a:t>
            </a:r>
          </a:p>
          <a:p>
            <a:pPr eaLnBrk="1" hangingPunct="1"/>
            <a:r>
              <a:rPr lang="en-US" altLang="fr-FR" sz="1400">
                <a:solidFill>
                  <a:schemeClr val="tx1"/>
                </a:solidFill>
              </a:rPr>
              <a:t>Mechanical weeding</a:t>
            </a:r>
          </a:p>
        </p:txBody>
      </p:sp>
      <p:sp>
        <p:nvSpPr>
          <p:cNvPr id="18440" name="ZoneTexte 9"/>
          <p:cNvSpPr txBox="1">
            <a:spLocks noChangeArrowheads="1"/>
          </p:cNvSpPr>
          <p:nvPr/>
        </p:nvSpPr>
        <p:spPr bwMode="auto">
          <a:xfrm>
            <a:off x="7248525" y="3222625"/>
            <a:ext cx="1908175" cy="377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2000">
                <a:solidFill>
                  <a:schemeClr val="tx1"/>
                </a:solidFill>
              </a:rPr>
              <a:t>Genetic control</a:t>
            </a:r>
          </a:p>
        </p:txBody>
      </p:sp>
      <p:sp>
        <p:nvSpPr>
          <p:cNvPr id="18441" name="ZoneTexte 10"/>
          <p:cNvSpPr txBox="1">
            <a:spLocks noChangeArrowheads="1"/>
          </p:cNvSpPr>
          <p:nvPr/>
        </p:nvSpPr>
        <p:spPr bwMode="auto">
          <a:xfrm>
            <a:off x="3203575" y="3151188"/>
            <a:ext cx="2336800" cy="4937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2800" b="1">
                <a:solidFill>
                  <a:schemeClr val="tx1"/>
                </a:solidFill>
              </a:rPr>
              <a:t>Plant PESTS</a:t>
            </a:r>
          </a:p>
        </p:txBody>
      </p:sp>
      <p:cxnSp>
        <p:nvCxnSpPr>
          <p:cNvPr id="18442" name="Connecteur droit avec flèche 14"/>
          <p:cNvCxnSpPr>
            <a:cxnSpLocks noChangeShapeType="1"/>
            <a:stCxn id="18437" idx="3"/>
            <a:endCxn id="18441" idx="1"/>
          </p:cNvCxnSpPr>
          <p:nvPr/>
        </p:nvCxnSpPr>
        <p:spPr bwMode="auto">
          <a:xfrm>
            <a:off x="2563813" y="2868613"/>
            <a:ext cx="639762" cy="53022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3" name="Connecteur droit avec flèche 16"/>
          <p:cNvCxnSpPr>
            <a:cxnSpLocks noChangeShapeType="1"/>
            <a:stCxn id="18438" idx="0"/>
            <a:endCxn id="18441" idx="2"/>
          </p:cNvCxnSpPr>
          <p:nvPr/>
        </p:nvCxnSpPr>
        <p:spPr bwMode="auto">
          <a:xfrm flipV="1">
            <a:off x="1439863" y="3644900"/>
            <a:ext cx="2932112" cy="8636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Connecteur droit avec flèche 18"/>
          <p:cNvCxnSpPr>
            <a:cxnSpLocks noChangeShapeType="1"/>
            <a:stCxn id="18439" idx="0"/>
            <a:endCxn id="18441" idx="2"/>
          </p:cNvCxnSpPr>
          <p:nvPr/>
        </p:nvCxnSpPr>
        <p:spPr bwMode="auto">
          <a:xfrm flipH="1" flipV="1">
            <a:off x="4371975" y="3644900"/>
            <a:ext cx="401638" cy="360363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Connecteur droit avec flèche 20"/>
          <p:cNvCxnSpPr>
            <a:cxnSpLocks noChangeShapeType="1"/>
            <a:stCxn id="18440" idx="1"/>
            <a:endCxn id="18441" idx="3"/>
          </p:cNvCxnSpPr>
          <p:nvPr/>
        </p:nvCxnSpPr>
        <p:spPr bwMode="auto">
          <a:xfrm flipH="1" flipV="1">
            <a:off x="5540375" y="3398838"/>
            <a:ext cx="1708150" cy="127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Connecteur droit avec flèche 22"/>
          <p:cNvCxnSpPr>
            <a:cxnSpLocks noChangeShapeType="1"/>
            <a:stCxn id="18436" idx="2"/>
            <a:endCxn id="18441" idx="0"/>
          </p:cNvCxnSpPr>
          <p:nvPr/>
        </p:nvCxnSpPr>
        <p:spPr bwMode="auto">
          <a:xfrm>
            <a:off x="3617913" y="1916113"/>
            <a:ext cx="754062" cy="123507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47" name="il_fi" descr="7118873751_5e67ec5559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t="7947" b="37476"/>
          <a:stretch>
            <a:fillRect/>
          </a:stretch>
        </p:blipFill>
        <p:spPr bwMode="auto">
          <a:xfrm>
            <a:off x="4859338" y="1773238"/>
            <a:ext cx="42449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0" t="13635"/>
          <a:stretch>
            <a:fillRect/>
          </a:stretch>
        </p:blipFill>
        <p:spPr bwMode="auto">
          <a:xfrm>
            <a:off x="2195513" y="5445125"/>
            <a:ext cx="1824037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716338"/>
            <a:ext cx="151288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716338"/>
            <a:ext cx="12842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5373688"/>
            <a:ext cx="2005012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732463"/>
            <a:ext cx="13335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941888"/>
            <a:ext cx="18716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4" name="ZoneTexte 24"/>
          <p:cNvSpPr txBox="1">
            <a:spLocks noChangeArrowheads="1"/>
          </p:cNvSpPr>
          <p:nvPr/>
        </p:nvSpPr>
        <p:spPr bwMode="auto">
          <a:xfrm>
            <a:off x="-36513" y="5973763"/>
            <a:ext cx="2017713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i="1">
                <a:solidFill>
                  <a:schemeClr val="tx1"/>
                </a:solidFill>
              </a:rPr>
              <a:t>Trichogramma </a:t>
            </a:r>
            <a:r>
              <a:rPr lang="fr-FR" altLang="fr-FR" sz="1200">
                <a:solidFill>
                  <a:schemeClr val="tx1"/>
                </a:solidFill>
              </a:rPr>
              <a:t>against</a:t>
            </a:r>
          </a:p>
          <a:p>
            <a:pPr eaLnBrk="1" hangingPunct="1"/>
            <a:r>
              <a:rPr lang="fr-FR" altLang="fr-FR" sz="1200" i="1">
                <a:solidFill>
                  <a:schemeClr val="tx1"/>
                </a:solidFill>
              </a:rPr>
              <a:t>Ostrinia nubilalis </a:t>
            </a:r>
            <a:r>
              <a:rPr lang="fr-FR" altLang="fr-FR" sz="1200">
                <a:solidFill>
                  <a:schemeClr val="tx1"/>
                </a:solidFill>
              </a:rPr>
              <a:t>on maize</a:t>
            </a:r>
          </a:p>
        </p:txBody>
      </p:sp>
      <p:sp>
        <p:nvSpPr>
          <p:cNvPr id="18455" name="ZoneTexte 25"/>
          <p:cNvSpPr txBox="1">
            <a:spLocks noChangeArrowheads="1"/>
          </p:cNvSpPr>
          <p:nvPr/>
        </p:nvSpPr>
        <p:spPr bwMode="auto">
          <a:xfrm>
            <a:off x="6588125" y="3500438"/>
            <a:ext cx="26289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>
                <a:solidFill>
                  <a:schemeClr val="tx1"/>
                </a:solidFill>
              </a:rPr>
              <a:t>Different winter wheat varieties</a:t>
            </a:r>
          </a:p>
        </p:txBody>
      </p:sp>
      <p:sp>
        <p:nvSpPr>
          <p:cNvPr id="18456" name="ZoneTexte 26"/>
          <p:cNvSpPr txBox="1">
            <a:spLocks noChangeArrowheads="1"/>
          </p:cNvSpPr>
          <p:nvPr/>
        </p:nvSpPr>
        <p:spPr bwMode="auto">
          <a:xfrm>
            <a:off x="6084888" y="1484313"/>
            <a:ext cx="17970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>
                <a:solidFill>
                  <a:schemeClr val="tx1"/>
                </a:solidFill>
              </a:rPr>
              <a:t>pesticides sprayings</a:t>
            </a:r>
          </a:p>
        </p:txBody>
      </p:sp>
      <p:pic>
        <p:nvPicPr>
          <p:cNvPr id="18457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81525"/>
            <a:ext cx="2189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416800" cy="93662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fr-FR" sz="3200" smtClean="0"/>
              <a:t>Strategies to reduce plant pests</a:t>
            </a:r>
          </a:p>
        </p:txBody>
      </p:sp>
      <p:sp>
        <p:nvSpPr>
          <p:cNvPr id="1945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  <p:sp>
        <p:nvSpPr>
          <p:cNvPr id="19460" name="ZoneTexte 4"/>
          <p:cNvSpPr txBox="1">
            <a:spLocks noChangeArrowheads="1"/>
          </p:cNvSpPr>
          <p:nvPr/>
        </p:nvSpPr>
        <p:spPr bwMode="auto">
          <a:xfrm>
            <a:off x="755650" y="1296988"/>
            <a:ext cx="8388350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fr-FR" sz="2400">
                <a:solidFill>
                  <a:schemeClr val="tx1"/>
                </a:solidFill>
              </a:rPr>
              <a:t>Action plan on initial stock</a:t>
            </a:r>
          </a:p>
          <a:p>
            <a:pPr lvl="1" eaLnBrk="1" hangingPunct="1"/>
            <a:r>
              <a:rPr lang="en-US" altLang="fr-FR" sz="2400">
                <a:solidFill>
                  <a:schemeClr val="tx1"/>
                </a:solidFill>
              </a:rPr>
              <a:t>- rotation modifications, tillage practices, …</a:t>
            </a:r>
          </a:p>
          <a:p>
            <a:pPr eaLnBrk="1" hangingPunct="1">
              <a:buFont typeface="Arial" charset="0"/>
              <a:buChar char="•"/>
            </a:pPr>
            <a:endParaRPr lang="en-US" altLang="fr-FR" sz="240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fr-FR" sz="2400">
                <a:solidFill>
                  <a:schemeClr val="tx1"/>
                </a:solidFill>
              </a:rPr>
              <a:t>Pathogens avoidance </a:t>
            </a:r>
          </a:p>
          <a:p>
            <a:pPr eaLnBrk="1" hangingPunct="1"/>
            <a:r>
              <a:rPr lang="en-US" altLang="fr-FR" sz="2400">
                <a:solidFill>
                  <a:schemeClr val="tx1"/>
                </a:solidFill>
              </a:rPr>
              <a:t>	fostering time lag between pathogens contamination period and crop sensitivity : </a:t>
            </a:r>
            <a:r>
              <a:rPr lang="en-US" altLang="fr-FR" sz="2400" b="1" u="sng">
                <a:solidFill>
                  <a:srgbClr val="FF0000"/>
                </a:solidFill>
              </a:rPr>
              <a:t>to delay or to bring forward sowing date</a:t>
            </a:r>
          </a:p>
          <a:p>
            <a:pPr eaLnBrk="1" hangingPunct="1">
              <a:buFont typeface="Arial" charset="0"/>
              <a:buChar char="•"/>
            </a:pPr>
            <a:endParaRPr lang="en-US" altLang="fr-FR" sz="240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fr-FR" sz="2400">
                <a:solidFill>
                  <a:schemeClr val="tx1"/>
                </a:solidFill>
              </a:rPr>
              <a:t>Impact mitigation over crop growth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fr-FR" sz="2400">
                <a:solidFill>
                  <a:schemeClr val="tx1"/>
                </a:solidFill>
              </a:rPr>
              <a:t>Increase crop competitiveness (as sowing intercropping, resistance varieties,…)</a:t>
            </a:r>
          </a:p>
          <a:p>
            <a:pPr eaLnBrk="1" hangingPunct="1">
              <a:buFont typeface="Arial" charset="0"/>
              <a:buChar char="•"/>
            </a:pPr>
            <a:endParaRPr lang="en-US" altLang="fr-FR" sz="240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fr-FR" sz="2400">
                <a:solidFill>
                  <a:schemeClr val="tx1"/>
                </a:solidFill>
              </a:rPr>
              <a:t>Remedial actions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fr-FR" sz="2400">
                <a:solidFill>
                  <a:schemeClr val="tx1"/>
                </a:solidFill>
              </a:rPr>
              <a:t>When practices are unsuccessful: use mechanical weeding or herbicide</a:t>
            </a:r>
          </a:p>
          <a:p>
            <a:pPr lvl="1" eaLnBrk="1" hangingPunct="1">
              <a:buFont typeface="Arial" charset="0"/>
              <a:buChar char="•"/>
            </a:pPr>
            <a:endParaRPr lang="en-US" altLang="fr-FR" sz="2400">
              <a:solidFill>
                <a:schemeClr val="tx1"/>
              </a:solidFill>
            </a:endParaRPr>
          </a:p>
          <a:p>
            <a:pPr eaLnBrk="1" hangingPunct="1"/>
            <a:endParaRPr lang="fr-FR" altLang="fr-FR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xfrm>
            <a:off x="827088" y="6119813"/>
            <a:ext cx="8208962" cy="60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1100" smtClean="0">
                <a:solidFill>
                  <a:schemeClr val="tx1"/>
                </a:solidFill>
              </a:rPr>
              <a:t>Crop rotations of on-station experiments. WW=winter wheat, WOSR=winter oilseed rape, SB=spring barley, SO=spring oat, PEA=pea, M=maize, WB=winter barley, WDW=winter durum wheat, BW=buckwheat, SL=spring linseed, ALF=alfalfa, WFB=winter faba bean, SFB= spring faba bean, HE=hemp, TR=triticale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539750" y="44450"/>
            <a:ext cx="8208963" cy="936625"/>
          </a:xfrm>
          <a:prstGeom prst="rect">
            <a:avLst/>
          </a:prstGeom>
          <a:solidFill>
            <a:schemeClr val="bg1"/>
          </a:solidFill>
          <a:ln w="9525">
            <a:solidFill>
              <a:srgbClr val="6699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669900"/>
              </a:buClr>
              <a:defRPr/>
            </a:pPr>
            <a:r>
              <a:rPr lang="en-US" sz="2000" b="1" u="sng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Modification of sowing date</a:t>
            </a:r>
            <a:r>
              <a:rPr lang="en-US" sz="2000" b="1" kern="0" dirty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 in the different innovative IPM cropping systems (</a:t>
            </a:r>
            <a:r>
              <a:rPr lang="en-US" sz="2000" b="1" kern="0" dirty="0" err="1">
                <a:solidFill>
                  <a:srgbClr val="669900"/>
                </a:solidFill>
                <a:latin typeface="+mj-lt"/>
                <a:ea typeface="+mj-ea"/>
                <a:cs typeface="+mj-cs"/>
              </a:rPr>
              <a:t>cs</a:t>
            </a:r>
            <a:r>
              <a:rPr lang="en-US" sz="2000" b="1" kern="0" dirty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) in some WP2 trials to reduce pest impacts</a:t>
            </a:r>
          </a:p>
        </p:txBody>
      </p:sp>
      <p:sp>
        <p:nvSpPr>
          <p:cNvPr id="20484" name="ZoneTexte 6"/>
          <p:cNvSpPr txBox="1">
            <a:spLocks noChangeArrowheads="1"/>
          </p:cNvSpPr>
          <p:nvPr/>
        </p:nvSpPr>
        <p:spPr bwMode="auto">
          <a:xfrm>
            <a:off x="1258888" y="1304925"/>
            <a:ext cx="2365375" cy="14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chemeClr val="tx1"/>
                </a:solidFill>
              </a:rPr>
              <a:t>Slagelse (D)</a:t>
            </a:r>
          </a:p>
          <a:p>
            <a:pPr eaLnBrk="1" hangingPunct="1"/>
            <a:endParaRPr lang="fr-FR" altLang="fr-FR" b="1">
              <a:solidFill>
                <a:schemeClr val="tx1"/>
              </a:solidFill>
            </a:endParaRPr>
          </a:p>
          <a:p>
            <a:pPr eaLnBrk="1" hangingPunct="1"/>
            <a:r>
              <a:rPr lang="fr-FR" altLang="fr-FR">
                <a:solidFill>
                  <a:schemeClr val="tx1"/>
                </a:solidFill>
              </a:rPr>
              <a:t>IPM cs1        IPM cs2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WOSR                 WOSR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WW                      WW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SB                        SO</a:t>
            </a:r>
            <a:endParaRPr lang="fr-FR" altLang="fr-FR" sz="1600">
              <a:solidFill>
                <a:schemeClr val="tx1"/>
              </a:solidFill>
            </a:endParaRPr>
          </a:p>
        </p:txBody>
      </p:sp>
      <p:sp>
        <p:nvSpPr>
          <p:cNvPr id="20485" name="ZoneTexte 7"/>
          <p:cNvSpPr txBox="1">
            <a:spLocks noChangeArrowheads="1"/>
          </p:cNvSpPr>
          <p:nvPr/>
        </p:nvSpPr>
        <p:spPr bwMode="auto">
          <a:xfrm>
            <a:off x="4651375" y="3402013"/>
            <a:ext cx="2363788" cy="14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chemeClr val="tx1"/>
                </a:solidFill>
              </a:rPr>
              <a:t>Poznan (P)</a:t>
            </a:r>
          </a:p>
          <a:p>
            <a:pPr eaLnBrk="1" hangingPunct="1"/>
            <a:endParaRPr lang="fr-FR" altLang="fr-FR" b="1">
              <a:solidFill>
                <a:schemeClr val="tx1"/>
              </a:solidFill>
            </a:endParaRPr>
          </a:p>
          <a:p>
            <a:pPr eaLnBrk="1" hangingPunct="1"/>
            <a:r>
              <a:rPr lang="fr-FR" altLang="fr-FR">
                <a:solidFill>
                  <a:schemeClr val="tx1"/>
                </a:solidFill>
              </a:rPr>
              <a:t>IPM cs1        IPM cs2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WOSR                 WOSR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WW                      WW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SB                         SB</a:t>
            </a:r>
          </a:p>
        </p:txBody>
      </p:sp>
      <p:sp>
        <p:nvSpPr>
          <p:cNvPr id="20486" name="ZoneTexte 8"/>
          <p:cNvSpPr txBox="1">
            <a:spLocks noChangeArrowheads="1"/>
          </p:cNvSpPr>
          <p:nvPr/>
        </p:nvSpPr>
        <p:spPr bwMode="auto">
          <a:xfrm>
            <a:off x="4656138" y="1304925"/>
            <a:ext cx="2363787" cy="14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chemeClr val="tx1"/>
                </a:solidFill>
              </a:rPr>
              <a:t>Dahnsdorf (G)</a:t>
            </a:r>
          </a:p>
          <a:p>
            <a:pPr eaLnBrk="1" hangingPunct="1"/>
            <a:endParaRPr lang="fr-FR" altLang="fr-FR" b="1">
              <a:solidFill>
                <a:schemeClr val="tx1"/>
              </a:solidFill>
            </a:endParaRPr>
          </a:p>
          <a:p>
            <a:pPr eaLnBrk="1" hangingPunct="1"/>
            <a:r>
              <a:rPr lang="fr-FR" altLang="fr-FR">
                <a:solidFill>
                  <a:schemeClr val="tx1"/>
                </a:solidFill>
              </a:rPr>
              <a:t>IPM cs1        IPM cs2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M                           M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WW                     WW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WB                      WB</a:t>
            </a:r>
          </a:p>
        </p:txBody>
      </p:sp>
      <p:sp>
        <p:nvSpPr>
          <p:cNvPr id="20487" name="ZoneTexte 10"/>
          <p:cNvSpPr txBox="1">
            <a:spLocks noChangeArrowheads="1"/>
          </p:cNvSpPr>
          <p:nvPr/>
        </p:nvSpPr>
        <p:spPr bwMode="auto">
          <a:xfrm>
            <a:off x="1419225" y="3394075"/>
            <a:ext cx="2365375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chemeClr val="tx1"/>
                </a:solidFill>
              </a:rPr>
              <a:t>Grignon (F)</a:t>
            </a:r>
          </a:p>
          <a:p>
            <a:pPr eaLnBrk="1" hangingPunct="1"/>
            <a:endParaRPr lang="fr-FR" altLang="fr-FR" b="1">
              <a:solidFill>
                <a:schemeClr val="tx1"/>
              </a:solidFill>
            </a:endParaRPr>
          </a:p>
          <a:p>
            <a:pPr eaLnBrk="1" hangingPunct="1"/>
            <a:r>
              <a:rPr lang="fr-FR" altLang="fr-FR">
                <a:solidFill>
                  <a:schemeClr val="tx1"/>
                </a:solidFill>
              </a:rPr>
              <a:t>IPM cs1        IPM cs2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WFB                     SFB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WW                       WW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WORS                   HE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WW                        TR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SB                          M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                              WW</a:t>
            </a:r>
          </a:p>
        </p:txBody>
      </p:sp>
      <p:cxnSp>
        <p:nvCxnSpPr>
          <p:cNvPr id="20488" name="Connecteur droit 18"/>
          <p:cNvCxnSpPr>
            <a:cxnSpLocks noChangeShapeType="1"/>
          </p:cNvCxnSpPr>
          <p:nvPr/>
        </p:nvCxnSpPr>
        <p:spPr bwMode="auto">
          <a:xfrm>
            <a:off x="2406650" y="1844675"/>
            <a:ext cx="0" cy="720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Connecteur droit 19"/>
          <p:cNvCxnSpPr>
            <a:cxnSpLocks noChangeShapeType="1"/>
          </p:cNvCxnSpPr>
          <p:nvPr/>
        </p:nvCxnSpPr>
        <p:spPr bwMode="auto">
          <a:xfrm>
            <a:off x="5902325" y="1844675"/>
            <a:ext cx="0" cy="720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Connecteur droit 20"/>
          <p:cNvCxnSpPr>
            <a:cxnSpLocks noChangeShapeType="1"/>
          </p:cNvCxnSpPr>
          <p:nvPr/>
        </p:nvCxnSpPr>
        <p:spPr bwMode="auto">
          <a:xfrm>
            <a:off x="5795963" y="4122738"/>
            <a:ext cx="0" cy="7191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Connecteur droit 26"/>
          <p:cNvCxnSpPr>
            <a:cxnSpLocks noChangeShapeType="1"/>
          </p:cNvCxnSpPr>
          <p:nvPr/>
        </p:nvCxnSpPr>
        <p:spPr bwMode="auto">
          <a:xfrm>
            <a:off x="2566988" y="4005263"/>
            <a:ext cx="0" cy="12239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Connecteur droit 30"/>
          <p:cNvCxnSpPr>
            <a:cxnSpLocks noChangeShapeType="1"/>
          </p:cNvCxnSpPr>
          <p:nvPr/>
        </p:nvCxnSpPr>
        <p:spPr bwMode="auto">
          <a:xfrm>
            <a:off x="1398588" y="2060575"/>
            <a:ext cx="20161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3" name="Connecteur droit 31"/>
          <p:cNvCxnSpPr>
            <a:cxnSpLocks noChangeShapeType="1"/>
          </p:cNvCxnSpPr>
          <p:nvPr/>
        </p:nvCxnSpPr>
        <p:spPr bwMode="auto">
          <a:xfrm>
            <a:off x="4787900" y="2133600"/>
            <a:ext cx="20161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4" name="Connecteur droit 32"/>
          <p:cNvCxnSpPr>
            <a:cxnSpLocks noChangeShapeType="1"/>
          </p:cNvCxnSpPr>
          <p:nvPr/>
        </p:nvCxnSpPr>
        <p:spPr bwMode="auto">
          <a:xfrm>
            <a:off x="4859338" y="4194175"/>
            <a:ext cx="20161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Connecteur droit 33"/>
          <p:cNvCxnSpPr>
            <a:cxnSpLocks noChangeShapeType="1"/>
          </p:cNvCxnSpPr>
          <p:nvPr/>
        </p:nvCxnSpPr>
        <p:spPr bwMode="auto">
          <a:xfrm>
            <a:off x="1631950" y="4186238"/>
            <a:ext cx="20161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6" name="ZoneTexte 35"/>
          <p:cNvSpPr txBox="1">
            <a:spLocks noChangeArrowheads="1"/>
          </p:cNvSpPr>
          <p:nvPr/>
        </p:nvSpPr>
        <p:spPr bwMode="auto">
          <a:xfrm>
            <a:off x="6588125" y="5368925"/>
            <a:ext cx="23939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b="1">
                <a:solidFill>
                  <a:srgbClr val="FF0000"/>
                </a:solidFill>
              </a:rPr>
              <a:t>E</a:t>
            </a:r>
            <a:r>
              <a:rPr lang="fr-FR" altLang="fr-FR" sz="1200">
                <a:solidFill>
                  <a:schemeClr val="tx1"/>
                </a:solidFill>
              </a:rPr>
              <a:t> = earlier than current practice</a:t>
            </a:r>
          </a:p>
          <a:p>
            <a:pPr eaLnBrk="1" hangingPunct="1"/>
            <a:r>
              <a:rPr lang="fr-FR" altLang="fr-FR" sz="1200" b="1">
                <a:solidFill>
                  <a:srgbClr val="FF0000"/>
                </a:solidFill>
              </a:rPr>
              <a:t>L</a:t>
            </a:r>
            <a:r>
              <a:rPr lang="fr-FR" altLang="fr-FR" sz="1200">
                <a:solidFill>
                  <a:schemeClr val="tx1"/>
                </a:solidFill>
              </a:rPr>
              <a:t> = later than current practice</a:t>
            </a:r>
          </a:p>
        </p:txBody>
      </p:sp>
      <p:sp>
        <p:nvSpPr>
          <p:cNvPr id="20497" name="Flèche gauche 36"/>
          <p:cNvSpPr>
            <a:spLocks noChangeArrowheads="1"/>
          </p:cNvSpPr>
          <p:nvPr/>
        </p:nvSpPr>
        <p:spPr bwMode="auto">
          <a:xfrm>
            <a:off x="2135188" y="4581525"/>
            <a:ext cx="215900" cy="177800"/>
          </a:xfrm>
          <a:prstGeom prst="leftArrow">
            <a:avLst>
              <a:gd name="adj1" fmla="val 50000"/>
              <a:gd name="adj2" fmla="val 4984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498" name="ZoneTexte 37"/>
          <p:cNvSpPr txBox="1">
            <a:spLocks noChangeArrowheads="1"/>
          </p:cNvSpPr>
          <p:nvPr/>
        </p:nvSpPr>
        <p:spPr bwMode="auto">
          <a:xfrm>
            <a:off x="2279650" y="4508500"/>
            <a:ext cx="3381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0499" name="Flèche gauche 38"/>
          <p:cNvSpPr>
            <a:spLocks noChangeArrowheads="1"/>
          </p:cNvSpPr>
          <p:nvPr/>
        </p:nvSpPr>
        <p:spPr bwMode="auto">
          <a:xfrm>
            <a:off x="5253038" y="4410075"/>
            <a:ext cx="215900" cy="142875"/>
          </a:xfrm>
          <a:prstGeom prst="lef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500" name="ZoneTexte 39"/>
          <p:cNvSpPr txBox="1">
            <a:spLocks noChangeArrowheads="1"/>
          </p:cNvSpPr>
          <p:nvPr/>
        </p:nvSpPr>
        <p:spPr bwMode="auto">
          <a:xfrm>
            <a:off x="5397500" y="4348163"/>
            <a:ext cx="3254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0501" name="Flèche gauche 40"/>
          <p:cNvSpPr>
            <a:spLocks noChangeArrowheads="1"/>
          </p:cNvSpPr>
          <p:nvPr/>
        </p:nvSpPr>
        <p:spPr bwMode="auto">
          <a:xfrm>
            <a:off x="3381375" y="5229225"/>
            <a:ext cx="215900" cy="144463"/>
          </a:xfrm>
          <a:prstGeom prst="leftArrow">
            <a:avLst>
              <a:gd name="adj1" fmla="val 50000"/>
              <a:gd name="adj2" fmla="val 498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502" name="ZoneTexte 41"/>
          <p:cNvSpPr txBox="1">
            <a:spLocks noChangeArrowheads="1"/>
          </p:cNvSpPr>
          <p:nvPr/>
        </p:nvSpPr>
        <p:spPr bwMode="auto">
          <a:xfrm>
            <a:off x="3525838" y="5167313"/>
            <a:ext cx="3254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0503" name="Flèche gauche 38"/>
          <p:cNvSpPr>
            <a:spLocks noChangeArrowheads="1"/>
          </p:cNvSpPr>
          <p:nvPr/>
        </p:nvSpPr>
        <p:spPr bwMode="auto">
          <a:xfrm>
            <a:off x="6550025" y="4400550"/>
            <a:ext cx="215900" cy="142875"/>
          </a:xfrm>
          <a:prstGeom prst="lef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504" name="ZoneTexte 39"/>
          <p:cNvSpPr txBox="1">
            <a:spLocks noChangeArrowheads="1"/>
          </p:cNvSpPr>
          <p:nvPr/>
        </p:nvSpPr>
        <p:spPr bwMode="auto">
          <a:xfrm>
            <a:off x="6694488" y="4338638"/>
            <a:ext cx="3254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FF0000"/>
                </a:solidFill>
              </a:rPr>
              <a:t>L</a:t>
            </a:r>
          </a:p>
        </p:txBody>
      </p:sp>
      <p:grpSp>
        <p:nvGrpSpPr>
          <p:cNvPr id="20505" name="Gruppieren 29"/>
          <p:cNvGrpSpPr>
            <a:grpSpLocks/>
          </p:cNvGrpSpPr>
          <p:nvPr/>
        </p:nvGrpSpPr>
        <p:grpSpPr bwMode="auto">
          <a:xfrm>
            <a:off x="6550025" y="2276475"/>
            <a:ext cx="469900" cy="349250"/>
            <a:chOff x="5673725" y="4365625"/>
            <a:chExt cx="469900" cy="349250"/>
          </a:xfrm>
        </p:grpSpPr>
        <p:sp>
          <p:nvSpPr>
            <p:cNvPr id="20515" name="Flèche gauche 38"/>
            <p:cNvSpPr>
              <a:spLocks noChangeArrowheads="1"/>
            </p:cNvSpPr>
            <p:nvPr/>
          </p:nvSpPr>
          <p:spPr bwMode="auto">
            <a:xfrm>
              <a:off x="5673725" y="4427538"/>
              <a:ext cx="215900" cy="142875"/>
            </a:xfrm>
            <a:prstGeom prst="leftArrow">
              <a:avLst>
                <a:gd name="adj1" fmla="val 50000"/>
                <a:gd name="adj2" fmla="val 5037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0516" name="ZoneTexte 39"/>
            <p:cNvSpPr txBox="1">
              <a:spLocks noChangeArrowheads="1"/>
            </p:cNvSpPr>
            <p:nvPr/>
          </p:nvSpPr>
          <p:spPr bwMode="auto">
            <a:xfrm>
              <a:off x="5818188" y="4365625"/>
              <a:ext cx="32543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b="1">
                  <a:solidFill>
                    <a:srgbClr val="FF0000"/>
                  </a:solidFill>
                </a:rPr>
                <a:t>L</a:t>
              </a:r>
            </a:p>
          </p:txBody>
        </p:sp>
      </p:grpSp>
      <p:grpSp>
        <p:nvGrpSpPr>
          <p:cNvPr id="20506" name="Gruppieren 29"/>
          <p:cNvGrpSpPr>
            <a:grpSpLocks/>
          </p:cNvGrpSpPr>
          <p:nvPr/>
        </p:nvGrpSpPr>
        <p:grpSpPr bwMode="auto">
          <a:xfrm>
            <a:off x="6550025" y="2503488"/>
            <a:ext cx="469900" cy="349250"/>
            <a:chOff x="5673725" y="4365625"/>
            <a:chExt cx="469900" cy="349250"/>
          </a:xfrm>
        </p:grpSpPr>
        <p:sp>
          <p:nvSpPr>
            <p:cNvPr id="20513" name="Flèche gauche 38"/>
            <p:cNvSpPr>
              <a:spLocks noChangeArrowheads="1"/>
            </p:cNvSpPr>
            <p:nvPr/>
          </p:nvSpPr>
          <p:spPr bwMode="auto">
            <a:xfrm>
              <a:off x="5673725" y="4427538"/>
              <a:ext cx="215900" cy="142875"/>
            </a:xfrm>
            <a:prstGeom prst="leftArrow">
              <a:avLst>
                <a:gd name="adj1" fmla="val 50000"/>
                <a:gd name="adj2" fmla="val 5037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0514" name="ZoneTexte 39"/>
            <p:cNvSpPr txBox="1">
              <a:spLocks noChangeArrowheads="1"/>
            </p:cNvSpPr>
            <p:nvPr/>
          </p:nvSpPr>
          <p:spPr bwMode="auto">
            <a:xfrm>
              <a:off x="5818188" y="4365625"/>
              <a:ext cx="32543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b="1">
                  <a:solidFill>
                    <a:srgbClr val="FF0000"/>
                  </a:solidFill>
                </a:rPr>
                <a:t>L</a:t>
              </a:r>
            </a:p>
          </p:txBody>
        </p:sp>
      </p:grpSp>
      <p:grpSp>
        <p:nvGrpSpPr>
          <p:cNvPr id="20507" name="Gruppe 33"/>
          <p:cNvGrpSpPr>
            <a:grpSpLocks/>
          </p:cNvGrpSpPr>
          <p:nvPr/>
        </p:nvGrpSpPr>
        <p:grpSpPr bwMode="auto">
          <a:xfrm>
            <a:off x="1790700" y="2274888"/>
            <a:ext cx="469900" cy="349250"/>
            <a:chOff x="5673725" y="5167313"/>
            <a:chExt cx="469900" cy="349250"/>
          </a:xfrm>
        </p:grpSpPr>
        <p:sp>
          <p:nvSpPr>
            <p:cNvPr id="20511" name="Flèche gauche 40"/>
            <p:cNvSpPr>
              <a:spLocks noChangeArrowheads="1"/>
            </p:cNvSpPr>
            <p:nvPr/>
          </p:nvSpPr>
          <p:spPr bwMode="auto">
            <a:xfrm>
              <a:off x="5673725" y="5229225"/>
              <a:ext cx="215900" cy="144463"/>
            </a:xfrm>
            <a:prstGeom prst="leftArrow">
              <a:avLst>
                <a:gd name="adj1" fmla="val 50000"/>
                <a:gd name="adj2" fmla="val 4981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pl-PL"/>
            </a:p>
          </p:txBody>
        </p:sp>
        <p:sp>
          <p:nvSpPr>
            <p:cNvPr id="20512" name="ZoneTexte 41"/>
            <p:cNvSpPr txBox="1">
              <a:spLocks noChangeArrowheads="1"/>
            </p:cNvSpPr>
            <p:nvPr/>
          </p:nvSpPr>
          <p:spPr bwMode="auto">
            <a:xfrm>
              <a:off x="5818188" y="5167313"/>
              <a:ext cx="32543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pl-PL" b="1">
                  <a:solidFill>
                    <a:srgbClr val="FF0000"/>
                  </a:solidFill>
                </a:rPr>
                <a:t>L</a:t>
              </a:r>
            </a:p>
          </p:txBody>
        </p:sp>
      </p:grpSp>
      <p:grpSp>
        <p:nvGrpSpPr>
          <p:cNvPr id="20508" name="Gruppe 33"/>
          <p:cNvGrpSpPr>
            <a:grpSpLocks/>
          </p:cNvGrpSpPr>
          <p:nvPr/>
        </p:nvGrpSpPr>
        <p:grpSpPr bwMode="auto">
          <a:xfrm>
            <a:off x="3233738" y="2276475"/>
            <a:ext cx="469900" cy="349250"/>
            <a:chOff x="5673725" y="5167313"/>
            <a:chExt cx="469900" cy="349250"/>
          </a:xfrm>
        </p:grpSpPr>
        <p:sp>
          <p:nvSpPr>
            <p:cNvPr id="20509" name="Flèche gauche 40"/>
            <p:cNvSpPr>
              <a:spLocks noChangeArrowheads="1"/>
            </p:cNvSpPr>
            <p:nvPr/>
          </p:nvSpPr>
          <p:spPr bwMode="auto">
            <a:xfrm>
              <a:off x="5673725" y="5229225"/>
              <a:ext cx="215900" cy="144463"/>
            </a:xfrm>
            <a:prstGeom prst="leftArrow">
              <a:avLst>
                <a:gd name="adj1" fmla="val 50000"/>
                <a:gd name="adj2" fmla="val 4981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pl-PL"/>
            </a:p>
          </p:txBody>
        </p:sp>
        <p:sp>
          <p:nvSpPr>
            <p:cNvPr id="20510" name="ZoneTexte 41"/>
            <p:cNvSpPr txBox="1">
              <a:spLocks noChangeArrowheads="1"/>
            </p:cNvSpPr>
            <p:nvPr/>
          </p:nvSpPr>
          <p:spPr bwMode="auto">
            <a:xfrm>
              <a:off x="5818188" y="5167313"/>
              <a:ext cx="32543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pl-PL" b="1">
                  <a:solidFill>
                    <a:srgbClr val="FF0000"/>
                  </a:solidFill>
                </a:rPr>
                <a:t>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11" descr="G:\IPM dla Kierzka\Photos IPM from PL (on station)\IMG_2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2236788"/>
            <a:ext cx="393223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Obraz 9" descr="G:\IPM dla Kierzka\Photos IPM from PL (on station)\IMG_22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37020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pl-PL" smtClean="0"/>
              <a:t>Speaker's name</a:t>
            </a:r>
          </a:p>
          <a:p>
            <a:pPr eaLnBrk="1" hangingPunct="1"/>
            <a:r>
              <a:rPr lang="en-GB" altLang="pl-PL" smtClean="0"/>
              <a:t>Meeting and date</a:t>
            </a:r>
          </a:p>
        </p:txBody>
      </p:sp>
      <p:sp>
        <p:nvSpPr>
          <p:cNvPr id="21509" name="Titre 1"/>
          <p:cNvSpPr>
            <a:spLocks noGrp="1"/>
          </p:cNvSpPr>
          <p:nvPr>
            <p:ph type="title"/>
          </p:nvPr>
        </p:nvSpPr>
        <p:spPr>
          <a:xfrm>
            <a:off x="827088" y="1125538"/>
            <a:ext cx="7993062" cy="93662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pl-PL" sz="3200" u="sng" smtClean="0"/>
              <a:t>Winter </a:t>
            </a:r>
            <a:r>
              <a:rPr lang="pl-PL" altLang="pl-PL" sz="3200" u="sng" smtClean="0"/>
              <a:t>wheat</a:t>
            </a:r>
            <a:r>
              <a:rPr lang="en-US" altLang="pl-PL" sz="3200" smtClean="0"/>
              <a:t>: different sowing date</a:t>
            </a:r>
            <a:br>
              <a:rPr lang="en-US" altLang="pl-PL" sz="3200" smtClean="0"/>
            </a:br>
            <a:r>
              <a:rPr lang="en-US" altLang="pl-PL" sz="3200" smtClean="0"/>
              <a:t>Case in Poznan (Poland, </a:t>
            </a:r>
            <a:r>
              <a:rPr lang="en-US" altLang="pl-PL" sz="2000" smtClean="0"/>
              <a:t>201</a:t>
            </a:r>
            <a:r>
              <a:rPr lang="pl-PL" altLang="pl-PL" sz="2000" smtClean="0"/>
              <a:t>4</a:t>
            </a:r>
            <a:r>
              <a:rPr lang="en-US" altLang="pl-PL" sz="2000" smtClean="0"/>
              <a:t>)</a:t>
            </a:r>
            <a:endParaRPr lang="en-US" altLang="pl-PL" sz="3200" smtClean="0"/>
          </a:p>
        </p:txBody>
      </p:sp>
      <p:sp>
        <p:nvSpPr>
          <p:cNvPr id="21510" name="ZoneTexte 35"/>
          <p:cNvSpPr txBox="1">
            <a:spLocks noChangeArrowheads="1"/>
          </p:cNvSpPr>
          <p:nvPr/>
        </p:nvSpPr>
        <p:spPr bwMode="auto">
          <a:xfrm>
            <a:off x="1042988" y="6016625"/>
            <a:ext cx="768826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pl-PL" sz="1600" b="1">
                <a:solidFill>
                  <a:schemeClr val="tx1"/>
                </a:solidFill>
              </a:rPr>
              <a:t>Current sowing date                                                        </a:t>
            </a:r>
            <a:r>
              <a:rPr lang="pl-PL" altLang="pl-PL" sz="1600" b="1">
                <a:solidFill>
                  <a:schemeClr val="tx1"/>
                </a:solidFill>
              </a:rPr>
              <a:t>Delayed</a:t>
            </a:r>
            <a:r>
              <a:rPr lang="fr-FR" altLang="pl-PL" sz="1600" b="1">
                <a:solidFill>
                  <a:schemeClr val="tx1"/>
                </a:solidFill>
              </a:rPr>
              <a:t> sowing date</a:t>
            </a:r>
            <a:r>
              <a:rPr lang="pl-PL" altLang="pl-PL" sz="1600" b="1">
                <a:solidFill>
                  <a:schemeClr val="tx1"/>
                </a:solidFill>
              </a:rPr>
              <a:t/>
            </a:r>
            <a:br>
              <a:rPr lang="pl-PL" altLang="pl-PL" sz="1600" b="1">
                <a:solidFill>
                  <a:schemeClr val="tx1"/>
                </a:solidFill>
              </a:rPr>
            </a:br>
            <a:r>
              <a:rPr lang="pl-PL" altLang="pl-PL" sz="1600" i="1">
                <a:solidFill>
                  <a:schemeClr val="tx1"/>
                </a:solidFill>
              </a:rPr>
              <a:t>more weed germination in autumn                                 lower weed infestation</a:t>
            </a:r>
            <a:endParaRPr lang="fr-FR" altLang="pl-PL" sz="1600" i="1">
              <a:solidFill>
                <a:schemeClr val="tx1"/>
              </a:solidFill>
            </a:endParaRPr>
          </a:p>
        </p:txBody>
      </p:sp>
      <p:sp>
        <p:nvSpPr>
          <p:cNvPr id="21511" name="ZoneTexte 7"/>
          <p:cNvSpPr txBox="1">
            <a:spLocks noChangeArrowheads="1"/>
          </p:cNvSpPr>
          <p:nvPr/>
        </p:nvSpPr>
        <p:spPr bwMode="auto">
          <a:xfrm>
            <a:off x="4211638" y="5249863"/>
            <a:ext cx="1892300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pl-PL" sz="1400">
                <a:solidFill>
                  <a:schemeClr val="tx1"/>
                </a:solidFill>
              </a:rPr>
              <a:t>Beginning of spring</a:t>
            </a:r>
            <a:r>
              <a:rPr lang="pl-PL" altLang="pl-PL" sz="1400">
                <a:solidFill>
                  <a:schemeClr val="tx1"/>
                </a:solidFill>
              </a:rPr>
              <a:t>, March 2014</a:t>
            </a:r>
            <a:endParaRPr lang="en-US" altLang="pl-PL" sz="1400">
              <a:solidFill>
                <a:schemeClr val="tx1"/>
              </a:solidFill>
            </a:endParaRPr>
          </a:p>
        </p:txBody>
      </p:sp>
      <p:pic>
        <p:nvPicPr>
          <p:cNvPr id="21512" name="Obraz 5" descr="DSC08177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3617913"/>
            <a:ext cx="2474913" cy="2239962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Obraz 5" descr="DSC08296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625850"/>
            <a:ext cx="2447925" cy="2232025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4" name="ZoneTexte 7"/>
          <p:cNvSpPr txBox="1">
            <a:spLocks noChangeArrowheads="1"/>
          </p:cNvSpPr>
          <p:nvPr/>
        </p:nvSpPr>
        <p:spPr bwMode="auto">
          <a:xfrm>
            <a:off x="4067175" y="2420938"/>
            <a:ext cx="1892300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altLang="pl-PL" sz="1400">
                <a:solidFill>
                  <a:schemeClr val="tx1"/>
                </a:solidFill>
              </a:rPr>
              <a:t>Before harvest , July 2014</a:t>
            </a:r>
            <a:endParaRPr lang="en-US" altLang="pl-PL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755650" y="44450"/>
            <a:ext cx="8137525" cy="93662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fr-FR" sz="3200" smtClean="0"/>
              <a:t>Impacts of sowing date modification</a:t>
            </a: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971550" y="981075"/>
            <a:ext cx="7642225" cy="42338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fr-FR" sz="1800" b="1" u="sng" smtClean="0"/>
              <a:t>On diseases</a:t>
            </a:r>
          </a:p>
          <a:p>
            <a:r>
              <a:rPr lang="en-US" altLang="fr-FR" sz="1600" smtClean="0"/>
              <a:t>reduce potential disease </a:t>
            </a:r>
            <a:r>
              <a:rPr lang="en-US" altLang="fr-FR" sz="1600" smtClean="0">
                <a:solidFill>
                  <a:schemeClr val="tx1"/>
                </a:solidFill>
              </a:rPr>
              <a:t>cycle number with late sowing, </a:t>
            </a:r>
          </a:p>
          <a:p>
            <a:r>
              <a:rPr lang="en-US" altLang="fr-FR" sz="1600" smtClean="0">
                <a:solidFill>
                  <a:schemeClr val="tx1"/>
                </a:solidFill>
              </a:rPr>
              <a:t>reduce sensitive period of crop with late sowing in winter or early sowing in spring,</a:t>
            </a:r>
          </a:p>
          <a:p>
            <a:r>
              <a:rPr lang="en-US" altLang="fr-FR" sz="1600" smtClean="0">
                <a:solidFill>
                  <a:schemeClr val="tx1"/>
                </a:solidFill>
              </a:rPr>
              <a:t>increase robustness of plant over </a:t>
            </a:r>
            <a:r>
              <a:rPr lang="en-US" altLang="fr-FR" sz="1600" smtClean="0"/>
              <a:t>contamination period with early sowing of winter oilseed rape</a:t>
            </a:r>
            <a:r>
              <a:rPr lang="en-US" altLang="fr-FR" sz="1800" smtClean="0"/>
              <a:t>.</a:t>
            </a:r>
          </a:p>
          <a:p>
            <a:pPr>
              <a:buFont typeface="Arial" charset="0"/>
              <a:buNone/>
            </a:pPr>
            <a:endParaRPr lang="en-US" altLang="fr-FR" sz="1800" b="1" u="sng" smtClean="0"/>
          </a:p>
          <a:p>
            <a:pPr>
              <a:buFont typeface="Arial" charset="0"/>
              <a:buNone/>
            </a:pPr>
            <a:r>
              <a:rPr lang="en-US" altLang="fr-FR" sz="1800" b="1" u="sng" smtClean="0"/>
              <a:t>On weeds</a:t>
            </a:r>
          </a:p>
          <a:p>
            <a:r>
              <a:rPr lang="en-US" altLang="fr-FR" sz="1600" smtClean="0"/>
              <a:t>Enhance crop growth competitiveness with early sowing for crops which have high growth before weed emergence, </a:t>
            </a:r>
          </a:p>
          <a:p>
            <a:r>
              <a:rPr lang="en-US" altLang="fr-FR" sz="1600" smtClean="0"/>
              <a:t>Avoiding weeds which have same emergence date than crop sowing with late sowing which allowed false seed-bed </a:t>
            </a:r>
          </a:p>
          <a:p>
            <a:pPr>
              <a:buFont typeface="Arial" charset="0"/>
              <a:buNone/>
            </a:pPr>
            <a:endParaRPr lang="en-US" altLang="fr-FR" sz="1600" smtClean="0"/>
          </a:p>
          <a:p>
            <a:pPr>
              <a:buFont typeface="Arial" charset="0"/>
              <a:buNone/>
            </a:pPr>
            <a:r>
              <a:rPr lang="en-US" altLang="fr-FR" sz="1800" b="1" u="sng" smtClean="0"/>
              <a:t>On insects</a:t>
            </a:r>
          </a:p>
          <a:p>
            <a:r>
              <a:rPr lang="en-US" altLang="fr-FR" sz="1600" smtClean="0"/>
              <a:t>To avoid peak period of attacks with late sowing for winter cereals (against aphids) with early sowing for winter oilseed rape (against </a:t>
            </a:r>
            <a:r>
              <a:rPr lang="en-US" altLang="fr-FR" sz="1600" i="1" smtClean="0"/>
              <a:t>psylliodes chrysocephala</a:t>
            </a:r>
            <a:r>
              <a:rPr lang="en-US" altLang="fr-FR" sz="1600" smtClean="0"/>
              <a:t>)</a:t>
            </a:r>
          </a:p>
          <a:p>
            <a:pPr>
              <a:buFont typeface="Arial" charset="0"/>
              <a:buNone/>
            </a:pPr>
            <a:endParaRPr lang="en-US" altLang="fr-FR" sz="2000" smtClean="0"/>
          </a:p>
          <a:p>
            <a:endParaRPr lang="en-US" altLang="fr-FR" sz="1800" smtClean="0"/>
          </a:p>
        </p:txBody>
      </p:sp>
      <p:sp>
        <p:nvSpPr>
          <p:cNvPr id="22532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1105</Words>
  <Application>Microsoft Office PowerPoint</Application>
  <PresentationFormat>On-screen Show (4:3)</PresentationFormat>
  <Paragraphs>268</Paragraphs>
  <Slides>22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Wingdings</vt:lpstr>
      <vt:lpstr>Modèle par défaut</vt:lpstr>
      <vt:lpstr>Regneark</vt:lpstr>
      <vt:lpstr>PowerPoint Presentation</vt:lpstr>
      <vt:lpstr>What are the issues?</vt:lpstr>
      <vt:lpstr>PowerPoint Presentation</vt:lpstr>
      <vt:lpstr>PURE project (WP2) Innovative IPM cropping systems designed for winter wheat-based rotations</vt:lpstr>
      <vt:lpstr>Different controls against plant pests used in the innovative IPM cropping systems designed for winter wheat-based rotations</vt:lpstr>
      <vt:lpstr>Strategies to reduce plant pests</vt:lpstr>
      <vt:lpstr>PowerPoint Presentation</vt:lpstr>
      <vt:lpstr>Winter wheat: different sowing date Case in Poznan (Poland, 2014)</vt:lpstr>
      <vt:lpstr>Impacts of sowing date modification</vt:lpstr>
      <vt:lpstr>Most important diseases in winter wheat in the PURE WP2 trials (2011-2013)</vt:lpstr>
      <vt:lpstr>Main Weeds in the PURE WP2 trials in France</vt:lpstr>
      <vt:lpstr>Positive and negative effects from  none chemical methods, including sowing date, in winter wheat</vt:lpstr>
      <vt:lpstr>Dilemmas with early or late sowing in wheat in Denmark</vt:lpstr>
      <vt:lpstr>Link between sowing dates and attack of septoria (3513 UK fields)</vt:lpstr>
      <vt:lpstr>Winter wheat take all. Effect of sowing date</vt:lpstr>
      <vt:lpstr>PowerPoint Presentation</vt:lpstr>
      <vt:lpstr>PowerPoint Presentation</vt:lpstr>
      <vt:lpstr>To be efficient, strategies and practices have to be combined (1/3)</vt:lpstr>
      <vt:lpstr>To be efficient, strategies and practices have to be combined (2/3)</vt:lpstr>
      <vt:lpstr>To be efficient, strategies and practices have to be combined (3/3)</vt:lpstr>
      <vt:lpstr>Examples of cultural practices against plant pathogens, weeds and pests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 Nielsen Kudsk</dc:creator>
  <cp:lastModifiedBy>Anne Juul Hansen</cp:lastModifiedBy>
  <cp:revision>195</cp:revision>
  <dcterms:modified xsi:type="dcterms:W3CDTF">2017-06-21T12:27:58Z</dcterms:modified>
</cp:coreProperties>
</file>