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7" r:id="rId2"/>
    <p:sldId id="294" r:id="rId3"/>
    <p:sldId id="296" r:id="rId4"/>
    <p:sldId id="297" r:id="rId5"/>
    <p:sldId id="298" r:id="rId6"/>
    <p:sldId id="299" r:id="rId7"/>
    <p:sldId id="300" r:id="rId8"/>
    <p:sldId id="301" r:id="rId9"/>
    <p:sldId id="302" r:id="rId10"/>
    <p:sldId id="303" r:id="rId11"/>
    <p:sldId id="304" r:id="rId12"/>
    <p:sldId id="305" r:id="rId13"/>
    <p:sldId id="309" r:id="rId14"/>
    <p:sldId id="306" r:id="rId15"/>
    <p:sldId id="307" r:id="rId16"/>
    <p:sldId id="308" r:id="rId17"/>
    <p:sldId id="310" r:id="rId18"/>
  </p:sldIdLst>
  <p:sldSz cx="9144000" cy="6858000" type="screen4x3"/>
  <p:notesSz cx="9945688" cy="6858000"/>
  <p:defaultTextStyle>
    <a:defPPr>
      <a:defRPr lang="en-GB"/>
    </a:defPPr>
    <a:lvl1pPr algn="l" defTabSz="449263" rtl="0" fontAlgn="base">
      <a:lnSpc>
        <a:spcPct val="93000"/>
      </a:lnSpc>
      <a:spcBef>
        <a:spcPct val="0"/>
      </a:spcBef>
      <a:spcAft>
        <a:spcPct val="0"/>
      </a:spcAft>
      <a:buClr>
        <a:srgbClr val="000000"/>
      </a:buClr>
      <a:buSzPct val="100000"/>
      <a:buFont typeface="Arial" pitchFamily="34" charset="0"/>
      <a:defRPr kern="1200">
        <a:solidFill>
          <a:schemeClr val="bg1"/>
        </a:solidFill>
        <a:latin typeface="Arial" pitchFamily="34" charset="0"/>
        <a:ea typeface="+mn-ea"/>
        <a:cs typeface="+mn-cs"/>
      </a:defRPr>
    </a:lvl1pPr>
    <a:lvl2pPr marL="457200" algn="l" defTabSz="449263" rtl="0" fontAlgn="base">
      <a:lnSpc>
        <a:spcPct val="93000"/>
      </a:lnSpc>
      <a:spcBef>
        <a:spcPct val="0"/>
      </a:spcBef>
      <a:spcAft>
        <a:spcPct val="0"/>
      </a:spcAft>
      <a:buClr>
        <a:srgbClr val="000000"/>
      </a:buClr>
      <a:buSzPct val="100000"/>
      <a:buFont typeface="Arial" pitchFamily="34" charset="0"/>
      <a:defRPr kern="1200">
        <a:solidFill>
          <a:schemeClr val="bg1"/>
        </a:solidFill>
        <a:latin typeface="Arial" pitchFamily="34" charset="0"/>
        <a:ea typeface="+mn-ea"/>
        <a:cs typeface="+mn-cs"/>
      </a:defRPr>
    </a:lvl2pPr>
    <a:lvl3pPr marL="914400" algn="l" defTabSz="449263" rtl="0" fontAlgn="base">
      <a:lnSpc>
        <a:spcPct val="93000"/>
      </a:lnSpc>
      <a:spcBef>
        <a:spcPct val="0"/>
      </a:spcBef>
      <a:spcAft>
        <a:spcPct val="0"/>
      </a:spcAft>
      <a:buClr>
        <a:srgbClr val="000000"/>
      </a:buClr>
      <a:buSzPct val="100000"/>
      <a:buFont typeface="Arial" pitchFamily="34" charset="0"/>
      <a:defRPr kern="1200">
        <a:solidFill>
          <a:schemeClr val="bg1"/>
        </a:solidFill>
        <a:latin typeface="Arial" pitchFamily="34" charset="0"/>
        <a:ea typeface="+mn-ea"/>
        <a:cs typeface="+mn-cs"/>
      </a:defRPr>
    </a:lvl3pPr>
    <a:lvl4pPr marL="1371600" algn="l" defTabSz="449263" rtl="0" fontAlgn="base">
      <a:lnSpc>
        <a:spcPct val="93000"/>
      </a:lnSpc>
      <a:spcBef>
        <a:spcPct val="0"/>
      </a:spcBef>
      <a:spcAft>
        <a:spcPct val="0"/>
      </a:spcAft>
      <a:buClr>
        <a:srgbClr val="000000"/>
      </a:buClr>
      <a:buSzPct val="100000"/>
      <a:buFont typeface="Arial" pitchFamily="34" charset="0"/>
      <a:defRPr kern="1200">
        <a:solidFill>
          <a:schemeClr val="bg1"/>
        </a:solidFill>
        <a:latin typeface="Arial" pitchFamily="34" charset="0"/>
        <a:ea typeface="+mn-ea"/>
        <a:cs typeface="+mn-cs"/>
      </a:defRPr>
    </a:lvl4pPr>
    <a:lvl5pPr marL="1828800" algn="l" defTabSz="449263" rtl="0" fontAlgn="base">
      <a:lnSpc>
        <a:spcPct val="93000"/>
      </a:lnSpc>
      <a:spcBef>
        <a:spcPct val="0"/>
      </a:spcBef>
      <a:spcAft>
        <a:spcPct val="0"/>
      </a:spcAft>
      <a:buClr>
        <a:srgbClr val="000000"/>
      </a:buClr>
      <a:buSzPct val="100000"/>
      <a:buFont typeface="Arial" pitchFamily="34" charset="0"/>
      <a:defRPr kern="1200">
        <a:solidFill>
          <a:schemeClr val="bg1"/>
        </a:solidFill>
        <a:latin typeface="Arial" pitchFamily="34" charset="0"/>
        <a:ea typeface="+mn-ea"/>
        <a:cs typeface="+mn-cs"/>
      </a:defRPr>
    </a:lvl5pPr>
    <a:lvl6pPr marL="2286000" algn="l" defTabSz="914400" rtl="0" eaLnBrk="1" latinLnBrk="0" hangingPunct="1">
      <a:defRPr kern="1200">
        <a:solidFill>
          <a:schemeClr val="bg1"/>
        </a:solidFill>
        <a:latin typeface="Arial" pitchFamily="34" charset="0"/>
        <a:ea typeface="+mn-ea"/>
        <a:cs typeface="+mn-cs"/>
      </a:defRPr>
    </a:lvl6pPr>
    <a:lvl7pPr marL="2743200" algn="l" defTabSz="914400" rtl="0" eaLnBrk="1" latinLnBrk="0" hangingPunct="1">
      <a:defRPr kern="1200">
        <a:solidFill>
          <a:schemeClr val="bg1"/>
        </a:solidFill>
        <a:latin typeface="Arial" pitchFamily="34" charset="0"/>
        <a:ea typeface="+mn-ea"/>
        <a:cs typeface="+mn-cs"/>
      </a:defRPr>
    </a:lvl7pPr>
    <a:lvl8pPr marL="3200400" algn="l" defTabSz="914400" rtl="0" eaLnBrk="1" latinLnBrk="0" hangingPunct="1">
      <a:defRPr kern="1200">
        <a:solidFill>
          <a:schemeClr val="bg1"/>
        </a:solidFill>
        <a:latin typeface="Arial" pitchFamily="34" charset="0"/>
        <a:ea typeface="+mn-ea"/>
        <a:cs typeface="+mn-cs"/>
      </a:defRPr>
    </a:lvl8pPr>
    <a:lvl9pPr marL="3657600" algn="l" defTabSz="914400" rtl="0" eaLnBrk="1" latinLnBrk="0" hangingPunct="1">
      <a:defRPr kern="1200">
        <a:solidFill>
          <a:schemeClr val="bg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006600"/>
    <a:srgbClr val="A50021"/>
    <a:srgbClr val="990033"/>
    <a:srgbClr val="800000"/>
    <a:srgbClr val="DEFF9B"/>
    <a:srgbClr val="77933C"/>
    <a:srgbClr val="C3D69B"/>
    <a:srgbClr val="000000"/>
    <a:srgbClr val="82B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7" autoAdjust="0"/>
  </p:normalViewPr>
  <p:slideViewPr>
    <p:cSldViewPr>
      <p:cViewPr>
        <p:scale>
          <a:sx n="50" d="100"/>
          <a:sy n="50" d="100"/>
        </p:scale>
        <p:origin x="-1190" y="-5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48"/>
    </p:cViewPr>
  </p:sorterViewPr>
  <p:notesViewPr>
    <p:cSldViewPr>
      <p:cViewPr varScale="1">
        <p:scale>
          <a:sx n="83" d="100"/>
          <a:sy n="83" d="100"/>
        </p:scale>
        <p:origin x="-1282" y="-58"/>
      </p:cViewPr>
      <p:guideLst>
        <p:guide orient="horz" pos="2160"/>
        <p:guide pos="313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Feuil1!$B$1</c:f>
              <c:strCache>
                <c:ptCount val="1"/>
                <c:pt idx="0">
                  <c:v>CP</c:v>
                </c:pt>
              </c:strCache>
            </c:strRef>
          </c:tx>
          <c:invertIfNegative val="0"/>
          <c:cat>
            <c:strRef>
              <c:f>Feuil1!$A$2</c:f>
              <c:strCache>
                <c:ptCount val="1"/>
                <c:pt idx="0">
                  <c:v>Average TFI</c:v>
                </c:pt>
              </c:strCache>
            </c:strRef>
          </c:cat>
          <c:val>
            <c:numRef>
              <c:f>Feuil1!$B$2</c:f>
              <c:numCache>
                <c:formatCode>General</c:formatCode>
                <c:ptCount val="1"/>
                <c:pt idx="0">
                  <c:v>1.35</c:v>
                </c:pt>
              </c:numCache>
            </c:numRef>
          </c:val>
        </c:ser>
        <c:ser>
          <c:idx val="1"/>
          <c:order val="1"/>
          <c:tx>
            <c:strRef>
              <c:f>Feuil1!$C$1</c:f>
              <c:strCache>
                <c:ptCount val="1"/>
                <c:pt idx="0">
                  <c:v>IPM1</c:v>
                </c:pt>
              </c:strCache>
            </c:strRef>
          </c:tx>
          <c:invertIfNegative val="0"/>
          <c:cat>
            <c:strRef>
              <c:f>Feuil1!$A$2</c:f>
              <c:strCache>
                <c:ptCount val="1"/>
                <c:pt idx="0">
                  <c:v>Average TFI</c:v>
                </c:pt>
              </c:strCache>
            </c:strRef>
          </c:cat>
          <c:val>
            <c:numRef>
              <c:f>Feuil1!$C$2</c:f>
              <c:numCache>
                <c:formatCode>General</c:formatCode>
                <c:ptCount val="1"/>
                <c:pt idx="0">
                  <c:v>1.0900000000000001</c:v>
                </c:pt>
              </c:numCache>
            </c:numRef>
          </c:val>
        </c:ser>
        <c:ser>
          <c:idx val="2"/>
          <c:order val="2"/>
          <c:tx>
            <c:strRef>
              <c:f>Feuil1!$D$1</c:f>
              <c:strCache>
                <c:ptCount val="1"/>
                <c:pt idx="0">
                  <c:v>IPM2</c:v>
                </c:pt>
              </c:strCache>
            </c:strRef>
          </c:tx>
          <c:spPr>
            <a:solidFill>
              <a:srgbClr val="FFFF00"/>
            </a:solidFill>
          </c:spPr>
          <c:invertIfNegative val="0"/>
          <c:cat>
            <c:strRef>
              <c:f>Feuil1!$A$2</c:f>
              <c:strCache>
                <c:ptCount val="1"/>
                <c:pt idx="0">
                  <c:v>Average TFI</c:v>
                </c:pt>
              </c:strCache>
            </c:strRef>
          </c:cat>
          <c:val>
            <c:numRef>
              <c:f>Feuil1!$D$2</c:f>
              <c:numCache>
                <c:formatCode>General</c:formatCode>
                <c:ptCount val="1"/>
                <c:pt idx="0">
                  <c:v>0.32</c:v>
                </c:pt>
              </c:numCache>
            </c:numRef>
          </c:val>
        </c:ser>
        <c:dLbls>
          <c:showLegendKey val="0"/>
          <c:showVal val="0"/>
          <c:showCatName val="0"/>
          <c:showSerName val="0"/>
          <c:showPercent val="0"/>
          <c:showBubbleSize val="0"/>
        </c:dLbls>
        <c:gapWidth val="150"/>
        <c:shape val="box"/>
        <c:axId val="45506048"/>
        <c:axId val="6281984"/>
        <c:axId val="0"/>
      </c:bar3DChart>
      <c:catAx>
        <c:axId val="45506048"/>
        <c:scaling>
          <c:orientation val="minMax"/>
        </c:scaling>
        <c:delete val="0"/>
        <c:axPos val="b"/>
        <c:majorTickMark val="out"/>
        <c:minorTickMark val="none"/>
        <c:tickLblPos val="nextTo"/>
        <c:crossAx val="6281984"/>
        <c:crosses val="autoZero"/>
        <c:auto val="1"/>
        <c:lblAlgn val="ctr"/>
        <c:lblOffset val="100"/>
        <c:noMultiLvlLbl val="0"/>
      </c:catAx>
      <c:valAx>
        <c:axId val="6281984"/>
        <c:scaling>
          <c:orientation val="minMax"/>
        </c:scaling>
        <c:delete val="0"/>
        <c:axPos val="l"/>
        <c:majorGridlines/>
        <c:numFmt formatCode="General" sourceLinked="1"/>
        <c:majorTickMark val="out"/>
        <c:minorTickMark val="none"/>
        <c:tickLblPos val="nextTo"/>
        <c:crossAx val="45506048"/>
        <c:crosses val="autoZero"/>
        <c:crossBetween val="between"/>
      </c:valAx>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430979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buFont typeface="Arial" pitchFamily="34" charset="0"/>
              <a:buNone/>
              <a:defRPr sz="1200">
                <a:latin typeface="Arial" pitchFamily="34" charset="0"/>
              </a:defRPr>
            </a:lvl1pPr>
          </a:lstStyle>
          <a:p>
            <a:pPr>
              <a:defRPr/>
            </a:pPr>
            <a:endParaRPr lang="en-GB"/>
          </a:p>
        </p:txBody>
      </p:sp>
      <p:sp>
        <p:nvSpPr>
          <p:cNvPr id="50179" name="Rectangle 3"/>
          <p:cNvSpPr>
            <a:spLocks noGrp="1" noChangeArrowheads="1"/>
          </p:cNvSpPr>
          <p:nvPr>
            <p:ph type="dt" sz="quarter" idx="1"/>
          </p:nvPr>
        </p:nvSpPr>
        <p:spPr bwMode="auto">
          <a:xfrm>
            <a:off x="5633588" y="0"/>
            <a:ext cx="430979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buFont typeface="Arial" pitchFamily="34" charset="0"/>
              <a:buNone/>
              <a:defRPr sz="1200">
                <a:latin typeface="Arial" pitchFamily="34" charset="0"/>
              </a:defRPr>
            </a:lvl1pPr>
          </a:lstStyle>
          <a:p>
            <a:pPr>
              <a:defRPr/>
            </a:pPr>
            <a:fld id="{7486DE40-A5F4-42B9-A2E1-A2784DE3474E}" type="datetimeFigureOut">
              <a:rPr lang="en-GB"/>
              <a:pPr>
                <a:defRPr/>
              </a:pPr>
              <a:t>05/03/2015</a:t>
            </a:fld>
            <a:endParaRPr lang="en-GB"/>
          </a:p>
        </p:txBody>
      </p:sp>
      <p:sp>
        <p:nvSpPr>
          <p:cNvPr id="50180" name="Rectangle 4"/>
          <p:cNvSpPr>
            <a:spLocks noGrp="1" noChangeArrowheads="1"/>
          </p:cNvSpPr>
          <p:nvPr>
            <p:ph type="ftr" sz="quarter" idx="2"/>
          </p:nvPr>
        </p:nvSpPr>
        <p:spPr bwMode="auto">
          <a:xfrm>
            <a:off x="0" y="6513910"/>
            <a:ext cx="430979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buFont typeface="Arial" pitchFamily="34" charset="0"/>
              <a:buNone/>
              <a:defRPr sz="1200">
                <a:latin typeface="Arial" pitchFamily="34" charset="0"/>
              </a:defRPr>
            </a:lvl1pPr>
          </a:lstStyle>
          <a:p>
            <a:pPr>
              <a:defRPr/>
            </a:pPr>
            <a:endParaRPr lang="en-GB"/>
          </a:p>
        </p:txBody>
      </p:sp>
      <p:sp>
        <p:nvSpPr>
          <p:cNvPr id="50181" name="Rectangle 5"/>
          <p:cNvSpPr>
            <a:spLocks noGrp="1" noChangeArrowheads="1"/>
          </p:cNvSpPr>
          <p:nvPr>
            <p:ph type="sldNum" sz="quarter" idx="3"/>
          </p:nvPr>
        </p:nvSpPr>
        <p:spPr bwMode="auto">
          <a:xfrm>
            <a:off x="5633588" y="6513910"/>
            <a:ext cx="430979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buFont typeface="Arial" pitchFamily="34" charset="0"/>
              <a:buNone/>
              <a:defRPr sz="1200">
                <a:latin typeface="Arial" pitchFamily="34" charset="0"/>
              </a:defRPr>
            </a:lvl1pPr>
          </a:lstStyle>
          <a:p>
            <a:pPr>
              <a:defRPr/>
            </a:pPr>
            <a:fld id="{84F47A4F-872A-4E0E-9738-3CC1A30DEB2F}" type="slidenum">
              <a:rPr lang="en-GB"/>
              <a:pPr>
                <a:defRPr/>
              </a:pPr>
              <a:t>‹N°›</a:t>
            </a:fld>
            <a:endParaRPr lang="en-GB"/>
          </a:p>
        </p:txBody>
      </p:sp>
    </p:spTree>
    <p:extLst>
      <p:ext uri="{BB962C8B-B14F-4D97-AF65-F5344CB8AC3E}">
        <p14:creationId xmlns:p14="http://schemas.microsoft.com/office/powerpoint/2010/main" val="3979411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Grp="1" noRot="1" noChangeAspect="1" noChangeArrowheads="1"/>
          </p:cNvSpPr>
          <p:nvPr>
            <p:ph type="sldImg"/>
          </p:nvPr>
        </p:nvSpPr>
        <p:spPr bwMode="auto">
          <a:xfrm>
            <a:off x="0" y="52228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2"/>
          <p:cNvSpPr>
            <a:spLocks noGrp="1" noChangeArrowheads="1"/>
          </p:cNvSpPr>
          <p:nvPr>
            <p:ph type="body"/>
          </p:nvPr>
        </p:nvSpPr>
        <p:spPr bwMode="auto">
          <a:xfrm>
            <a:off x="994570" y="3257550"/>
            <a:ext cx="7954249" cy="308491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fr-FR" noProof="0" smtClean="0"/>
          </a:p>
        </p:txBody>
      </p:sp>
    </p:spTree>
    <p:extLst>
      <p:ext uri="{BB962C8B-B14F-4D97-AF65-F5344CB8AC3E}">
        <p14:creationId xmlns:p14="http://schemas.microsoft.com/office/powerpoint/2010/main" val="83061806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a:xfrm>
            <a:off x="3257550" y="522288"/>
            <a:ext cx="3430588" cy="2571750"/>
          </a:xfrm>
          <a:solidFill>
            <a:srgbClr val="FFFFFF"/>
          </a:solidFill>
          <a:ln>
            <a:solidFill>
              <a:srgbClr val="000000"/>
            </a:solidFill>
            <a:miter lim="800000"/>
            <a:headEnd/>
            <a:tailEnd/>
          </a:ln>
        </p:spPr>
      </p:sp>
      <p:sp>
        <p:nvSpPr>
          <p:cNvPr id="35843" name="Rectangle 2"/>
          <p:cNvSpPr>
            <a:spLocks noGrp="1" noChangeArrowheads="1"/>
          </p:cNvSpPr>
          <p:nvPr>
            <p:ph type="body" idx="1"/>
          </p:nvPr>
        </p:nvSpPr>
        <p:spPr>
          <a:xfrm>
            <a:off x="994569" y="3257551"/>
            <a:ext cx="7956550" cy="24550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u pied de page 3"/>
          <p:cNvSpPr>
            <a:spLocks noGrp="1" noChangeArrowheads="1"/>
          </p:cNvSpPr>
          <p:nvPr>
            <p:ph type="ftr" idx="10"/>
          </p:nvPr>
        </p:nvSpPr>
        <p:spPr>
          <a:xfrm>
            <a:off x="5508625" y="6119813"/>
            <a:ext cx="3311525" cy="600075"/>
          </a:xfrm>
          <a:prstGeom prst="rect">
            <a:avLst/>
          </a:prstGeom>
        </p:spPr>
        <p:txBody>
          <a:bodyPr/>
          <a:lstStyle>
            <a:lvl1pPr>
              <a:buFont typeface="Arial" charset="0"/>
              <a:buNone/>
              <a:defRPr>
                <a:latin typeface="Arial" charset="0"/>
              </a:defRPr>
            </a:lvl1pPr>
          </a:lstStyle>
          <a:p>
            <a:pPr>
              <a:defRPr/>
            </a:pPr>
            <a:r>
              <a:rPr lang="en-GB"/>
              <a:t>Speaker's name</a:t>
            </a:r>
          </a:p>
          <a:p>
            <a:pPr>
              <a:defRPr/>
            </a:pPr>
            <a:r>
              <a:rPr lang="en-GB"/>
              <a:t>Meeting and date</a:t>
            </a:r>
          </a:p>
        </p:txBody>
      </p:sp>
      <p:sp>
        <p:nvSpPr>
          <p:cNvPr id="5" name="Espace réservé du numéro de diapositive 4"/>
          <p:cNvSpPr>
            <a:spLocks noGrp="1" noChangeArrowheads="1"/>
          </p:cNvSpPr>
          <p:nvPr>
            <p:ph type="sldNum" idx="11"/>
          </p:nvPr>
        </p:nvSpPr>
        <p:spPr>
          <a:xfrm>
            <a:off x="2339975" y="6237288"/>
            <a:ext cx="2132013" cy="474662"/>
          </a:xfrm>
          <a:prstGeom prst="rect">
            <a:avLst/>
          </a:prstGeom>
        </p:spPr>
        <p:txBody>
          <a:bodyPr/>
          <a:lstStyle>
            <a:lvl1pPr>
              <a:buFont typeface="Arial" charset="0"/>
              <a:buNone/>
              <a:defRPr>
                <a:latin typeface="Arial" charset="0"/>
              </a:defRPr>
            </a:lvl1pPr>
          </a:lstStyle>
          <a:p>
            <a:pPr>
              <a:defRPr/>
            </a:pPr>
            <a:fld id="{C5204107-8568-4357-9401-2D9C7D6899EC}" type="slidenum">
              <a:rPr lang="en-GB"/>
              <a:pPr>
                <a:defRPr/>
              </a:pPr>
              <a:t>‹N°›</a:t>
            </a:fld>
            <a:endParaRPr lang="en-GB"/>
          </a:p>
        </p:txBody>
      </p:sp>
    </p:spTree>
    <p:extLst>
      <p:ext uri="{BB962C8B-B14F-4D97-AF65-F5344CB8AC3E}">
        <p14:creationId xmlns:p14="http://schemas.microsoft.com/office/powerpoint/2010/main" val="4158416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noChangeArrowheads="1"/>
          </p:cNvSpPr>
          <p:nvPr>
            <p:ph type="ftr" idx="10"/>
          </p:nvPr>
        </p:nvSpPr>
        <p:spPr>
          <a:xfrm>
            <a:off x="5508625" y="6119813"/>
            <a:ext cx="3311525" cy="600075"/>
          </a:xfrm>
          <a:prstGeom prst="rect">
            <a:avLst/>
          </a:prstGeom>
        </p:spPr>
        <p:txBody>
          <a:bodyPr/>
          <a:lstStyle>
            <a:lvl1pPr>
              <a:buFont typeface="Arial" charset="0"/>
              <a:buNone/>
              <a:defRPr>
                <a:latin typeface="Arial" charset="0"/>
              </a:defRPr>
            </a:lvl1pPr>
          </a:lstStyle>
          <a:p>
            <a:pPr>
              <a:defRPr/>
            </a:pPr>
            <a:r>
              <a:rPr lang="en-GB"/>
              <a:t>Speaker's name</a:t>
            </a:r>
          </a:p>
          <a:p>
            <a:pPr>
              <a:defRPr/>
            </a:pPr>
            <a:r>
              <a:rPr lang="en-GB"/>
              <a:t>Meeting and date</a:t>
            </a:r>
          </a:p>
        </p:txBody>
      </p:sp>
      <p:sp>
        <p:nvSpPr>
          <p:cNvPr id="5" name="Espace réservé du numéro de diapositive 4"/>
          <p:cNvSpPr>
            <a:spLocks noGrp="1" noChangeArrowheads="1"/>
          </p:cNvSpPr>
          <p:nvPr>
            <p:ph type="sldNum" idx="11"/>
          </p:nvPr>
        </p:nvSpPr>
        <p:spPr>
          <a:xfrm>
            <a:off x="2339975" y="6237288"/>
            <a:ext cx="2132013" cy="474662"/>
          </a:xfrm>
          <a:prstGeom prst="rect">
            <a:avLst/>
          </a:prstGeom>
        </p:spPr>
        <p:txBody>
          <a:bodyPr/>
          <a:lstStyle>
            <a:lvl1pPr>
              <a:buFont typeface="Arial" charset="0"/>
              <a:buNone/>
              <a:defRPr>
                <a:latin typeface="Arial" charset="0"/>
              </a:defRPr>
            </a:lvl1pPr>
          </a:lstStyle>
          <a:p>
            <a:pPr>
              <a:defRPr/>
            </a:pPr>
            <a:fld id="{E5139CEF-582F-4283-8B68-AEA1EC53C00C}" type="slidenum">
              <a:rPr lang="en-GB"/>
              <a:pPr>
                <a:defRPr/>
              </a:pPr>
              <a:t>‹N°›</a:t>
            </a:fld>
            <a:endParaRPr lang="en-GB"/>
          </a:p>
        </p:txBody>
      </p:sp>
    </p:spTree>
    <p:extLst>
      <p:ext uri="{BB962C8B-B14F-4D97-AF65-F5344CB8AC3E}">
        <p14:creationId xmlns:p14="http://schemas.microsoft.com/office/powerpoint/2010/main" val="164950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37375" y="404813"/>
            <a:ext cx="1747838" cy="531336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692275" y="404813"/>
            <a:ext cx="5092700" cy="531336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noChangeArrowheads="1"/>
          </p:cNvSpPr>
          <p:nvPr>
            <p:ph type="ftr" idx="10"/>
          </p:nvPr>
        </p:nvSpPr>
        <p:spPr>
          <a:xfrm>
            <a:off x="5508625" y="6119813"/>
            <a:ext cx="3311525" cy="600075"/>
          </a:xfrm>
          <a:prstGeom prst="rect">
            <a:avLst/>
          </a:prstGeom>
        </p:spPr>
        <p:txBody>
          <a:bodyPr/>
          <a:lstStyle>
            <a:lvl1pPr>
              <a:buFont typeface="Arial" charset="0"/>
              <a:buNone/>
              <a:defRPr>
                <a:latin typeface="Arial" charset="0"/>
              </a:defRPr>
            </a:lvl1pPr>
          </a:lstStyle>
          <a:p>
            <a:pPr>
              <a:defRPr/>
            </a:pPr>
            <a:r>
              <a:rPr lang="en-GB"/>
              <a:t>Speaker's name</a:t>
            </a:r>
          </a:p>
          <a:p>
            <a:pPr>
              <a:defRPr/>
            </a:pPr>
            <a:r>
              <a:rPr lang="en-GB"/>
              <a:t>Meeting and date</a:t>
            </a:r>
          </a:p>
        </p:txBody>
      </p:sp>
      <p:sp>
        <p:nvSpPr>
          <p:cNvPr id="5" name="Espace réservé du numéro de diapositive 4"/>
          <p:cNvSpPr>
            <a:spLocks noGrp="1" noChangeArrowheads="1"/>
          </p:cNvSpPr>
          <p:nvPr>
            <p:ph type="sldNum" idx="11"/>
          </p:nvPr>
        </p:nvSpPr>
        <p:spPr>
          <a:xfrm>
            <a:off x="2339975" y="6237288"/>
            <a:ext cx="2132013" cy="474662"/>
          </a:xfrm>
          <a:prstGeom prst="rect">
            <a:avLst/>
          </a:prstGeom>
        </p:spPr>
        <p:txBody>
          <a:bodyPr/>
          <a:lstStyle>
            <a:lvl1pPr>
              <a:buFont typeface="Arial" charset="0"/>
              <a:buNone/>
              <a:defRPr>
                <a:latin typeface="Arial" charset="0"/>
              </a:defRPr>
            </a:lvl1pPr>
          </a:lstStyle>
          <a:p>
            <a:pPr>
              <a:defRPr/>
            </a:pPr>
            <a:fld id="{3581A04E-E514-4BB8-B0C3-31EC428B7EC9}" type="slidenum">
              <a:rPr lang="en-GB"/>
              <a:pPr>
                <a:defRPr/>
              </a:pPr>
              <a:t>‹N°›</a:t>
            </a:fld>
            <a:endParaRPr lang="en-GB"/>
          </a:p>
        </p:txBody>
      </p:sp>
    </p:spTree>
    <p:extLst>
      <p:ext uri="{BB962C8B-B14F-4D97-AF65-F5344CB8AC3E}">
        <p14:creationId xmlns:p14="http://schemas.microsoft.com/office/powerpoint/2010/main" val="831368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noChangeArrowheads="1"/>
          </p:cNvSpPr>
          <p:nvPr>
            <p:ph type="ftr" idx="10"/>
          </p:nvPr>
        </p:nvSpPr>
        <p:spPr>
          <a:xfrm>
            <a:off x="5508625" y="6119813"/>
            <a:ext cx="3311525" cy="600075"/>
          </a:xfrm>
          <a:prstGeom prst="rect">
            <a:avLst/>
          </a:prstGeom>
        </p:spPr>
        <p:txBody>
          <a:bodyPr/>
          <a:lstStyle>
            <a:lvl1pPr>
              <a:buFont typeface="Arial" charset="0"/>
              <a:buNone/>
              <a:defRPr>
                <a:latin typeface="Arial" charset="0"/>
              </a:defRPr>
            </a:lvl1pPr>
          </a:lstStyle>
          <a:p>
            <a:pPr>
              <a:defRPr/>
            </a:pPr>
            <a:r>
              <a:rPr lang="en-GB"/>
              <a:t>Speaker's name</a:t>
            </a:r>
          </a:p>
          <a:p>
            <a:pPr>
              <a:defRPr/>
            </a:pPr>
            <a:r>
              <a:rPr lang="en-GB"/>
              <a:t>Meeting and date</a:t>
            </a:r>
          </a:p>
        </p:txBody>
      </p:sp>
      <p:sp>
        <p:nvSpPr>
          <p:cNvPr id="5" name="Espace réservé du numéro de diapositive 4"/>
          <p:cNvSpPr>
            <a:spLocks noGrp="1" noChangeArrowheads="1"/>
          </p:cNvSpPr>
          <p:nvPr>
            <p:ph type="sldNum" idx="11"/>
          </p:nvPr>
        </p:nvSpPr>
        <p:spPr>
          <a:xfrm>
            <a:off x="2339975" y="6237288"/>
            <a:ext cx="2132013" cy="474662"/>
          </a:xfrm>
          <a:prstGeom prst="rect">
            <a:avLst/>
          </a:prstGeom>
        </p:spPr>
        <p:txBody>
          <a:bodyPr/>
          <a:lstStyle>
            <a:lvl1pPr>
              <a:buFont typeface="Arial" charset="0"/>
              <a:buNone/>
              <a:defRPr>
                <a:latin typeface="Arial" charset="0"/>
              </a:defRPr>
            </a:lvl1pPr>
          </a:lstStyle>
          <a:p>
            <a:pPr>
              <a:defRPr/>
            </a:pPr>
            <a:fld id="{9C863522-D569-4B24-9206-3BB1078AD35B}" type="slidenum">
              <a:rPr lang="en-GB"/>
              <a:pPr>
                <a:defRPr/>
              </a:pPr>
              <a:t>‹N°›</a:t>
            </a:fld>
            <a:endParaRPr lang="en-GB"/>
          </a:p>
        </p:txBody>
      </p:sp>
    </p:spTree>
    <p:extLst>
      <p:ext uri="{BB962C8B-B14F-4D97-AF65-F5344CB8AC3E}">
        <p14:creationId xmlns:p14="http://schemas.microsoft.com/office/powerpoint/2010/main" val="23412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pied de page 3"/>
          <p:cNvSpPr>
            <a:spLocks noGrp="1" noChangeArrowheads="1"/>
          </p:cNvSpPr>
          <p:nvPr>
            <p:ph type="ftr" idx="10"/>
          </p:nvPr>
        </p:nvSpPr>
        <p:spPr>
          <a:xfrm>
            <a:off x="5508625" y="6119813"/>
            <a:ext cx="3311525" cy="600075"/>
          </a:xfrm>
          <a:prstGeom prst="rect">
            <a:avLst/>
          </a:prstGeom>
        </p:spPr>
        <p:txBody>
          <a:bodyPr/>
          <a:lstStyle>
            <a:lvl1pPr>
              <a:buFont typeface="Arial" charset="0"/>
              <a:buNone/>
              <a:defRPr>
                <a:latin typeface="Arial" charset="0"/>
              </a:defRPr>
            </a:lvl1pPr>
          </a:lstStyle>
          <a:p>
            <a:pPr>
              <a:defRPr/>
            </a:pPr>
            <a:r>
              <a:rPr lang="en-GB"/>
              <a:t>Speaker's name</a:t>
            </a:r>
          </a:p>
          <a:p>
            <a:pPr>
              <a:defRPr/>
            </a:pPr>
            <a:r>
              <a:rPr lang="en-GB"/>
              <a:t>Meeting and date</a:t>
            </a:r>
          </a:p>
        </p:txBody>
      </p:sp>
      <p:sp>
        <p:nvSpPr>
          <p:cNvPr id="5" name="Espace réservé du numéro de diapositive 4"/>
          <p:cNvSpPr>
            <a:spLocks noGrp="1" noChangeArrowheads="1"/>
          </p:cNvSpPr>
          <p:nvPr>
            <p:ph type="sldNum" idx="11"/>
          </p:nvPr>
        </p:nvSpPr>
        <p:spPr>
          <a:xfrm>
            <a:off x="2339975" y="6237288"/>
            <a:ext cx="2132013" cy="474662"/>
          </a:xfrm>
          <a:prstGeom prst="rect">
            <a:avLst/>
          </a:prstGeom>
        </p:spPr>
        <p:txBody>
          <a:bodyPr/>
          <a:lstStyle>
            <a:lvl1pPr>
              <a:buFont typeface="Arial" charset="0"/>
              <a:buNone/>
              <a:defRPr>
                <a:latin typeface="Arial" charset="0"/>
              </a:defRPr>
            </a:lvl1pPr>
          </a:lstStyle>
          <a:p>
            <a:pPr>
              <a:defRPr/>
            </a:pPr>
            <a:fld id="{62D8D9BA-2F69-4BD1-9B96-0474F5FB386B}" type="slidenum">
              <a:rPr lang="en-GB"/>
              <a:pPr>
                <a:defRPr/>
              </a:pPr>
              <a:t>‹N°›</a:t>
            </a:fld>
            <a:endParaRPr lang="en-GB"/>
          </a:p>
        </p:txBody>
      </p:sp>
    </p:spTree>
    <p:extLst>
      <p:ext uri="{BB962C8B-B14F-4D97-AF65-F5344CB8AC3E}">
        <p14:creationId xmlns:p14="http://schemas.microsoft.com/office/powerpoint/2010/main" val="192543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692275" y="1484313"/>
            <a:ext cx="3419475" cy="4233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264150" y="1484313"/>
            <a:ext cx="3421063" cy="4233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3"/>
          <p:cNvSpPr>
            <a:spLocks noGrp="1" noChangeArrowheads="1"/>
          </p:cNvSpPr>
          <p:nvPr>
            <p:ph type="ftr" idx="10"/>
          </p:nvPr>
        </p:nvSpPr>
        <p:spPr>
          <a:xfrm>
            <a:off x="5508625" y="6119813"/>
            <a:ext cx="3311525" cy="600075"/>
          </a:xfrm>
          <a:prstGeom prst="rect">
            <a:avLst/>
          </a:prstGeom>
        </p:spPr>
        <p:txBody>
          <a:bodyPr/>
          <a:lstStyle>
            <a:lvl1pPr>
              <a:buFont typeface="Arial" charset="0"/>
              <a:buNone/>
              <a:defRPr>
                <a:latin typeface="Arial" charset="0"/>
              </a:defRPr>
            </a:lvl1pPr>
          </a:lstStyle>
          <a:p>
            <a:pPr>
              <a:defRPr/>
            </a:pPr>
            <a:r>
              <a:rPr lang="en-GB"/>
              <a:t>Speaker's name</a:t>
            </a:r>
          </a:p>
          <a:p>
            <a:pPr>
              <a:defRPr/>
            </a:pPr>
            <a:r>
              <a:rPr lang="en-GB"/>
              <a:t>Meeting and date</a:t>
            </a:r>
          </a:p>
        </p:txBody>
      </p:sp>
      <p:sp>
        <p:nvSpPr>
          <p:cNvPr id="6" name="Rectangle 4"/>
          <p:cNvSpPr>
            <a:spLocks noGrp="1" noChangeArrowheads="1"/>
          </p:cNvSpPr>
          <p:nvPr>
            <p:ph type="sldNum" idx="11"/>
          </p:nvPr>
        </p:nvSpPr>
        <p:spPr>
          <a:xfrm>
            <a:off x="2339975" y="6237288"/>
            <a:ext cx="2132013" cy="474662"/>
          </a:xfrm>
          <a:prstGeom prst="rect">
            <a:avLst/>
          </a:prstGeom>
        </p:spPr>
        <p:txBody>
          <a:bodyPr/>
          <a:lstStyle>
            <a:lvl1pPr>
              <a:buFont typeface="Arial" charset="0"/>
              <a:buNone/>
              <a:defRPr>
                <a:latin typeface="Arial" charset="0"/>
              </a:defRPr>
            </a:lvl1pPr>
          </a:lstStyle>
          <a:p>
            <a:pPr>
              <a:defRPr/>
            </a:pPr>
            <a:fld id="{F2FAF284-D566-401F-95E9-E3749AB99C78}" type="slidenum">
              <a:rPr lang="en-GB"/>
              <a:pPr>
                <a:defRPr/>
              </a:pPr>
              <a:t>‹N°›</a:t>
            </a:fld>
            <a:endParaRPr lang="en-GB"/>
          </a:p>
        </p:txBody>
      </p:sp>
    </p:spTree>
    <p:extLst>
      <p:ext uri="{BB962C8B-B14F-4D97-AF65-F5344CB8AC3E}">
        <p14:creationId xmlns:p14="http://schemas.microsoft.com/office/powerpoint/2010/main" val="432797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3"/>
          <p:cNvSpPr>
            <a:spLocks noGrp="1" noChangeArrowheads="1"/>
          </p:cNvSpPr>
          <p:nvPr>
            <p:ph type="ftr" idx="10"/>
          </p:nvPr>
        </p:nvSpPr>
        <p:spPr>
          <a:xfrm>
            <a:off x="5508625" y="6119813"/>
            <a:ext cx="3311525" cy="600075"/>
          </a:xfrm>
          <a:prstGeom prst="rect">
            <a:avLst/>
          </a:prstGeom>
        </p:spPr>
        <p:txBody>
          <a:bodyPr/>
          <a:lstStyle>
            <a:lvl1pPr>
              <a:buFont typeface="Arial" charset="0"/>
              <a:buNone/>
              <a:defRPr>
                <a:latin typeface="Arial" charset="0"/>
              </a:defRPr>
            </a:lvl1pPr>
          </a:lstStyle>
          <a:p>
            <a:pPr>
              <a:defRPr/>
            </a:pPr>
            <a:r>
              <a:rPr lang="en-GB"/>
              <a:t>Speaker's name</a:t>
            </a:r>
          </a:p>
          <a:p>
            <a:pPr>
              <a:defRPr/>
            </a:pPr>
            <a:r>
              <a:rPr lang="en-GB"/>
              <a:t>Meeting and date</a:t>
            </a:r>
          </a:p>
        </p:txBody>
      </p:sp>
      <p:sp>
        <p:nvSpPr>
          <p:cNvPr id="8" name="Rectangle 4"/>
          <p:cNvSpPr>
            <a:spLocks noGrp="1" noChangeArrowheads="1"/>
          </p:cNvSpPr>
          <p:nvPr>
            <p:ph type="sldNum" idx="11"/>
          </p:nvPr>
        </p:nvSpPr>
        <p:spPr>
          <a:xfrm>
            <a:off x="2339975" y="6237288"/>
            <a:ext cx="2132013" cy="474662"/>
          </a:xfrm>
          <a:prstGeom prst="rect">
            <a:avLst/>
          </a:prstGeom>
        </p:spPr>
        <p:txBody>
          <a:bodyPr/>
          <a:lstStyle>
            <a:lvl1pPr>
              <a:buFont typeface="Arial" charset="0"/>
              <a:buNone/>
              <a:defRPr>
                <a:latin typeface="Arial" charset="0"/>
              </a:defRPr>
            </a:lvl1pPr>
          </a:lstStyle>
          <a:p>
            <a:pPr>
              <a:defRPr/>
            </a:pPr>
            <a:fld id="{895F9985-4335-4637-A16C-EE8A6AA76722}" type="slidenum">
              <a:rPr lang="en-GB"/>
              <a:pPr>
                <a:defRPr/>
              </a:pPr>
              <a:t>‹N°›</a:t>
            </a:fld>
            <a:endParaRPr lang="en-GB"/>
          </a:p>
        </p:txBody>
      </p:sp>
    </p:spTree>
    <p:extLst>
      <p:ext uri="{BB962C8B-B14F-4D97-AF65-F5344CB8AC3E}">
        <p14:creationId xmlns:p14="http://schemas.microsoft.com/office/powerpoint/2010/main" val="854974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3"/>
          <p:cNvSpPr>
            <a:spLocks noGrp="1" noChangeArrowheads="1"/>
          </p:cNvSpPr>
          <p:nvPr>
            <p:ph type="ftr" idx="10"/>
          </p:nvPr>
        </p:nvSpPr>
        <p:spPr>
          <a:xfrm>
            <a:off x="5508625" y="6119813"/>
            <a:ext cx="3311525" cy="600075"/>
          </a:xfrm>
          <a:prstGeom prst="rect">
            <a:avLst/>
          </a:prstGeom>
        </p:spPr>
        <p:txBody>
          <a:bodyPr/>
          <a:lstStyle>
            <a:lvl1pPr>
              <a:buFont typeface="Arial" charset="0"/>
              <a:buNone/>
              <a:defRPr>
                <a:latin typeface="Arial" charset="0"/>
              </a:defRPr>
            </a:lvl1pPr>
          </a:lstStyle>
          <a:p>
            <a:pPr>
              <a:defRPr/>
            </a:pPr>
            <a:r>
              <a:rPr lang="en-GB"/>
              <a:t>Speaker's name</a:t>
            </a:r>
          </a:p>
          <a:p>
            <a:pPr>
              <a:defRPr/>
            </a:pPr>
            <a:r>
              <a:rPr lang="en-GB"/>
              <a:t>Meeting and date</a:t>
            </a:r>
          </a:p>
        </p:txBody>
      </p:sp>
      <p:sp>
        <p:nvSpPr>
          <p:cNvPr id="4" name="Rectangle 4"/>
          <p:cNvSpPr>
            <a:spLocks noGrp="1" noChangeArrowheads="1"/>
          </p:cNvSpPr>
          <p:nvPr>
            <p:ph type="sldNum" idx="11"/>
          </p:nvPr>
        </p:nvSpPr>
        <p:spPr>
          <a:xfrm>
            <a:off x="2339975" y="6237288"/>
            <a:ext cx="2132013" cy="474662"/>
          </a:xfrm>
          <a:prstGeom prst="rect">
            <a:avLst/>
          </a:prstGeom>
        </p:spPr>
        <p:txBody>
          <a:bodyPr/>
          <a:lstStyle>
            <a:lvl1pPr>
              <a:buFont typeface="Arial" charset="0"/>
              <a:buNone/>
              <a:defRPr>
                <a:latin typeface="Arial" charset="0"/>
              </a:defRPr>
            </a:lvl1pPr>
          </a:lstStyle>
          <a:p>
            <a:pPr>
              <a:defRPr/>
            </a:pPr>
            <a:fld id="{486E47CE-B202-4C54-8C9F-F5D276E49A15}" type="slidenum">
              <a:rPr lang="en-GB"/>
              <a:pPr>
                <a:defRPr/>
              </a:pPr>
              <a:t>‹N°›</a:t>
            </a:fld>
            <a:endParaRPr lang="en-GB"/>
          </a:p>
        </p:txBody>
      </p:sp>
    </p:spTree>
    <p:extLst>
      <p:ext uri="{BB962C8B-B14F-4D97-AF65-F5344CB8AC3E}">
        <p14:creationId xmlns:p14="http://schemas.microsoft.com/office/powerpoint/2010/main" val="200704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ftr" idx="10"/>
          </p:nvPr>
        </p:nvSpPr>
        <p:spPr>
          <a:xfrm>
            <a:off x="5508625" y="6119813"/>
            <a:ext cx="3311525" cy="600075"/>
          </a:xfrm>
          <a:prstGeom prst="rect">
            <a:avLst/>
          </a:prstGeom>
        </p:spPr>
        <p:txBody>
          <a:bodyPr/>
          <a:lstStyle>
            <a:lvl1pPr>
              <a:buFont typeface="Arial" charset="0"/>
              <a:buNone/>
              <a:defRPr>
                <a:latin typeface="Arial" charset="0"/>
              </a:defRPr>
            </a:lvl1pPr>
          </a:lstStyle>
          <a:p>
            <a:pPr>
              <a:defRPr/>
            </a:pPr>
            <a:r>
              <a:rPr lang="en-GB"/>
              <a:t>Speaker's name</a:t>
            </a:r>
          </a:p>
          <a:p>
            <a:pPr>
              <a:defRPr/>
            </a:pPr>
            <a:r>
              <a:rPr lang="en-GB"/>
              <a:t>Meeting and date</a:t>
            </a:r>
          </a:p>
        </p:txBody>
      </p:sp>
      <p:sp>
        <p:nvSpPr>
          <p:cNvPr id="3" name="Rectangle 4"/>
          <p:cNvSpPr>
            <a:spLocks noGrp="1" noChangeArrowheads="1"/>
          </p:cNvSpPr>
          <p:nvPr>
            <p:ph type="sldNum" idx="11"/>
          </p:nvPr>
        </p:nvSpPr>
        <p:spPr>
          <a:xfrm>
            <a:off x="2339975" y="6237288"/>
            <a:ext cx="2132013" cy="474662"/>
          </a:xfrm>
          <a:prstGeom prst="rect">
            <a:avLst/>
          </a:prstGeom>
        </p:spPr>
        <p:txBody>
          <a:bodyPr/>
          <a:lstStyle>
            <a:lvl1pPr>
              <a:buFont typeface="Arial" charset="0"/>
              <a:buNone/>
              <a:defRPr>
                <a:latin typeface="Arial" charset="0"/>
              </a:defRPr>
            </a:lvl1pPr>
          </a:lstStyle>
          <a:p>
            <a:pPr>
              <a:defRPr/>
            </a:pPr>
            <a:fld id="{1092B4C2-9BF7-4F43-8925-916D67FA8CC6}" type="slidenum">
              <a:rPr lang="en-GB"/>
              <a:pPr>
                <a:defRPr/>
              </a:pPr>
              <a:t>‹N°›</a:t>
            </a:fld>
            <a:endParaRPr lang="en-GB"/>
          </a:p>
        </p:txBody>
      </p:sp>
    </p:spTree>
    <p:extLst>
      <p:ext uri="{BB962C8B-B14F-4D97-AF65-F5344CB8AC3E}">
        <p14:creationId xmlns:p14="http://schemas.microsoft.com/office/powerpoint/2010/main" val="943453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ftr" idx="10"/>
          </p:nvPr>
        </p:nvSpPr>
        <p:spPr>
          <a:xfrm>
            <a:off x="5508625" y="6119813"/>
            <a:ext cx="3311525" cy="600075"/>
          </a:xfrm>
          <a:prstGeom prst="rect">
            <a:avLst/>
          </a:prstGeom>
        </p:spPr>
        <p:txBody>
          <a:bodyPr/>
          <a:lstStyle>
            <a:lvl1pPr>
              <a:buFont typeface="Arial" charset="0"/>
              <a:buNone/>
              <a:defRPr>
                <a:latin typeface="Arial" charset="0"/>
              </a:defRPr>
            </a:lvl1pPr>
          </a:lstStyle>
          <a:p>
            <a:pPr>
              <a:defRPr/>
            </a:pPr>
            <a:r>
              <a:rPr lang="en-GB"/>
              <a:t>Speaker's name</a:t>
            </a:r>
          </a:p>
          <a:p>
            <a:pPr>
              <a:defRPr/>
            </a:pPr>
            <a:r>
              <a:rPr lang="en-GB"/>
              <a:t>Meeting and date</a:t>
            </a:r>
          </a:p>
        </p:txBody>
      </p:sp>
      <p:sp>
        <p:nvSpPr>
          <p:cNvPr id="6" name="Rectangle 4"/>
          <p:cNvSpPr>
            <a:spLocks noGrp="1" noChangeArrowheads="1"/>
          </p:cNvSpPr>
          <p:nvPr>
            <p:ph type="sldNum" idx="11"/>
          </p:nvPr>
        </p:nvSpPr>
        <p:spPr>
          <a:xfrm>
            <a:off x="2339975" y="6237288"/>
            <a:ext cx="2132013" cy="474662"/>
          </a:xfrm>
          <a:prstGeom prst="rect">
            <a:avLst/>
          </a:prstGeom>
        </p:spPr>
        <p:txBody>
          <a:bodyPr/>
          <a:lstStyle>
            <a:lvl1pPr>
              <a:buFont typeface="Arial" charset="0"/>
              <a:buNone/>
              <a:defRPr>
                <a:latin typeface="Arial" charset="0"/>
              </a:defRPr>
            </a:lvl1pPr>
          </a:lstStyle>
          <a:p>
            <a:pPr>
              <a:defRPr/>
            </a:pPr>
            <a:fld id="{FF6DBA2E-179C-4F9C-9575-A807BD2253BC}" type="slidenum">
              <a:rPr lang="en-GB"/>
              <a:pPr>
                <a:defRPr/>
              </a:pPr>
              <a:t>‹N°›</a:t>
            </a:fld>
            <a:endParaRPr lang="en-GB"/>
          </a:p>
        </p:txBody>
      </p:sp>
    </p:spTree>
    <p:extLst>
      <p:ext uri="{BB962C8B-B14F-4D97-AF65-F5344CB8AC3E}">
        <p14:creationId xmlns:p14="http://schemas.microsoft.com/office/powerpoint/2010/main" val="909821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ftr" idx="10"/>
          </p:nvPr>
        </p:nvSpPr>
        <p:spPr>
          <a:xfrm>
            <a:off x="5508625" y="6119813"/>
            <a:ext cx="3311525" cy="600075"/>
          </a:xfrm>
          <a:prstGeom prst="rect">
            <a:avLst/>
          </a:prstGeom>
        </p:spPr>
        <p:txBody>
          <a:bodyPr/>
          <a:lstStyle>
            <a:lvl1pPr>
              <a:buFont typeface="Arial" charset="0"/>
              <a:buNone/>
              <a:defRPr>
                <a:latin typeface="Arial" charset="0"/>
              </a:defRPr>
            </a:lvl1pPr>
          </a:lstStyle>
          <a:p>
            <a:pPr>
              <a:defRPr/>
            </a:pPr>
            <a:r>
              <a:rPr lang="en-GB"/>
              <a:t>Speaker's name</a:t>
            </a:r>
          </a:p>
          <a:p>
            <a:pPr>
              <a:defRPr/>
            </a:pPr>
            <a:r>
              <a:rPr lang="en-GB"/>
              <a:t>Meeting and date</a:t>
            </a:r>
          </a:p>
        </p:txBody>
      </p:sp>
      <p:sp>
        <p:nvSpPr>
          <p:cNvPr id="6" name="Rectangle 4"/>
          <p:cNvSpPr>
            <a:spLocks noGrp="1" noChangeArrowheads="1"/>
          </p:cNvSpPr>
          <p:nvPr>
            <p:ph type="sldNum" idx="11"/>
          </p:nvPr>
        </p:nvSpPr>
        <p:spPr>
          <a:xfrm>
            <a:off x="2339975" y="6237288"/>
            <a:ext cx="2132013" cy="474662"/>
          </a:xfrm>
          <a:prstGeom prst="rect">
            <a:avLst/>
          </a:prstGeom>
        </p:spPr>
        <p:txBody>
          <a:bodyPr/>
          <a:lstStyle>
            <a:lvl1pPr>
              <a:buFont typeface="Arial" charset="0"/>
              <a:buNone/>
              <a:defRPr>
                <a:latin typeface="Arial" charset="0"/>
              </a:defRPr>
            </a:lvl1pPr>
          </a:lstStyle>
          <a:p>
            <a:pPr>
              <a:defRPr/>
            </a:pPr>
            <a:fld id="{52B88488-49B7-40FF-9826-DD6618E6FDCD}" type="slidenum">
              <a:rPr lang="en-GB"/>
              <a:pPr>
                <a:defRPr/>
              </a:pPr>
              <a:t>‹N°›</a:t>
            </a:fld>
            <a:endParaRPr lang="en-GB"/>
          </a:p>
        </p:txBody>
      </p:sp>
    </p:spTree>
    <p:extLst>
      <p:ext uri="{BB962C8B-B14F-4D97-AF65-F5344CB8AC3E}">
        <p14:creationId xmlns:p14="http://schemas.microsoft.com/office/powerpoint/2010/main" val="2851663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2000" b="-2000"/>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692275" y="404813"/>
            <a:ext cx="51847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fr-FR" smtClean="0"/>
              <a:t>format du texte-titre</a:t>
            </a:r>
          </a:p>
        </p:txBody>
      </p:sp>
      <p:sp>
        <p:nvSpPr>
          <p:cNvPr id="1027" name="Rectangle 2"/>
          <p:cNvSpPr>
            <a:spLocks noGrp="1" noChangeArrowheads="1"/>
          </p:cNvSpPr>
          <p:nvPr>
            <p:ph type="body" idx="1"/>
          </p:nvPr>
        </p:nvSpPr>
        <p:spPr bwMode="auto">
          <a:xfrm>
            <a:off x="1692275" y="1484313"/>
            <a:ext cx="6992938" cy="423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fr-FR" smtClean="0"/>
              <a:t>Cliquez pour éditer le format du plan de texte</a:t>
            </a:r>
          </a:p>
          <a:p>
            <a:pPr lvl="1"/>
            <a:r>
              <a:rPr lang="en-GB" altLang="fr-FR" smtClean="0"/>
              <a:t>Second niveau de plan</a:t>
            </a:r>
          </a:p>
          <a:p>
            <a:pPr lvl="2"/>
            <a:r>
              <a:rPr lang="en-GB" altLang="fr-FR" smtClean="0"/>
              <a:t>Troisième niveau de plan</a:t>
            </a:r>
          </a:p>
          <a:p>
            <a:pPr lvl="3"/>
            <a:r>
              <a:rPr lang="en-GB" altLang="fr-FR" smtClean="0"/>
              <a:t>Quatrième niveau de plan</a:t>
            </a:r>
          </a:p>
          <a:p>
            <a:pPr lvl="4"/>
            <a:r>
              <a:rPr lang="en-GB" altLang="fr-FR" smtClean="0"/>
              <a:t>Cinquième niveau de plan</a:t>
            </a:r>
          </a:p>
          <a:p>
            <a:pPr lvl="4"/>
            <a:r>
              <a:rPr lang="en-GB" altLang="fr-FR" smtClean="0"/>
              <a:t>Sixième niveau de plan</a:t>
            </a:r>
          </a:p>
          <a:p>
            <a:pPr lvl="4"/>
            <a:r>
              <a:rPr lang="en-GB" altLang="fr-FR" smtClean="0"/>
              <a:t>Septième niveau de plan</a:t>
            </a:r>
          </a:p>
          <a:p>
            <a:pPr lvl="4"/>
            <a:r>
              <a:rPr lang="en-GB" altLang="fr-FR" smtClean="0"/>
              <a:t>Huitième niveau de plan</a:t>
            </a:r>
          </a:p>
          <a:p>
            <a:pPr lvl="4"/>
            <a:r>
              <a:rPr lang="en-GB" altLang="fr-FR" smtClean="0"/>
              <a:t>Neuvième niveau de plan</a:t>
            </a:r>
          </a:p>
        </p:txBody>
      </p:sp>
      <p:pic>
        <p:nvPicPr>
          <p:cNvPr id="1028" name="Picture 9" descr="FP7-gen-RG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88350" y="0"/>
            <a:ext cx="75565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8"/>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692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hf sldNum="0" hdr="0" dt="0"/>
  <p:txStyles>
    <p:titleStyle>
      <a:lvl1pPr algn="l" defTabSz="449263" rtl="0" eaLnBrk="0" fontAlgn="base" hangingPunct="0">
        <a:lnSpc>
          <a:spcPct val="93000"/>
        </a:lnSpc>
        <a:spcBef>
          <a:spcPct val="0"/>
        </a:spcBef>
        <a:spcAft>
          <a:spcPct val="0"/>
        </a:spcAft>
        <a:buClr>
          <a:srgbClr val="669900"/>
        </a:buClr>
        <a:buSzPct val="100000"/>
        <a:buFont typeface="Arial" pitchFamily="34" charset="0"/>
        <a:defRPr sz="4400">
          <a:solidFill>
            <a:srgbClr val="669900"/>
          </a:solidFill>
          <a:latin typeface="+mj-lt"/>
          <a:ea typeface="+mj-ea"/>
          <a:cs typeface="+mj-cs"/>
        </a:defRPr>
      </a:lvl1pPr>
      <a:lvl2pPr algn="l" defTabSz="449263" rtl="0" eaLnBrk="0" fontAlgn="base" hangingPunct="0">
        <a:lnSpc>
          <a:spcPct val="93000"/>
        </a:lnSpc>
        <a:spcBef>
          <a:spcPct val="0"/>
        </a:spcBef>
        <a:spcAft>
          <a:spcPct val="0"/>
        </a:spcAft>
        <a:buClr>
          <a:srgbClr val="669900"/>
        </a:buClr>
        <a:buSzPct val="100000"/>
        <a:buFont typeface="Arial" pitchFamily="34" charset="0"/>
        <a:defRPr sz="4400">
          <a:solidFill>
            <a:srgbClr val="669900"/>
          </a:solidFill>
          <a:latin typeface="Arial" charset="0"/>
        </a:defRPr>
      </a:lvl2pPr>
      <a:lvl3pPr algn="l" defTabSz="449263" rtl="0" eaLnBrk="0" fontAlgn="base" hangingPunct="0">
        <a:lnSpc>
          <a:spcPct val="93000"/>
        </a:lnSpc>
        <a:spcBef>
          <a:spcPct val="0"/>
        </a:spcBef>
        <a:spcAft>
          <a:spcPct val="0"/>
        </a:spcAft>
        <a:buClr>
          <a:srgbClr val="669900"/>
        </a:buClr>
        <a:buSzPct val="100000"/>
        <a:buFont typeface="Arial" pitchFamily="34" charset="0"/>
        <a:defRPr sz="4400">
          <a:solidFill>
            <a:srgbClr val="669900"/>
          </a:solidFill>
          <a:latin typeface="Arial" charset="0"/>
        </a:defRPr>
      </a:lvl3pPr>
      <a:lvl4pPr algn="l" defTabSz="449263" rtl="0" eaLnBrk="0" fontAlgn="base" hangingPunct="0">
        <a:lnSpc>
          <a:spcPct val="93000"/>
        </a:lnSpc>
        <a:spcBef>
          <a:spcPct val="0"/>
        </a:spcBef>
        <a:spcAft>
          <a:spcPct val="0"/>
        </a:spcAft>
        <a:buClr>
          <a:srgbClr val="669900"/>
        </a:buClr>
        <a:buSzPct val="100000"/>
        <a:buFont typeface="Arial" pitchFamily="34" charset="0"/>
        <a:defRPr sz="4400">
          <a:solidFill>
            <a:srgbClr val="669900"/>
          </a:solidFill>
          <a:latin typeface="Arial" charset="0"/>
        </a:defRPr>
      </a:lvl4pPr>
      <a:lvl5pPr algn="l" defTabSz="449263" rtl="0" eaLnBrk="0" fontAlgn="base" hangingPunct="0">
        <a:lnSpc>
          <a:spcPct val="93000"/>
        </a:lnSpc>
        <a:spcBef>
          <a:spcPct val="0"/>
        </a:spcBef>
        <a:spcAft>
          <a:spcPct val="0"/>
        </a:spcAft>
        <a:buClr>
          <a:srgbClr val="669900"/>
        </a:buClr>
        <a:buSzPct val="100000"/>
        <a:buFont typeface="Arial" pitchFamily="34" charset="0"/>
        <a:defRPr sz="4400">
          <a:solidFill>
            <a:srgbClr val="669900"/>
          </a:solidFill>
          <a:latin typeface="Arial" charset="0"/>
        </a:defRPr>
      </a:lvl5pPr>
      <a:lvl6pPr marL="457200" algn="l" defTabSz="449263" rtl="0" fontAlgn="base">
        <a:lnSpc>
          <a:spcPct val="93000"/>
        </a:lnSpc>
        <a:spcBef>
          <a:spcPct val="0"/>
        </a:spcBef>
        <a:spcAft>
          <a:spcPct val="0"/>
        </a:spcAft>
        <a:buClr>
          <a:srgbClr val="669900"/>
        </a:buClr>
        <a:buSzPct val="100000"/>
        <a:buFont typeface="Arial" charset="0"/>
        <a:defRPr sz="4400">
          <a:solidFill>
            <a:srgbClr val="669900"/>
          </a:solidFill>
          <a:latin typeface="Arial" charset="0"/>
        </a:defRPr>
      </a:lvl6pPr>
      <a:lvl7pPr marL="914400" algn="l" defTabSz="449263" rtl="0" fontAlgn="base">
        <a:lnSpc>
          <a:spcPct val="93000"/>
        </a:lnSpc>
        <a:spcBef>
          <a:spcPct val="0"/>
        </a:spcBef>
        <a:spcAft>
          <a:spcPct val="0"/>
        </a:spcAft>
        <a:buClr>
          <a:srgbClr val="669900"/>
        </a:buClr>
        <a:buSzPct val="100000"/>
        <a:buFont typeface="Arial" charset="0"/>
        <a:defRPr sz="4400">
          <a:solidFill>
            <a:srgbClr val="669900"/>
          </a:solidFill>
          <a:latin typeface="Arial" charset="0"/>
        </a:defRPr>
      </a:lvl7pPr>
      <a:lvl8pPr marL="1371600" algn="l" defTabSz="449263" rtl="0" fontAlgn="base">
        <a:lnSpc>
          <a:spcPct val="93000"/>
        </a:lnSpc>
        <a:spcBef>
          <a:spcPct val="0"/>
        </a:spcBef>
        <a:spcAft>
          <a:spcPct val="0"/>
        </a:spcAft>
        <a:buClr>
          <a:srgbClr val="669900"/>
        </a:buClr>
        <a:buSzPct val="100000"/>
        <a:buFont typeface="Arial" charset="0"/>
        <a:defRPr sz="4400">
          <a:solidFill>
            <a:srgbClr val="669900"/>
          </a:solidFill>
          <a:latin typeface="Arial" charset="0"/>
        </a:defRPr>
      </a:lvl8pPr>
      <a:lvl9pPr marL="1828800" algn="l" defTabSz="449263" rtl="0" fontAlgn="base">
        <a:lnSpc>
          <a:spcPct val="93000"/>
        </a:lnSpc>
        <a:spcBef>
          <a:spcPct val="0"/>
        </a:spcBef>
        <a:spcAft>
          <a:spcPct val="0"/>
        </a:spcAft>
        <a:buClr>
          <a:srgbClr val="669900"/>
        </a:buClr>
        <a:buSzPct val="100000"/>
        <a:buFont typeface="Arial" charset="0"/>
        <a:defRPr sz="4400">
          <a:solidFill>
            <a:srgbClr val="669900"/>
          </a:solidFill>
          <a:latin typeface="Arial" charset="0"/>
        </a:defRPr>
      </a:lvl9pPr>
    </p:titleStyle>
    <p:bodyStyle>
      <a:lvl1pPr marL="341313" indent="-341313" algn="l" defTabSz="449263" rtl="0" eaLnBrk="0" fontAlgn="base" hangingPunct="0">
        <a:lnSpc>
          <a:spcPct val="93000"/>
        </a:lnSpc>
        <a:spcBef>
          <a:spcPts val="800"/>
        </a:spcBef>
        <a:spcAft>
          <a:spcPct val="0"/>
        </a:spcAft>
        <a:buClr>
          <a:srgbClr val="000000"/>
        </a:buClr>
        <a:buSzPct val="100000"/>
        <a:buFont typeface="Arial" pitchFamily="34" charset="0"/>
        <a:buChar char="•"/>
        <a:defRPr sz="3200">
          <a:solidFill>
            <a:srgbClr val="000000"/>
          </a:solidFill>
          <a:latin typeface="+mn-lt"/>
          <a:ea typeface="+mn-ea"/>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pitchFamily="34" charset="0"/>
        <a:buChar char="–"/>
        <a:defRPr sz="2800">
          <a:solidFill>
            <a:srgbClr val="000000"/>
          </a:solidFill>
          <a:latin typeface="+mn-lt"/>
        </a:defRPr>
      </a:lvl2pPr>
      <a:lvl3pPr marL="1143000" indent="-228600" algn="l" defTabSz="449263" rtl="0" eaLnBrk="0" fontAlgn="base" hangingPunct="0">
        <a:lnSpc>
          <a:spcPct val="93000"/>
        </a:lnSpc>
        <a:spcBef>
          <a:spcPts val="600"/>
        </a:spcBef>
        <a:spcAft>
          <a:spcPct val="0"/>
        </a:spcAft>
        <a:buClr>
          <a:srgbClr val="000000"/>
        </a:buClr>
        <a:buSzPct val="100000"/>
        <a:buFont typeface="Arial" pitchFamily="34" charset="0"/>
        <a:buChar char="•"/>
        <a:defRPr sz="2400">
          <a:solidFill>
            <a:srgbClr val="000000"/>
          </a:solidFill>
          <a:latin typeface="+mn-lt"/>
        </a:defRPr>
      </a:lvl3pPr>
      <a:lvl4pPr marL="1600200" indent="-228600" algn="l" defTabSz="449263" rtl="0" eaLnBrk="0" fontAlgn="base" hangingPunct="0">
        <a:lnSpc>
          <a:spcPct val="93000"/>
        </a:lnSpc>
        <a:spcBef>
          <a:spcPts val="500"/>
        </a:spcBef>
        <a:spcAft>
          <a:spcPct val="0"/>
        </a:spcAft>
        <a:buClr>
          <a:srgbClr val="000000"/>
        </a:buClr>
        <a:buSzPct val="100000"/>
        <a:buFont typeface="Arial" pitchFamily="34" charset="0"/>
        <a:buChar char="–"/>
        <a:defRPr sz="2000">
          <a:solidFill>
            <a:srgbClr val="000000"/>
          </a:solidFill>
          <a:latin typeface="+mn-lt"/>
        </a:defRPr>
      </a:lvl4pPr>
      <a:lvl5pPr marL="2057400" indent="-228600" algn="l" defTabSz="449263" rtl="0" eaLnBrk="0" fontAlgn="base" hangingPunct="0">
        <a:lnSpc>
          <a:spcPct val="93000"/>
        </a:lnSpc>
        <a:spcBef>
          <a:spcPts val="500"/>
        </a:spcBef>
        <a:spcAft>
          <a:spcPct val="0"/>
        </a:spcAft>
        <a:buClr>
          <a:srgbClr val="000000"/>
        </a:buClr>
        <a:buSzPct val="100000"/>
        <a:buFont typeface="Arial" pitchFamily="34" charset="0"/>
        <a:buChar char="»"/>
        <a:defRPr sz="2000">
          <a:solidFill>
            <a:srgbClr val="000000"/>
          </a:solidFill>
          <a:latin typeface="+mn-lt"/>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a:solidFill>
            <a:srgbClr val="000000"/>
          </a:solidFill>
          <a:latin typeface="+mn-lt"/>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a:solidFill>
            <a:srgbClr val="000000"/>
          </a:solidFill>
          <a:latin typeface="+mn-lt"/>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a:solidFill>
            <a:srgbClr val="000000"/>
          </a:solidFill>
          <a:latin typeface="+mn-lt"/>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a:solidFill>
            <a:srgbClr val="000000"/>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7.emf"/><Relationship Id="rId7" Type="http://schemas.openxmlformats.org/officeDocument/2006/relationships/image" Target="../media/image35.jpeg"/><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34.png"/><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pure-ipm.eu/node/49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2.gif"/><Relationship Id="rId4" Type="http://schemas.openxmlformats.org/officeDocument/2006/relationships/image" Target="../media/image11.gif"/></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 Target="slide14.xml"/><Relationship Id="rId7" Type="http://schemas.openxmlformats.org/officeDocument/2006/relationships/image" Target="../media/image40.png"/><Relationship Id="rId2" Type="http://schemas.openxmlformats.org/officeDocument/2006/relationships/hyperlink" Target="http://www.pure-ipm.eu/node/495" TargetMode="Externa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39.png"/><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slide" Target="slide15.xml"/><Relationship Id="rId7" Type="http://schemas.openxmlformats.org/officeDocument/2006/relationships/image" Target="../media/image43.jpeg"/><Relationship Id="rId2" Type="http://schemas.openxmlformats.org/officeDocument/2006/relationships/hyperlink" Target="http://www.pure-ipm.eu/node/497" TargetMode="Externa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slide" Target="slide7.xml"/><Relationship Id="rId7" Type="http://schemas.openxmlformats.org/officeDocument/2006/relationships/image" Target="../media/image38.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5.xml"/><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www.pure-ipm.eu/node/451" TargetMode="External"/><Relationship Id="rId7" Type="http://schemas.openxmlformats.org/officeDocument/2006/relationships/hyperlink" Target="http://www.pure-ipm.eu/node/383" TargetMode="External"/><Relationship Id="rId2" Type="http://schemas.openxmlformats.org/officeDocument/2006/relationships/hyperlink" Target="http://www.pure-ipm.eu/node/478" TargetMode="External"/><Relationship Id="rId1" Type="http://schemas.openxmlformats.org/officeDocument/2006/relationships/slideLayout" Target="../slideLayouts/slideLayout2.xml"/><Relationship Id="rId6" Type="http://schemas.openxmlformats.org/officeDocument/2006/relationships/hyperlink" Target="http://www.pure-ipm.eu/node/381" TargetMode="External"/><Relationship Id="rId5" Type="http://schemas.openxmlformats.org/officeDocument/2006/relationships/hyperlink" Target="http://www.pure-ipm.eu/node/496" TargetMode="External"/><Relationship Id="rId4" Type="http://schemas.openxmlformats.org/officeDocument/2006/relationships/hyperlink" Target="http://www.pure-ipm.eu/node/498"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pure-ipm.eu/cropsys/expersites/34/27" TargetMode="External"/><Relationship Id="rId7" Type="http://schemas.openxmlformats.org/officeDocument/2006/relationships/image" Target="../media/image6.jpeg"/><Relationship Id="rId2" Type="http://schemas.openxmlformats.org/officeDocument/2006/relationships/hyperlink" Target="http://www.pure-ipm.eu/taxonomy/term/27"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slide" Target="slide2.xml"/><Relationship Id="rId4" Type="http://schemas.openxmlformats.org/officeDocument/2006/relationships/hyperlink" Target="http://www.pure-ipm.eu/cropsys/expersites/33/2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www.pure-ipm.eu/cropsys/expersites/33/2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7.jpeg"/><Relationship Id="rId18" Type="http://schemas.openxmlformats.org/officeDocument/2006/relationships/image" Target="../media/image22.jpeg"/><Relationship Id="rId3" Type="http://schemas.openxmlformats.org/officeDocument/2006/relationships/image" Target="../media/image9.jpeg"/><Relationship Id="rId21" Type="http://schemas.openxmlformats.org/officeDocument/2006/relationships/image" Target="../media/image25.jpeg"/><Relationship Id="rId7" Type="http://schemas.openxmlformats.org/officeDocument/2006/relationships/image" Target="../media/image11.gif"/><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slide" Target="slide5.xml"/><Relationship Id="rId16" Type="http://schemas.openxmlformats.org/officeDocument/2006/relationships/image" Target="../media/image20.jpeg"/><Relationship Id="rId20"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15.png"/><Relationship Id="rId24" Type="http://schemas.openxmlformats.org/officeDocument/2006/relationships/image" Target="../media/image28.jpeg"/><Relationship Id="rId5" Type="http://schemas.openxmlformats.org/officeDocument/2006/relationships/hyperlink" Target="http://www.pure-ipm.eu/node/478" TargetMode="External"/><Relationship Id="rId15" Type="http://schemas.openxmlformats.org/officeDocument/2006/relationships/image" Target="../media/image19.jpeg"/><Relationship Id="rId23" Type="http://schemas.openxmlformats.org/officeDocument/2006/relationships/image" Target="../media/image27.jpeg"/><Relationship Id="rId10" Type="http://schemas.openxmlformats.org/officeDocument/2006/relationships/image" Target="../media/image14.png"/><Relationship Id="rId19" Type="http://schemas.openxmlformats.org/officeDocument/2006/relationships/image" Target="../media/image23.jpeg"/><Relationship Id="rId4" Type="http://schemas.openxmlformats.org/officeDocument/2006/relationships/image" Target="../media/image10.emf"/><Relationship Id="rId9" Type="http://schemas.openxmlformats.org/officeDocument/2006/relationships/image" Target="../media/image13.png"/><Relationship Id="rId14" Type="http://schemas.openxmlformats.org/officeDocument/2006/relationships/image" Target="../media/image18.jpeg"/><Relationship Id="rId22" Type="http://schemas.openxmlformats.org/officeDocument/2006/relationships/image" Target="../media/image26.jpe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gif"/><Relationship Id="rId12" Type="http://schemas.openxmlformats.org/officeDocument/2006/relationships/image" Target="../media/image15.png"/><Relationship Id="rId2" Type="http://schemas.openxmlformats.org/officeDocument/2006/relationships/hyperlink" Target="http://www.pure-ipm.eu/node/478" TargetMode="External"/><Relationship Id="rId1" Type="http://schemas.openxmlformats.org/officeDocument/2006/relationships/slideLayout" Target="../slideLayouts/slideLayout2.xml"/><Relationship Id="rId6" Type="http://schemas.openxmlformats.org/officeDocument/2006/relationships/image" Target="../media/image11.gif"/><Relationship Id="rId11" Type="http://schemas.openxmlformats.org/officeDocument/2006/relationships/image" Target="../media/image28.jpeg"/><Relationship Id="rId5" Type="http://schemas.openxmlformats.org/officeDocument/2006/relationships/image" Target="../media/image29.emf"/><Relationship Id="rId10" Type="http://schemas.openxmlformats.org/officeDocument/2006/relationships/image" Target="../media/image27.jpeg"/><Relationship Id="rId4" Type="http://schemas.openxmlformats.org/officeDocument/2006/relationships/slide" Target="slide6.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 Target="slide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hyperlink" Target="http://www.pure-ipm.eu/node/44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36.jpeg"/><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tretch>
            <a:fillRect/>
          </a:stretch>
        </p:blipFill>
        <p:spPr>
          <a:xfrm>
            <a:off x="1115616" y="620688"/>
            <a:ext cx="7200000" cy="5400000"/>
          </a:xfrm>
          <a:prstGeom prst="rect">
            <a:avLst/>
          </a:prstGeom>
          <a:ln>
            <a:noFill/>
          </a:ln>
          <a:effectLst>
            <a:outerShdw blurRad="292100" dist="139700" dir="2700000" algn="tl" rotWithShape="0">
              <a:srgbClr val="333333">
                <a:alpha val="65000"/>
              </a:srgbClr>
            </a:outerShdw>
          </a:effectLst>
        </p:spPr>
      </p:pic>
      <p:sp>
        <p:nvSpPr>
          <p:cNvPr id="13314" name="ZoneTexte 3"/>
          <p:cNvSpPr txBox="1">
            <a:spLocks noChangeArrowheads="1"/>
          </p:cNvSpPr>
          <p:nvPr/>
        </p:nvSpPr>
        <p:spPr bwMode="auto">
          <a:xfrm>
            <a:off x="1357313" y="1428750"/>
            <a:ext cx="6643687" cy="284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defRPr>
            </a:lvl1pPr>
            <a:lvl2pPr marL="742950" indent="-285750" eaLnBrk="0" hangingPunct="0">
              <a:defRPr>
                <a:solidFill>
                  <a:schemeClr val="bg1"/>
                </a:solidFill>
                <a:latin typeface="Arial" pitchFamily="34" charset="0"/>
              </a:defRPr>
            </a:lvl2pPr>
            <a:lvl3pPr marL="1143000" indent="-228600" eaLnBrk="0" hangingPunct="0">
              <a:defRPr>
                <a:solidFill>
                  <a:schemeClr val="bg1"/>
                </a:solidFill>
                <a:latin typeface="Arial" pitchFamily="34" charset="0"/>
              </a:defRPr>
            </a:lvl3pPr>
            <a:lvl4pPr marL="1600200" indent="-228600" eaLnBrk="0" hangingPunct="0">
              <a:defRPr>
                <a:solidFill>
                  <a:schemeClr val="bg1"/>
                </a:solidFill>
                <a:latin typeface="Arial" pitchFamily="34" charset="0"/>
              </a:defRPr>
            </a:lvl4pPr>
            <a:lvl5pPr marL="2057400" indent="-228600" eaLnBrk="0" hangingPunct="0">
              <a:defRPr>
                <a:solidFill>
                  <a:schemeClr val="bg1"/>
                </a:solidFill>
                <a:latin typeface="Arial"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Arial" pitchFamily="34" charset="0"/>
              <a:defRPr>
                <a:solidFill>
                  <a:schemeClr val="bg1"/>
                </a:solidFill>
                <a:latin typeface="Arial"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Arial" pitchFamily="34" charset="0"/>
              <a:defRPr>
                <a:solidFill>
                  <a:schemeClr val="bg1"/>
                </a:solidFill>
                <a:latin typeface="Arial"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Arial" pitchFamily="34" charset="0"/>
              <a:defRPr>
                <a:solidFill>
                  <a:schemeClr val="bg1"/>
                </a:solidFill>
                <a:latin typeface="Arial"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Arial" pitchFamily="34" charset="0"/>
              <a:defRPr>
                <a:solidFill>
                  <a:schemeClr val="bg1"/>
                </a:solidFill>
                <a:latin typeface="Arial" pitchFamily="34" charset="0"/>
              </a:defRPr>
            </a:lvl9pPr>
          </a:lstStyle>
          <a:p>
            <a:pPr algn="ctr" eaLnBrk="1" hangingPunct="1"/>
            <a:r>
              <a:rPr lang="en-US" altLang="fr-FR" sz="4800" dirty="0">
                <a:solidFill>
                  <a:schemeClr val="tx1"/>
                </a:solidFill>
              </a:rPr>
              <a:t>Results and lessons learnt </a:t>
            </a:r>
            <a:r>
              <a:rPr lang="en-US" altLang="fr-FR" sz="4800" dirty="0" smtClean="0">
                <a:solidFill>
                  <a:schemeClr val="tx1"/>
                </a:solidFill>
              </a:rPr>
              <a:t>from wheat-based cropping system activity</a:t>
            </a:r>
            <a:endParaRPr lang="fr-FR" altLang="fr-FR" sz="4800" dirty="0">
              <a:solidFill>
                <a:schemeClr val="tx1"/>
              </a:solidFill>
            </a:endParaRPr>
          </a:p>
        </p:txBody>
      </p:sp>
      <p:sp>
        <p:nvSpPr>
          <p:cNvPr id="3" name="Rectangle 2"/>
          <p:cNvSpPr/>
          <p:nvPr/>
        </p:nvSpPr>
        <p:spPr>
          <a:xfrm>
            <a:off x="1115616" y="6020688"/>
            <a:ext cx="7210461" cy="82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i="1" dirty="0" smtClean="0">
                <a:solidFill>
                  <a:srgbClr val="7F7F7F"/>
                </a:solidFill>
              </a:rPr>
              <a:t>Use your mouse </a:t>
            </a:r>
            <a:r>
              <a:rPr lang="en-GB" sz="2000" i="1" smtClean="0">
                <a:solidFill>
                  <a:srgbClr val="7F7F7F"/>
                </a:solidFill>
              </a:rPr>
              <a:t>to </a:t>
            </a:r>
            <a:r>
              <a:rPr lang="en-GB" sz="2000" i="1" smtClean="0">
                <a:solidFill>
                  <a:srgbClr val="7F7F7F"/>
                </a:solidFill>
              </a:rPr>
              <a:t>read </a:t>
            </a:r>
            <a:r>
              <a:rPr lang="en-GB" sz="2000" i="1" dirty="0" smtClean="0">
                <a:solidFill>
                  <a:srgbClr val="7F7F7F"/>
                </a:solidFill>
              </a:rPr>
              <a:t>tooltips or to link to more information</a:t>
            </a:r>
            <a:endParaRPr lang="en-GB" sz="2000" i="1" dirty="0">
              <a:solidFill>
                <a:srgbClr val="7F7F7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2275" y="404813"/>
            <a:ext cx="6048077" cy="936625"/>
          </a:xfrm>
        </p:spPr>
        <p:txBody>
          <a:bodyPr/>
          <a:lstStyle/>
          <a:p>
            <a:r>
              <a:rPr lang="en-US" dirty="0"/>
              <a:t>C</a:t>
            </a:r>
            <a:r>
              <a:rPr lang="en-US" dirty="0" smtClean="0"/>
              <a:t>ost </a:t>
            </a:r>
            <a:r>
              <a:rPr lang="en-US" dirty="0"/>
              <a:t>benefit analyses</a:t>
            </a:r>
            <a:endParaRPr lang="fr-FR" dirty="0"/>
          </a:p>
        </p:txBody>
      </p:sp>
      <p:pic>
        <p:nvPicPr>
          <p:cNvPr id="5" name="Billede 10">
            <a:hlinkClick r:id="rId2" action="ppaction://hlinksldjump" tooltip="With the exception of the experiment at INRA in France the gross margin was lower for IPM1 and IPM2 than for the CP system"/>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95118" y="1556792"/>
            <a:ext cx="7109329" cy="3888432"/>
          </a:xfrm>
          <a:prstGeom prst="rect">
            <a:avLst/>
          </a:prstGeom>
          <a:noFill/>
          <a:ln>
            <a:noFill/>
          </a:ln>
        </p:spPr>
      </p:pic>
      <p:pic>
        <p:nvPicPr>
          <p:cNvPr id="6" name="Picture 12" descr="http://upload.wikimedia.org/wikipedia/commons/thumb/5/54/Civil_and_Naval_Ensign_of_France.svg/2000px-Civil_and_Naval_Ensign_of_France.svg.png">
            <a:hlinkClick r:id="rId4" action="ppaction://hlinksldjump" tooltip="There was no IPM2 for the Arvalis trial as IPM2 was an organic scenario with no use of pesticides"/>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5733256"/>
            <a:ext cx="864312" cy="57606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e 9"/>
          <p:cNvGrpSpPr/>
          <p:nvPr/>
        </p:nvGrpSpPr>
        <p:grpSpPr>
          <a:xfrm>
            <a:off x="4355976" y="5719666"/>
            <a:ext cx="2089137" cy="574360"/>
            <a:chOff x="4355976" y="5719666"/>
            <a:chExt cx="2089137" cy="574360"/>
          </a:xfrm>
        </p:grpSpPr>
        <p:pic>
          <p:nvPicPr>
            <p:cNvPr id="7" name="Picture 4" descr="http://www.enchantedlearning.com/europe/britain/Flagbig.GIF">
              <a:hlinkClick r:id="rId2" action="ppaction://hlinksldjump" tooltip="The differences were most pronounced in the UK and at Arvalis in France"/>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0112" y="5719666"/>
              <a:ext cx="865001" cy="5743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0" descr="http://www.cnipt.fr/wp-content/uploads/2014/02/5.-logo_arvalis.jpg">
              <a:hlinkClick r:id="rId2" action="ppaction://hlinksldjump" tooltip="The differences were most pronounced in the UK and at Arvalis in Franc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55976" y="5816894"/>
              <a:ext cx="892327" cy="432048"/>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2" descr="http://upload.wikimedia.org/wikipedia/fr/d/d4/INRA_logo.jpg">
            <a:hlinkClick r:id="rId2" action="ppaction://hlinksldjump" tooltip="In the case of INRA trial, the low value of the CP system is explained by the very low yield of pea in 2014 (0.75t/ha, instead of a mean value of 3.5 t/ha measured regularly in this trial)"/>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63688" y="5833999"/>
            <a:ext cx="913783" cy="37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03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Crop</a:t>
            </a:r>
            <a:r>
              <a:rPr lang="fr-FR" dirty="0" smtClean="0"/>
              <a:t> </a:t>
            </a:r>
            <a:r>
              <a:rPr lang="fr-FR" dirty="0" err="1" smtClean="0"/>
              <a:t>diversity</a:t>
            </a:r>
            <a:endParaRPr lang="fr-FR" dirty="0"/>
          </a:p>
        </p:txBody>
      </p:sp>
      <p:sp>
        <p:nvSpPr>
          <p:cNvPr id="3" name="Espace réservé du contenu 2"/>
          <p:cNvSpPr>
            <a:spLocks noGrp="1"/>
          </p:cNvSpPr>
          <p:nvPr>
            <p:ph idx="1"/>
          </p:nvPr>
        </p:nvSpPr>
        <p:spPr>
          <a:xfrm>
            <a:off x="971600" y="1484784"/>
            <a:ext cx="7776864" cy="5112568"/>
          </a:xfrm>
        </p:spPr>
        <p:txBody>
          <a:bodyPr/>
          <a:lstStyle/>
          <a:p>
            <a:pPr algn="just"/>
            <a:r>
              <a:rPr lang="en-GB" sz="2800" dirty="0"/>
              <a:t>Four of the six on-station trials have only run for 3 years and no conclusions concerning the impact of crop diversity can be </a:t>
            </a:r>
            <a:r>
              <a:rPr lang="en-GB" sz="2800" dirty="0" smtClean="0"/>
              <a:t>drawn</a:t>
            </a:r>
          </a:p>
          <a:p>
            <a:pPr algn="just"/>
            <a:endParaRPr lang="en-GB" sz="2800" dirty="0"/>
          </a:p>
          <a:p>
            <a:pPr algn="just"/>
            <a:r>
              <a:rPr lang="en-GB" sz="2800" dirty="0"/>
              <a:t>The two French trials have run for longer and have high diversity of crops but it is difficult to assess the effect of crop diversity because it is confounded by the effects of the other cultural differences between the CP, IPM1 and IPM2 systems. </a:t>
            </a:r>
            <a:endParaRPr lang="fr-FR" sz="2800" dirty="0"/>
          </a:p>
        </p:txBody>
      </p:sp>
      <p:sp>
        <p:nvSpPr>
          <p:cNvPr id="4" name="Espace réservé du pied de page 3"/>
          <p:cNvSpPr>
            <a:spLocks noGrp="1"/>
          </p:cNvSpPr>
          <p:nvPr>
            <p:ph type="ftr" idx="10"/>
          </p:nvPr>
        </p:nvSpPr>
        <p:spPr/>
        <p:txBody>
          <a:bodyPr/>
          <a:lstStyle/>
          <a:p>
            <a:pPr>
              <a:defRPr/>
            </a:pPr>
            <a:r>
              <a:rPr lang="en-GB" smtClean="0"/>
              <a:t>Speaker's name</a:t>
            </a:r>
          </a:p>
          <a:p>
            <a:pPr>
              <a:defRPr/>
            </a:pPr>
            <a:r>
              <a:rPr lang="en-GB" smtClean="0"/>
              <a:t>Meeting and date</a:t>
            </a:r>
            <a:endParaRPr lang="en-GB"/>
          </a:p>
        </p:txBody>
      </p:sp>
    </p:spTree>
    <p:extLst>
      <p:ext uri="{BB962C8B-B14F-4D97-AF65-F5344CB8AC3E}">
        <p14:creationId xmlns:p14="http://schemas.microsoft.com/office/powerpoint/2010/main" val="3033586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Variety</a:t>
            </a:r>
            <a:r>
              <a:rPr lang="fr-FR" dirty="0" smtClean="0"/>
              <a:t> mixtures</a:t>
            </a:r>
            <a:endParaRPr lang="fr-FR" dirty="0"/>
          </a:p>
        </p:txBody>
      </p:sp>
      <p:sp>
        <p:nvSpPr>
          <p:cNvPr id="3" name="Espace réservé du contenu 2"/>
          <p:cNvSpPr>
            <a:spLocks noGrp="1"/>
          </p:cNvSpPr>
          <p:nvPr>
            <p:ph idx="1"/>
          </p:nvPr>
        </p:nvSpPr>
        <p:spPr>
          <a:xfrm>
            <a:off x="899592" y="1484313"/>
            <a:ext cx="7785621" cy="4233862"/>
          </a:xfrm>
        </p:spPr>
        <p:txBody>
          <a:bodyPr/>
          <a:lstStyle/>
          <a:p>
            <a:pPr algn="just"/>
            <a:r>
              <a:rPr lang="en-GB" sz="2800" dirty="0"/>
              <a:t>The potential benefits of </a:t>
            </a:r>
            <a:r>
              <a:rPr lang="en-GB" sz="2800" dirty="0">
                <a:hlinkClick r:id="rId2" tooltip="Download the &quot;Variety mixtures&quot; e-learning (UK)"/>
              </a:rPr>
              <a:t>variety mixtures </a:t>
            </a:r>
            <a:r>
              <a:rPr lang="en-GB" sz="2800" dirty="0"/>
              <a:t>are illustrated very clearly looking at the assessments of </a:t>
            </a:r>
            <a:r>
              <a:rPr lang="en-GB" sz="2800" dirty="0" err="1"/>
              <a:t>septoria</a:t>
            </a:r>
            <a:r>
              <a:rPr lang="en-GB" sz="2800" dirty="0"/>
              <a:t> in the Danish experiment</a:t>
            </a:r>
            <a:endParaRPr lang="fr-FR" sz="2800" dirty="0"/>
          </a:p>
        </p:txBody>
      </p:sp>
      <p:sp>
        <p:nvSpPr>
          <p:cNvPr id="4" name="Espace réservé du pied de page 3"/>
          <p:cNvSpPr>
            <a:spLocks noGrp="1"/>
          </p:cNvSpPr>
          <p:nvPr>
            <p:ph type="ftr" idx="10"/>
          </p:nvPr>
        </p:nvSpPr>
        <p:spPr/>
        <p:txBody>
          <a:bodyPr/>
          <a:lstStyle/>
          <a:p>
            <a:pPr>
              <a:defRPr/>
            </a:pPr>
            <a:r>
              <a:rPr lang="en-GB" smtClean="0"/>
              <a:t>Speaker's name</a:t>
            </a:r>
          </a:p>
          <a:p>
            <a:pPr>
              <a:defRPr/>
            </a:pPr>
            <a:r>
              <a:rPr lang="en-GB" smtClean="0"/>
              <a:t>Meeting and date</a:t>
            </a:r>
            <a:endParaRPr lang="en-GB"/>
          </a:p>
        </p:txBody>
      </p:sp>
      <p:graphicFrame>
        <p:nvGraphicFramePr>
          <p:cNvPr id="5" name="Tableau 4"/>
          <p:cNvGraphicFramePr>
            <a:graphicFrameLocks noGrp="1"/>
          </p:cNvGraphicFramePr>
          <p:nvPr>
            <p:extLst>
              <p:ext uri="{D42A27DB-BD31-4B8C-83A1-F6EECF244321}">
                <p14:modId xmlns:p14="http://schemas.microsoft.com/office/powerpoint/2010/main" val="3071044446"/>
              </p:ext>
            </p:extLst>
          </p:nvPr>
        </p:nvGraphicFramePr>
        <p:xfrm>
          <a:off x="827586" y="3284984"/>
          <a:ext cx="7704854" cy="3240360"/>
        </p:xfrm>
        <a:graphic>
          <a:graphicData uri="http://schemas.openxmlformats.org/drawingml/2006/table">
            <a:tbl>
              <a:tblPr firstRow="1" firstCol="1" bandRow="1">
                <a:tableStyleId>{5C22544A-7EE6-4342-B048-85BDC9FD1C3A}</a:tableStyleId>
              </a:tblPr>
              <a:tblGrid>
                <a:gridCol w="1123247"/>
                <a:gridCol w="1124253"/>
                <a:gridCol w="1363584"/>
                <a:gridCol w="1364590"/>
                <a:gridCol w="1364590"/>
                <a:gridCol w="1364590"/>
              </a:tblGrid>
              <a:tr h="399120">
                <a:tc gridSpan="2">
                  <a:txBody>
                    <a:bodyPr/>
                    <a:lstStyle/>
                    <a:p>
                      <a:pPr>
                        <a:lnSpc>
                          <a:spcPct val="115000"/>
                        </a:lnSpc>
                        <a:spcAft>
                          <a:spcPts val="1000"/>
                        </a:spcAft>
                      </a:pPr>
                      <a:r>
                        <a:rPr lang="en-US" sz="1200" dirty="0">
                          <a:effectLst/>
                        </a:rPr>
                        <a:t> </a:t>
                      </a:r>
                      <a:endParaRPr lang="fr-FR" sz="1800" dirty="0">
                        <a:effectLst/>
                        <a:latin typeface="Calibri"/>
                        <a:ea typeface="Calibri"/>
                        <a:cs typeface="Times New Roman"/>
                      </a:endParaRPr>
                    </a:p>
                  </a:txBody>
                  <a:tcPr marL="68580" marR="68580" marT="0" marB="0" anchor="ctr"/>
                </a:tc>
                <a:tc hMerge="1">
                  <a:txBody>
                    <a:bodyPr/>
                    <a:lstStyle/>
                    <a:p>
                      <a:endParaRPr lang="fr-FR"/>
                    </a:p>
                  </a:txBody>
                  <a:tcPr/>
                </a:tc>
                <a:tc gridSpan="4">
                  <a:txBody>
                    <a:bodyPr/>
                    <a:lstStyle/>
                    <a:p>
                      <a:pPr algn="ctr">
                        <a:lnSpc>
                          <a:spcPct val="115000"/>
                        </a:lnSpc>
                        <a:spcAft>
                          <a:spcPts val="1000"/>
                        </a:spcAft>
                      </a:pPr>
                      <a:r>
                        <a:rPr lang="en-US" sz="1200">
                          <a:effectLst/>
                        </a:rPr>
                        <a:t>% attack of septoria on flag leaves</a:t>
                      </a:r>
                      <a:endParaRPr lang="fr-FR" sz="1800">
                        <a:effectLst/>
                        <a:latin typeface="Calibri"/>
                        <a:ea typeface="Calibri"/>
                        <a:cs typeface="Times New Roman"/>
                      </a:endParaRPr>
                    </a:p>
                  </a:txBody>
                  <a:tcPr marL="68580" marR="68580" marT="0" marB="0" anchor="ctr"/>
                </a:tc>
                <a:tc hMerge="1">
                  <a:txBody>
                    <a:bodyPr/>
                    <a:lstStyle/>
                    <a:p>
                      <a:endParaRPr lang="fr-FR"/>
                    </a:p>
                  </a:txBody>
                  <a:tcPr/>
                </a:tc>
                <a:tc hMerge="1">
                  <a:txBody>
                    <a:bodyPr/>
                    <a:lstStyle/>
                    <a:p>
                      <a:endParaRPr lang="fr-FR"/>
                    </a:p>
                  </a:txBody>
                  <a:tcPr/>
                </a:tc>
                <a:tc hMerge="1">
                  <a:txBody>
                    <a:bodyPr/>
                    <a:lstStyle/>
                    <a:p>
                      <a:endParaRPr lang="fr-FR"/>
                    </a:p>
                  </a:txBody>
                  <a:tcPr/>
                </a:tc>
              </a:tr>
              <a:tr h="399120">
                <a:tc gridSpan="2">
                  <a:txBody>
                    <a:bodyPr/>
                    <a:lstStyle/>
                    <a:p>
                      <a:pPr>
                        <a:lnSpc>
                          <a:spcPct val="115000"/>
                        </a:lnSpc>
                        <a:spcAft>
                          <a:spcPts val="1000"/>
                        </a:spcAft>
                      </a:pPr>
                      <a:r>
                        <a:rPr lang="en-US" sz="1200">
                          <a:effectLst/>
                        </a:rPr>
                        <a:t> </a:t>
                      </a:r>
                      <a:endParaRPr lang="fr-FR" sz="1800">
                        <a:effectLst/>
                        <a:latin typeface="Calibri"/>
                        <a:ea typeface="Calibri"/>
                        <a:cs typeface="Times New Roman"/>
                      </a:endParaRPr>
                    </a:p>
                  </a:txBody>
                  <a:tcPr marL="68580" marR="68580" marT="0" marB="0" anchor="ctr"/>
                </a:tc>
                <a:tc hMerge="1">
                  <a:txBody>
                    <a:bodyPr/>
                    <a:lstStyle/>
                    <a:p>
                      <a:endParaRPr lang="fr-FR"/>
                    </a:p>
                  </a:txBody>
                  <a:tcPr/>
                </a:tc>
                <a:tc>
                  <a:txBody>
                    <a:bodyPr/>
                    <a:lstStyle/>
                    <a:p>
                      <a:pPr algn="ctr">
                        <a:lnSpc>
                          <a:spcPct val="115000"/>
                        </a:lnSpc>
                        <a:spcAft>
                          <a:spcPts val="1000"/>
                        </a:spcAft>
                      </a:pPr>
                      <a:r>
                        <a:rPr lang="en-US" sz="1200" b="1" dirty="0">
                          <a:effectLst/>
                        </a:rPr>
                        <a:t>2012</a:t>
                      </a:r>
                      <a:endParaRPr lang="fr-FR" sz="1800" b="1"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b="1" dirty="0">
                          <a:effectLst/>
                        </a:rPr>
                        <a:t>2013</a:t>
                      </a:r>
                      <a:endParaRPr lang="fr-FR" sz="1800" b="1"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b="1" dirty="0">
                          <a:effectLst/>
                        </a:rPr>
                        <a:t>2014</a:t>
                      </a:r>
                      <a:endParaRPr lang="fr-FR" sz="1800" b="1"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b="1" dirty="0">
                          <a:solidFill>
                            <a:srgbClr val="008000"/>
                          </a:solidFill>
                          <a:effectLst/>
                        </a:rPr>
                        <a:t>Average</a:t>
                      </a:r>
                      <a:endParaRPr lang="fr-FR" sz="1800" b="1" dirty="0">
                        <a:solidFill>
                          <a:srgbClr val="008000"/>
                        </a:solidFill>
                        <a:effectLst/>
                        <a:latin typeface="Calibri"/>
                        <a:ea typeface="Calibri"/>
                        <a:cs typeface="Times New Roman"/>
                      </a:endParaRPr>
                    </a:p>
                  </a:txBody>
                  <a:tcPr marL="68580" marR="68580" marT="0" marB="0" anchor="ctr"/>
                </a:tc>
              </a:tr>
              <a:tr h="446520">
                <a:tc>
                  <a:txBody>
                    <a:bodyPr/>
                    <a:lstStyle/>
                    <a:p>
                      <a:pPr>
                        <a:lnSpc>
                          <a:spcPct val="115000"/>
                        </a:lnSpc>
                        <a:spcAft>
                          <a:spcPts val="1000"/>
                        </a:spcAft>
                      </a:pPr>
                      <a:r>
                        <a:rPr lang="en-US" sz="1400" dirty="0">
                          <a:effectLst/>
                        </a:rPr>
                        <a:t>CP         </a:t>
                      </a:r>
                      <a:endParaRPr lang="fr-FR" sz="2000" dirty="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200" b="1" dirty="0">
                          <a:effectLst/>
                        </a:rPr>
                        <a:t>Control</a:t>
                      </a:r>
                      <a:endParaRPr lang="fr-FR" sz="1800" b="1"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a:effectLst/>
                        </a:rPr>
                        <a:t>10.0</a:t>
                      </a:r>
                      <a:endParaRPr lang="fr-FR"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dirty="0">
                          <a:effectLst/>
                        </a:rPr>
                        <a:t>30.0</a:t>
                      </a:r>
                      <a:endParaRPr lang="fr-FR" sz="18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a:effectLst/>
                        </a:rPr>
                        <a:t>53.0</a:t>
                      </a:r>
                      <a:endParaRPr lang="fr-FR"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a:effectLst/>
                        </a:rPr>
                        <a:t>31.0</a:t>
                      </a:r>
                      <a:endParaRPr lang="fr-FR" sz="1800">
                        <a:effectLst/>
                        <a:latin typeface="Calibri"/>
                        <a:ea typeface="Calibri"/>
                        <a:cs typeface="Times New Roman"/>
                      </a:endParaRPr>
                    </a:p>
                  </a:txBody>
                  <a:tcPr marL="68580" marR="68580" marT="0" marB="0" anchor="ctr"/>
                </a:tc>
              </a:tr>
              <a:tr h="399120">
                <a:tc>
                  <a:txBody>
                    <a:bodyPr/>
                    <a:lstStyle/>
                    <a:p>
                      <a:pPr>
                        <a:lnSpc>
                          <a:spcPct val="115000"/>
                        </a:lnSpc>
                        <a:spcAft>
                          <a:spcPts val="1000"/>
                        </a:spcAft>
                      </a:pPr>
                      <a:r>
                        <a:rPr lang="en-US" sz="1400" dirty="0">
                          <a:effectLst/>
                        </a:rPr>
                        <a:t>CP</a:t>
                      </a:r>
                      <a:endParaRPr lang="fr-FR" sz="2000" dirty="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200" b="1" dirty="0">
                          <a:effectLst/>
                        </a:rPr>
                        <a:t>Treated</a:t>
                      </a:r>
                      <a:endParaRPr lang="fr-FR" sz="1800" b="1"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a:effectLst/>
                        </a:rPr>
                        <a:t>0.7</a:t>
                      </a:r>
                      <a:endParaRPr lang="fr-FR"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dirty="0">
                          <a:effectLst/>
                        </a:rPr>
                        <a:t>3.0</a:t>
                      </a:r>
                      <a:endParaRPr lang="fr-FR" sz="18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dirty="0">
                          <a:effectLst/>
                        </a:rPr>
                        <a:t>21.0</a:t>
                      </a:r>
                      <a:endParaRPr lang="fr-FR" sz="18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a:effectLst/>
                        </a:rPr>
                        <a:t>8.2</a:t>
                      </a:r>
                      <a:endParaRPr lang="fr-FR" sz="1800">
                        <a:effectLst/>
                        <a:latin typeface="Calibri"/>
                        <a:ea typeface="Calibri"/>
                        <a:cs typeface="Times New Roman"/>
                      </a:endParaRPr>
                    </a:p>
                  </a:txBody>
                  <a:tcPr marL="68580" marR="68580" marT="0" marB="0" anchor="ctr"/>
                </a:tc>
              </a:tr>
              <a:tr h="399120">
                <a:tc>
                  <a:txBody>
                    <a:bodyPr/>
                    <a:lstStyle/>
                    <a:p>
                      <a:pPr>
                        <a:lnSpc>
                          <a:spcPct val="115000"/>
                        </a:lnSpc>
                        <a:spcAft>
                          <a:spcPts val="1000"/>
                        </a:spcAft>
                      </a:pPr>
                      <a:r>
                        <a:rPr lang="en-US" sz="1400" dirty="0">
                          <a:effectLst/>
                        </a:rPr>
                        <a:t>IPM1</a:t>
                      </a:r>
                      <a:endParaRPr lang="fr-FR" sz="2000" dirty="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200" b="1" dirty="0">
                          <a:effectLst/>
                        </a:rPr>
                        <a:t>Control</a:t>
                      </a:r>
                      <a:endParaRPr lang="fr-FR" sz="1800" b="1"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a:effectLst/>
                        </a:rPr>
                        <a:t>0.1</a:t>
                      </a:r>
                      <a:endParaRPr lang="fr-FR"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a:effectLst/>
                        </a:rPr>
                        <a:t>32.0</a:t>
                      </a:r>
                      <a:endParaRPr lang="fr-FR"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dirty="0">
                          <a:effectLst/>
                        </a:rPr>
                        <a:t>21.0</a:t>
                      </a:r>
                      <a:endParaRPr lang="fr-FR" sz="18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a:effectLst/>
                        </a:rPr>
                        <a:t>17.7</a:t>
                      </a:r>
                      <a:endParaRPr lang="fr-FR" sz="1800">
                        <a:effectLst/>
                        <a:latin typeface="Calibri"/>
                        <a:ea typeface="Calibri"/>
                        <a:cs typeface="Times New Roman"/>
                      </a:endParaRPr>
                    </a:p>
                  </a:txBody>
                  <a:tcPr marL="68580" marR="68580" marT="0" marB="0" anchor="ctr"/>
                </a:tc>
              </a:tr>
              <a:tr h="399120">
                <a:tc>
                  <a:txBody>
                    <a:bodyPr/>
                    <a:lstStyle/>
                    <a:p>
                      <a:pPr>
                        <a:lnSpc>
                          <a:spcPct val="115000"/>
                        </a:lnSpc>
                        <a:spcAft>
                          <a:spcPts val="1000"/>
                        </a:spcAft>
                      </a:pPr>
                      <a:r>
                        <a:rPr lang="en-US" sz="1400" dirty="0">
                          <a:effectLst/>
                        </a:rPr>
                        <a:t>IPM1</a:t>
                      </a:r>
                      <a:endParaRPr lang="fr-FR" sz="2000" dirty="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200" b="1" dirty="0">
                          <a:effectLst/>
                        </a:rPr>
                        <a:t>Treated</a:t>
                      </a:r>
                      <a:endParaRPr lang="fr-FR" sz="1800" b="1"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a:effectLst/>
                        </a:rPr>
                        <a:t>0</a:t>
                      </a:r>
                      <a:endParaRPr lang="fr-FR"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a:effectLst/>
                        </a:rPr>
                        <a:t>3.0</a:t>
                      </a:r>
                      <a:endParaRPr lang="fr-FR"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a:effectLst/>
                        </a:rPr>
                        <a:t>2.2</a:t>
                      </a:r>
                      <a:endParaRPr lang="fr-FR"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a:effectLst/>
                        </a:rPr>
                        <a:t>2.6</a:t>
                      </a:r>
                      <a:endParaRPr lang="fr-FR" sz="1800">
                        <a:effectLst/>
                        <a:latin typeface="Calibri"/>
                        <a:ea typeface="Calibri"/>
                        <a:cs typeface="Times New Roman"/>
                      </a:endParaRPr>
                    </a:p>
                  </a:txBody>
                  <a:tcPr marL="68580" marR="68580" marT="0" marB="0" anchor="ctr"/>
                </a:tc>
              </a:tr>
              <a:tr h="399120">
                <a:tc>
                  <a:txBody>
                    <a:bodyPr/>
                    <a:lstStyle/>
                    <a:p>
                      <a:pPr>
                        <a:lnSpc>
                          <a:spcPct val="115000"/>
                        </a:lnSpc>
                        <a:spcAft>
                          <a:spcPts val="1000"/>
                        </a:spcAft>
                      </a:pPr>
                      <a:r>
                        <a:rPr lang="en-US" sz="1400" dirty="0">
                          <a:effectLst/>
                        </a:rPr>
                        <a:t>IPM2</a:t>
                      </a:r>
                      <a:endParaRPr lang="fr-FR" sz="2000" dirty="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200" b="1" dirty="0">
                          <a:effectLst/>
                        </a:rPr>
                        <a:t>Control</a:t>
                      </a:r>
                      <a:endParaRPr lang="fr-FR" sz="1800" b="1" dirty="0">
                        <a:effectLst/>
                        <a:latin typeface="Calibri"/>
                        <a:ea typeface="Calibri"/>
                        <a:cs typeface="Times New Roman"/>
                      </a:endParaRPr>
                    </a:p>
                  </a:txBody>
                  <a:tcPr marL="68580" marR="68580" marT="0" marB="0" anchor="ctr">
                    <a:solidFill>
                      <a:srgbClr val="FFFF00"/>
                    </a:solidFill>
                  </a:tcPr>
                </a:tc>
                <a:tc>
                  <a:txBody>
                    <a:bodyPr/>
                    <a:lstStyle/>
                    <a:p>
                      <a:pPr algn="ctr">
                        <a:lnSpc>
                          <a:spcPct val="115000"/>
                        </a:lnSpc>
                        <a:spcAft>
                          <a:spcPts val="1000"/>
                        </a:spcAft>
                      </a:pPr>
                      <a:r>
                        <a:rPr lang="en-US" sz="1200">
                          <a:effectLst/>
                        </a:rPr>
                        <a:t>0.5</a:t>
                      </a:r>
                      <a:endParaRPr lang="fr-FR" sz="1800">
                        <a:effectLst/>
                        <a:latin typeface="Calibri"/>
                        <a:ea typeface="Calibri"/>
                        <a:cs typeface="Times New Roman"/>
                      </a:endParaRPr>
                    </a:p>
                  </a:txBody>
                  <a:tcPr marL="68580" marR="68580" marT="0" marB="0" anchor="ctr">
                    <a:solidFill>
                      <a:srgbClr val="FFFF00"/>
                    </a:solidFill>
                  </a:tcPr>
                </a:tc>
                <a:tc>
                  <a:txBody>
                    <a:bodyPr/>
                    <a:lstStyle/>
                    <a:p>
                      <a:pPr algn="ctr">
                        <a:lnSpc>
                          <a:spcPct val="115000"/>
                        </a:lnSpc>
                        <a:spcAft>
                          <a:spcPts val="1000"/>
                        </a:spcAft>
                      </a:pPr>
                      <a:r>
                        <a:rPr lang="en-US" sz="1200">
                          <a:effectLst/>
                        </a:rPr>
                        <a:t>0.7</a:t>
                      </a:r>
                      <a:endParaRPr lang="fr-FR" sz="1800">
                        <a:effectLst/>
                        <a:latin typeface="Calibri"/>
                        <a:ea typeface="Calibri"/>
                        <a:cs typeface="Times New Roman"/>
                      </a:endParaRPr>
                    </a:p>
                  </a:txBody>
                  <a:tcPr marL="68580" marR="68580" marT="0" marB="0" anchor="ctr">
                    <a:solidFill>
                      <a:srgbClr val="FFFF00"/>
                    </a:solidFill>
                  </a:tcPr>
                </a:tc>
                <a:tc>
                  <a:txBody>
                    <a:bodyPr/>
                    <a:lstStyle/>
                    <a:p>
                      <a:pPr algn="ctr">
                        <a:lnSpc>
                          <a:spcPct val="115000"/>
                        </a:lnSpc>
                        <a:spcAft>
                          <a:spcPts val="1000"/>
                        </a:spcAft>
                      </a:pPr>
                      <a:r>
                        <a:rPr lang="en-US" sz="1200" dirty="0">
                          <a:effectLst/>
                        </a:rPr>
                        <a:t>13.0</a:t>
                      </a:r>
                      <a:endParaRPr lang="fr-FR" sz="1800" dirty="0">
                        <a:effectLst/>
                        <a:latin typeface="Calibri"/>
                        <a:ea typeface="Calibri"/>
                        <a:cs typeface="Times New Roman"/>
                      </a:endParaRPr>
                    </a:p>
                  </a:txBody>
                  <a:tcPr marL="68580" marR="68580" marT="0" marB="0" anchor="ctr">
                    <a:solidFill>
                      <a:srgbClr val="FFFF00"/>
                    </a:solidFill>
                  </a:tcPr>
                </a:tc>
                <a:tc>
                  <a:txBody>
                    <a:bodyPr/>
                    <a:lstStyle/>
                    <a:p>
                      <a:pPr algn="ctr">
                        <a:lnSpc>
                          <a:spcPct val="115000"/>
                        </a:lnSpc>
                        <a:spcAft>
                          <a:spcPts val="1000"/>
                        </a:spcAft>
                      </a:pPr>
                      <a:r>
                        <a:rPr lang="en-US" sz="1200" dirty="0">
                          <a:effectLst/>
                        </a:rPr>
                        <a:t>4.7</a:t>
                      </a:r>
                      <a:endParaRPr lang="fr-FR" sz="1800" dirty="0">
                        <a:effectLst/>
                        <a:latin typeface="Calibri"/>
                        <a:ea typeface="Calibri"/>
                        <a:cs typeface="Times New Roman"/>
                      </a:endParaRPr>
                    </a:p>
                  </a:txBody>
                  <a:tcPr marL="68580" marR="68580" marT="0" marB="0" anchor="ctr">
                    <a:solidFill>
                      <a:srgbClr val="FFFF00"/>
                    </a:solidFill>
                  </a:tcPr>
                </a:tc>
              </a:tr>
              <a:tr h="399120">
                <a:tc>
                  <a:txBody>
                    <a:bodyPr/>
                    <a:lstStyle/>
                    <a:p>
                      <a:pPr>
                        <a:lnSpc>
                          <a:spcPct val="115000"/>
                        </a:lnSpc>
                        <a:spcAft>
                          <a:spcPts val="1000"/>
                        </a:spcAft>
                      </a:pPr>
                      <a:r>
                        <a:rPr lang="en-US" sz="1400" dirty="0">
                          <a:effectLst/>
                        </a:rPr>
                        <a:t>IPM2</a:t>
                      </a:r>
                      <a:endParaRPr lang="fr-FR" sz="2000" dirty="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200" b="1" dirty="0">
                          <a:effectLst/>
                        </a:rPr>
                        <a:t>Treated</a:t>
                      </a:r>
                      <a:endParaRPr lang="fr-FR" sz="1800" b="1"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dirty="0" smtClean="0">
                          <a:effectLst/>
                        </a:rPr>
                        <a:t>0.5</a:t>
                      </a:r>
                      <a:r>
                        <a:rPr lang="en-US" sz="1200" baseline="30000" dirty="0" smtClean="0">
                          <a:effectLst/>
                        </a:rPr>
                        <a:t>no treatment</a:t>
                      </a:r>
                      <a:endParaRPr lang="fr-FR" sz="18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a:effectLst/>
                        </a:rPr>
                        <a:t>0</a:t>
                      </a:r>
                      <a:endParaRPr lang="fr-FR"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a:effectLst/>
                        </a:rPr>
                        <a:t>7.3</a:t>
                      </a:r>
                      <a:endParaRPr lang="fr-FR"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dirty="0">
                          <a:effectLst/>
                        </a:rPr>
                        <a:t>3.9</a:t>
                      </a:r>
                      <a:endParaRPr lang="fr-FR" sz="18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108982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Variety</a:t>
            </a:r>
            <a:r>
              <a:rPr lang="fr-FR" dirty="0" smtClean="0"/>
              <a:t> mixtures</a:t>
            </a:r>
            <a:endParaRPr lang="fr-FR" dirty="0"/>
          </a:p>
        </p:txBody>
      </p:sp>
      <p:sp>
        <p:nvSpPr>
          <p:cNvPr id="3" name="Espace réservé du contenu 2"/>
          <p:cNvSpPr>
            <a:spLocks noGrp="1"/>
          </p:cNvSpPr>
          <p:nvPr>
            <p:ph idx="1"/>
          </p:nvPr>
        </p:nvSpPr>
        <p:spPr>
          <a:xfrm>
            <a:off x="899592" y="1484313"/>
            <a:ext cx="7785621" cy="2304727"/>
          </a:xfrm>
        </p:spPr>
        <p:txBody>
          <a:bodyPr/>
          <a:lstStyle/>
          <a:p>
            <a:pPr algn="just"/>
            <a:r>
              <a:rPr lang="en-GB" sz="2800" dirty="0"/>
              <a:t>In all three growing seasons the level of attack in the control plots was lower in IPM2 than in CP (most widely grown variety) and  IPM1 (a partly resistant variety) allowing a for reduced input of fungicides. </a:t>
            </a:r>
            <a:endParaRPr lang="en-GB" sz="2800" dirty="0" smtClean="0"/>
          </a:p>
          <a:p>
            <a:pPr marL="0" indent="0" algn="just">
              <a:buNone/>
            </a:pPr>
            <a:endParaRPr lang="en-GB" sz="2800" dirty="0"/>
          </a:p>
        </p:txBody>
      </p:sp>
      <p:graphicFrame>
        <p:nvGraphicFramePr>
          <p:cNvPr id="6" name="Graphique 5"/>
          <p:cNvGraphicFramePr/>
          <p:nvPr>
            <p:extLst>
              <p:ext uri="{D42A27DB-BD31-4B8C-83A1-F6EECF244321}">
                <p14:modId xmlns:p14="http://schemas.microsoft.com/office/powerpoint/2010/main" val="3546145002"/>
              </p:ext>
            </p:extLst>
          </p:nvPr>
        </p:nvGraphicFramePr>
        <p:xfrm>
          <a:off x="899592" y="3789040"/>
          <a:ext cx="6120680" cy="2592288"/>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4" descr="http://www.enchantedlearning.com/europe/britain/Flagbig.GIF">
            <a:hlinkClick r:id="rId3" action="ppaction://hlinksldjump" tooltip="Previous research by the UK partner mainly carried out in winter barley has shown that besides a better disease resistance variety mixtures also increases yields, contribute to stability and an increased resource use efficiency "/>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3861048"/>
            <a:ext cx="1084458" cy="7200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enchantedlearning.com/europe/denmark/flag/Flagbig.GIF">
            <a:hlinkClick r:id="rId3" action="ppaction://hlinksldjump" tooltip="In the Danish on-farm experiments examining variety mixtures several of the experiments had to be abandoned due to low quality of the seed material"/>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2" y="4653136"/>
            <a:ext cx="1106549" cy="79208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ome">
            <a:hlinkClick r:id="rId3" action="ppaction://hlinksldjump" tooltip="Considering the benefits of variety mixtures efforts should be made to convince seed companies and retailers to devote more attention to this IPM tool"/>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6561" y="5661248"/>
            <a:ext cx="2400300" cy="9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100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Weed</a:t>
            </a:r>
            <a:r>
              <a:rPr lang="fr-FR" dirty="0" smtClean="0"/>
              <a:t> </a:t>
            </a:r>
            <a:r>
              <a:rPr lang="fr-FR" dirty="0" err="1" smtClean="0"/>
              <a:t>harrowing</a:t>
            </a:r>
            <a:r>
              <a:rPr lang="fr-FR" dirty="0" smtClean="0"/>
              <a:t> </a:t>
            </a:r>
            <a:endParaRPr lang="fr-FR" dirty="0"/>
          </a:p>
        </p:txBody>
      </p:sp>
      <p:sp>
        <p:nvSpPr>
          <p:cNvPr id="3" name="Espace réservé du contenu 2"/>
          <p:cNvSpPr>
            <a:spLocks noGrp="1"/>
          </p:cNvSpPr>
          <p:nvPr>
            <p:ph idx="1"/>
          </p:nvPr>
        </p:nvSpPr>
        <p:spPr>
          <a:xfrm>
            <a:off x="971600" y="1484313"/>
            <a:ext cx="7920880" cy="4233862"/>
          </a:xfrm>
        </p:spPr>
        <p:txBody>
          <a:bodyPr/>
          <a:lstStyle/>
          <a:p>
            <a:r>
              <a:rPr lang="da-DK" dirty="0">
                <a:solidFill>
                  <a:schemeClr val="tx1"/>
                </a:solidFill>
                <a:hlinkClick r:id="rId2" tooltip="Downlkoad the &quot;Weed harrowing&quot; e-learning"/>
              </a:rPr>
              <a:t>Weed harrowing </a:t>
            </a:r>
            <a:r>
              <a:rPr lang="da-DK" dirty="0">
                <a:solidFill>
                  <a:schemeClr val="tx1"/>
                </a:solidFill>
              </a:rPr>
              <a:t>with flex tine harrows has shown promise for mechanical weed control in spring sown cereals. In PURE the harrow was used in oat.</a:t>
            </a:r>
            <a:endParaRPr lang="en-GB" dirty="0" smtClean="0"/>
          </a:p>
          <a:p>
            <a:r>
              <a:rPr lang="en-GB" dirty="0" smtClean="0"/>
              <a:t>The </a:t>
            </a:r>
            <a:r>
              <a:rPr lang="en-GB" dirty="0"/>
              <a:t>results revealed once again very variable </a:t>
            </a:r>
            <a:r>
              <a:rPr lang="en-GB" dirty="0" smtClean="0"/>
              <a:t>effects</a:t>
            </a:r>
            <a:endParaRPr lang="fr-FR" dirty="0"/>
          </a:p>
        </p:txBody>
      </p:sp>
      <p:pic>
        <p:nvPicPr>
          <p:cNvPr id="5" name="Picture 6" descr="http://www.enchantedlearning.com/europe/denmark/flag/Flagbig.GIF">
            <a:hlinkClick r:id="rId3" action="ppaction://hlinksldjump" tooltip="In contrast in the Danish experiment satisfactory effects were obtained in spring oat. Result and experiences are generally better in spring cereals than in winter cereals and especially spring oat is very suppressive against the proportion of weeds that n"/>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4437112"/>
            <a:ext cx="1207336" cy="8642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upload.wikimedia.org/wikipedia/en/thumb/b/ba/Flag_of_Germany.svg/1280px-Flag_of_Germany.svg.png">
            <a:hlinkClick r:id="rId3" action="ppaction://hlinksldjump" tooltip="In the German experiment weed harrowing in winter wheat resulted in unsatisfactory control in the second year of experimentation and resulted in a significant yield loss (Figure 3) and weed harrowing was replaced by low herbicide doses in the third year"/>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7703" y="4491080"/>
            <a:ext cx="1350213" cy="8101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http://upload.wikimedia.org/wikipedia/commons/thumb/5/54/Civil_and_Naval_Ensign_of_France.svg/2000px-Civil_and_Naval_Ensign_of_France.svg.png">
            <a:hlinkClick r:id="rId6" action="ppaction://hlinksldjump" tooltip="Also in the French experiments were the effects of weed harrowing unsatisfactory but as no pesticides were used in the IPM2 systems mechanical weed control was the only option"/>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4437112"/>
            <a:ext cx="1296674" cy="8642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ome">
            <a:hlinkClick r:id="rId3" action="ppaction://hlinksldjump" tooltip="Weed harrowing requires dry conditions which was not the case in 2014 at INRA."/>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624" y="5817443"/>
            <a:ext cx="24003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ome">
            <a:hlinkClick r:id="rId3" action="ppaction://hlinksldjump" tooltip="weed species with taproots and an erect growth habit are problematic to control by weed harrowing in winter cereals"/>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8034" y="5817443"/>
            <a:ext cx="2400300" cy="9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08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Inter-</a:t>
            </a:r>
            <a:r>
              <a:rPr lang="fr-FR" dirty="0" err="1" smtClean="0"/>
              <a:t>row</a:t>
            </a:r>
            <a:r>
              <a:rPr lang="fr-FR" dirty="0" smtClean="0"/>
              <a:t> </a:t>
            </a:r>
            <a:r>
              <a:rPr lang="fr-FR" dirty="0" err="1" smtClean="0"/>
              <a:t>cultivation</a:t>
            </a:r>
            <a:endParaRPr lang="fr-FR" dirty="0"/>
          </a:p>
        </p:txBody>
      </p:sp>
      <p:sp>
        <p:nvSpPr>
          <p:cNvPr id="3" name="Espace réservé du contenu 2"/>
          <p:cNvSpPr>
            <a:spLocks noGrp="1"/>
          </p:cNvSpPr>
          <p:nvPr>
            <p:ph idx="1"/>
          </p:nvPr>
        </p:nvSpPr>
        <p:spPr>
          <a:xfrm>
            <a:off x="827584" y="1484313"/>
            <a:ext cx="8208912" cy="4233862"/>
          </a:xfrm>
        </p:spPr>
        <p:txBody>
          <a:bodyPr/>
          <a:lstStyle/>
          <a:p>
            <a:r>
              <a:rPr lang="en-GB" sz="2400" dirty="0">
                <a:hlinkClick r:id="rId2" tooltip="Download the &quot;Inter-row cultivation&quot; e-learning"/>
              </a:rPr>
              <a:t>Inter-row cultivation </a:t>
            </a:r>
            <a:r>
              <a:rPr lang="en-GB" sz="2400" dirty="0"/>
              <a:t>was practiced in winter oilseed rape on several locations. Instead of sowing the crop at the standard 12 cm row distance it was sown at 50 cm row distance</a:t>
            </a:r>
            <a:r>
              <a:rPr lang="en-GB" sz="2400" dirty="0" smtClean="0"/>
              <a:t>.</a:t>
            </a:r>
          </a:p>
          <a:p>
            <a:endParaRPr lang="en-GB" sz="2400" dirty="0"/>
          </a:p>
          <a:p>
            <a:endParaRPr lang="en-GB" sz="2400" dirty="0" smtClean="0"/>
          </a:p>
          <a:p>
            <a:endParaRPr lang="en-GB" sz="2400" dirty="0"/>
          </a:p>
          <a:p>
            <a:endParaRPr lang="en-GB" sz="2400" dirty="0" smtClean="0"/>
          </a:p>
          <a:p>
            <a:endParaRPr lang="en-GB" sz="2400" dirty="0"/>
          </a:p>
          <a:p>
            <a:endParaRPr lang="en-GB" sz="2400" dirty="0" smtClean="0"/>
          </a:p>
          <a:p>
            <a:r>
              <a:rPr lang="en-GB" sz="2400" dirty="0"/>
              <a:t>Inter-row cultivation can also be done </a:t>
            </a:r>
            <a:r>
              <a:rPr lang="en-GB" sz="2400" dirty="0">
                <a:hlinkClick r:id="rId3" action="ppaction://hlinksldjump" tooltip="unfortunately little progress has been made in improving commercially available band spraying equipment and often this is the argument for not investing in advanced inter-row cultivators"/>
              </a:rPr>
              <a:t>in combination </a:t>
            </a:r>
            <a:r>
              <a:rPr lang="en-GB" sz="2400" dirty="0"/>
              <a:t>with </a:t>
            </a:r>
            <a:r>
              <a:rPr lang="en-GB" sz="2400" dirty="0">
                <a:hlinkClick r:id="rId3" action="ppaction://hlinksldjump" tooltip="unfortunately little progress has been made in improving commercially available band spraying equipment and often this is the argument for not investing in advanced inter-row cultivators"/>
              </a:rPr>
              <a:t>band spraying </a:t>
            </a:r>
            <a:endParaRPr lang="fr-FR" sz="2400" dirty="0"/>
          </a:p>
        </p:txBody>
      </p:sp>
      <p:pic>
        <p:nvPicPr>
          <p:cNvPr id="5" name="Picture 12" descr="http://upload.wikimedia.org/wikipedia/commons/thumb/5/54/Civil_and_Naval_Ensign_of_France.svg/2000px-Civil_and_Naval_Ensign_of_France.svg.png">
            <a:hlinkClick r:id="rId3" action="ppaction://hlinksldjump" tooltip="In the two French experiments inter-row cultivation was also used in many of the rotational crops which traditionally are sown on a wide row distanc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3141035"/>
            <a:ext cx="1296674" cy="8642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2" descr="http://upload.wikimedia.org/wikipedia/fr/d/d4/INRA_logo.jpg">
            <a:hlinkClick r:id="rId3" action="ppaction://hlinksldjump" tooltip="In the French (INRA) trial inter-row cultivation was also carried out in winter wheat sown at a row distance of 22 cm"/>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3257724"/>
            <a:ext cx="1296144" cy="53131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hlinkClick r:id="rId3" action="ppaction://hlinksldjump" tooltip="Winter oilseed rape is a very competitive crop and even though weeds in the rows will survive and may produce seeds no yield penalties were observed compared to the CPO system with broadcast herbicide applications"/>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6703" y="4293096"/>
            <a:ext cx="1440000" cy="1080000"/>
          </a:xfrm>
          <a:prstGeom prst="rect">
            <a:avLst/>
          </a:prstGeom>
        </p:spPr>
      </p:pic>
      <p:pic>
        <p:nvPicPr>
          <p:cNvPr id="8" name="Image 7">
            <a:hlinkClick r:id="rId3" action="ppaction://hlinksldjump" tooltip="In recent years significant technical progress has been made with inter-row cultivators, e.g. fitting them with sensor systems permitting the inter-row cultivator to work closer to the crop and at a higher speed"/>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1800" y="4293096"/>
            <a:ext cx="1440000" cy="1080000"/>
          </a:xfrm>
          <a:prstGeom prst="rect">
            <a:avLst/>
          </a:prstGeom>
        </p:spPr>
      </p:pic>
      <p:pic>
        <p:nvPicPr>
          <p:cNvPr id="10" name="Image 9">
            <a:hlinkClick r:id="rId3" action="ppaction://hlinksldjump" tooltip="In less competitive crops like sugar beet and field vegetables, weeds in the row are more problematic. "/>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8064" y="4293096"/>
            <a:ext cx="1440000" cy="1080000"/>
          </a:xfrm>
          <a:prstGeom prst="rect">
            <a:avLst/>
          </a:prstGeom>
        </p:spPr>
      </p:pic>
      <p:pic>
        <p:nvPicPr>
          <p:cNvPr id="9218" name="Afbeelding 13">
            <a:hlinkClick r:id="rId3" action="ppaction://hlinksldjump" tooltip="Advanced non chemical weeding tools that can remove weeds in the rows are therefore in high demand and fortunately commercialisation of such tools has just begun"/>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6256" y="4320872"/>
            <a:ext cx="143676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816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2275" y="116632"/>
            <a:ext cx="5184775" cy="936625"/>
          </a:xfrm>
        </p:spPr>
        <p:txBody>
          <a:bodyPr/>
          <a:lstStyle/>
          <a:p>
            <a:r>
              <a:rPr lang="fr-FR" dirty="0" smtClean="0"/>
              <a:t>Conclusion</a:t>
            </a:r>
            <a:endParaRPr lang="fr-FR" dirty="0"/>
          </a:p>
        </p:txBody>
      </p:sp>
      <p:sp>
        <p:nvSpPr>
          <p:cNvPr id="3" name="Espace réservé du contenu 2"/>
          <p:cNvSpPr>
            <a:spLocks noGrp="1"/>
          </p:cNvSpPr>
          <p:nvPr>
            <p:ph idx="1"/>
          </p:nvPr>
        </p:nvSpPr>
        <p:spPr>
          <a:xfrm>
            <a:off x="827584" y="980728"/>
            <a:ext cx="8208912" cy="4233862"/>
          </a:xfrm>
        </p:spPr>
        <p:txBody>
          <a:bodyPr/>
          <a:lstStyle/>
          <a:p>
            <a:pPr algn="just"/>
            <a:r>
              <a:rPr lang="en-GB" dirty="0" smtClean="0"/>
              <a:t>To omit </a:t>
            </a:r>
            <a:r>
              <a:rPr lang="en-GB" dirty="0"/>
              <a:t>the </a:t>
            </a:r>
            <a:r>
              <a:rPr lang="en-GB" dirty="0">
                <a:hlinkClick r:id="rId2" action="ppaction://hlinksldjump" tooltip="it also revealed that there is considerable scope for reducing pesticide use by adopting IPM measures without significant yield penalties"/>
              </a:rPr>
              <a:t>use of pesticides </a:t>
            </a:r>
            <a:r>
              <a:rPr lang="en-GB" dirty="0"/>
              <a:t>can result in pronounced yield losses in winter </a:t>
            </a:r>
            <a:r>
              <a:rPr lang="en-GB" dirty="0" smtClean="0"/>
              <a:t>wheat</a:t>
            </a:r>
          </a:p>
          <a:p>
            <a:pPr algn="just"/>
            <a:r>
              <a:rPr lang="en-GB" dirty="0"/>
              <a:t>This is also highlighted by the fact that the </a:t>
            </a:r>
            <a:r>
              <a:rPr lang="en-GB" dirty="0">
                <a:hlinkClick r:id="rId2" action="ppaction://hlinksldjump"/>
              </a:rPr>
              <a:t>yield losses in IPM1 </a:t>
            </a:r>
            <a:r>
              <a:rPr lang="en-GB" dirty="0" smtClean="0"/>
              <a:t>were </a:t>
            </a:r>
            <a:r>
              <a:rPr lang="en-GB" dirty="0"/>
              <a:t>small compared to the very </a:t>
            </a:r>
            <a:r>
              <a:rPr lang="en-GB" dirty="0">
                <a:hlinkClick r:id="rId3" action="ppaction://hlinksldjump"/>
              </a:rPr>
              <a:t>significant reductions </a:t>
            </a:r>
            <a:r>
              <a:rPr lang="en-GB" dirty="0"/>
              <a:t>in pesticide use </a:t>
            </a:r>
            <a:endParaRPr lang="en-GB" dirty="0" smtClean="0"/>
          </a:p>
          <a:p>
            <a:pPr algn="just"/>
            <a:endParaRPr lang="en-GB" dirty="0"/>
          </a:p>
          <a:p>
            <a:pPr algn="just"/>
            <a:endParaRPr lang="en-GB" dirty="0" smtClean="0"/>
          </a:p>
          <a:p>
            <a:pPr algn="just"/>
            <a:r>
              <a:rPr lang="fr-FR" dirty="0" smtClean="0">
                <a:hlinkClick r:id="rId4" action="ppaction://hlinksldjump" tooltip="Substitution of pesticide use is possible"/>
              </a:rPr>
              <a:t>Exceptions</a:t>
            </a:r>
            <a:r>
              <a:rPr lang="fr-FR" dirty="0" smtClean="0"/>
              <a:t>: </a:t>
            </a:r>
          </a:p>
          <a:p>
            <a:pPr lvl="1" algn="just"/>
            <a:r>
              <a:rPr lang="fr-FR" dirty="0" smtClean="0">
                <a:hlinkClick r:id="rId5" action="ppaction://hlinksldjump" tooltip="in winter oilseed rape "/>
              </a:rPr>
              <a:t>Inter-</a:t>
            </a:r>
            <a:r>
              <a:rPr lang="fr-FR" dirty="0" err="1" smtClean="0">
                <a:hlinkClick r:id="rId5" action="ppaction://hlinksldjump" tooltip="in winter oilseed rape "/>
              </a:rPr>
              <a:t>row</a:t>
            </a:r>
            <a:r>
              <a:rPr lang="fr-FR" dirty="0" smtClean="0"/>
              <a:t> </a:t>
            </a:r>
            <a:r>
              <a:rPr lang="fr-FR" dirty="0" err="1" smtClean="0"/>
              <a:t>cultivation</a:t>
            </a:r>
            <a:endParaRPr lang="fr-FR" dirty="0" smtClean="0"/>
          </a:p>
          <a:p>
            <a:pPr lvl="1" algn="just"/>
            <a:r>
              <a:rPr lang="fr-FR" dirty="0" smtClean="0">
                <a:hlinkClick r:id="rId6" action="ppaction://hlinksldjump" tooltip="in regions with low disease pressure"/>
              </a:rPr>
              <a:t>Use</a:t>
            </a:r>
            <a:r>
              <a:rPr lang="fr-FR" dirty="0" smtClean="0"/>
              <a:t> of </a:t>
            </a:r>
            <a:r>
              <a:rPr lang="fr-FR" dirty="0" err="1" smtClean="0"/>
              <a:t>variety</a:t>
            </a:r>
            <a:r>
              <a:rPr lang="fr-FR" dirty="0" smtClean="0"/>
              <a:t> mixtures</a:t>
            </a:r>
            <a:endParaRPr lang="en-GB" dirty="0"/>
          </a:p>
        </p:txBody>
      </p:sp>
      <p:pic>
        <p:nvPicPr>
          <p:cNvPr id="5" name="Picture 2" descr="Home">
            <a:hlinkClick r:id="rId4" action="ppaction://hlinksldjump" tooltip="combining IPM tools with a reduced input of pesticides seems for the moment to be the way forward implementing IPM"/>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712" y="3945115"/>
            <a:ext cx="24003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13">
            <a:hlinkClick r:id="rId4" action="ppaction://hlinksldjump" tooltip="With the new innovative equipment for non-chemical weed control it may become feasible to skip herbicide use in row crops and new resistant genes and elicitors may offer an alternative to fungicides in the futur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20072" y="3789040"/>
            <a:ext cx="143676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636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2275" y="404813"/>
            <a:ext cx="6120085" cy="936625"/>
          </a:xfrm>
        </p:spPr>
        <p:txBody>
          <a:bodyPr/>
          <a:lstStyle/>
          <a:p>
            <a:r>
              <a:rPr lang="fr-FR" dirty="0" smtClean="0"/>
              <a:t>For more information</a:t>
            </a:r>
            <a:endParaRPr lang="fr-FR" dirty="0"/>
          </a:p>
        </p:txBody>
      </p:sp>
      <p:sp>
        <p:nvSpPr>
          <p:cNvPr id="3" name="Espace réservé du contenu 2"/>
          <p:cNvSpPr>
            <a:spLocks noGrp="1"/>
          </p:cNvSpPr>
          <p:nvPr>
            <p:ph idx="1"/>
          </p:nvPr>
        </p:nvSpPr>
        <p:spPr>
          <a:xfrm>
            <a:off x="827584" y="1484313"/>
            <a:ext cx="8136904" cy="4233862"/>
          </a:xfrm>
        </p:spPr>
        <p:txBody>
          <a:bodyPr/>
          <a:lstStyle/>
          <a:p>
            <a:pPr marL="0" indent="0">
              <a:buNone/>
            </a:pPr>
            <a:r>
              <a:rPr lang="fr-FR" dirty="0" err="1" smtClean="0"/>
              <a:t>Download</a:t>
            </a:r>
            <a:r>
              <a:rPr lang="fr-FR" dirty="0" smtClean="0"/>
              <a:t> the </a:t>
            </a:r>
            <a:r>
              <a:rPr lang="fr-FR" dirty="0" err="1" smtClean="0"/>
              <a:t>following</a:t>
            </a:r>
            <a:r>
              <a:rPr lang="fr-FR" dirty="0" smtClean="0"/>
              <a:t> documents</a:t>
            </a:r>
          </a:p>
          <a:p>
            <a:r>
              <a:rPr lang="fr-FR" dirty="0" smtClean="0"/>
              <a:t>the </a:t>
            </a:r>
            <a:r>
              <a:rPr lang="fr-FR" dirty="0" smtClean="0">
                <a:hlinkClick r:id="rId2" tooltip="Results and lessons from PURE"/>
              </a:rPr>
              <a:t>BOOKLET</a:t>
            </a:r>
            <a:endParaRPr lang="fr-FR" dirty="0" smtClean="0"/>
          </a:p>
          <a:p>
            <a:r>
              <a:rPr lang="fr-FR" dirty="0"/>
              <a:t>t</a:t>
            </a:r>
            <a:r>
              <a:rPr lang="fr-FR" dirty="0" smtClean="0"/>
              <a:t>he </a:t>
            </a:r>
            <a:r>
              <a:rPr lang="fr-FR" dirty="0" smtClean="0">
                <a:hlinkClick r:id="rId3" tooltip="Deliverable &quot;IPM guidelines&quot;"/>
              </a:rPr>
              <a:t>IPM guidelines </a:t>
            </a:r>
            <a:endParaRPr lang="fr-FR" dirty="0" smtClean="0"/>
          </a:p>
          <a:p>
            <a:r>
              <a:rPr lang="fr-FR" dirty="0" smtClean="0"/>
              <a:t>More e-learning</a:t>
            </a:r>
          </a:p>
          <a:p>
            <a:pPr lvl="1"/>
            <a:r>
              <a:rPr lang="fr-FR" dirty="0" smtClean="0">
                <a:hlinkClick r:id="rId4" tooltip="Download the french experiment e-learning"/>
              </a:rPr>
              <a:t> Combinaison of </a:t>
            </a:r>
            <a:r>
              <a:rPr lang="fr-FR" dirty="0" err="1" smtClean="0">
                <a:hlinkClick r:id="rId4" tooltip="Download the french experiment e-learning"/>
              </a:rPr>
              <a:t>agronomical</a:t>
            </a:r>
            <a:r>
              <a:rPr lang="fr-FR" dirty="0" smtClean="0">
                <a:hlinkClick r:id="rId4" tooltip="Download the french experiment e-learning"/>
              </a:rPr>
              <a:t> levers </a:t>
            </a:r>
            <a:r>
              <a:rPr lang="fr-FR" dirty="0" smtClean="0"/>
              <a:t>(FR)</a:t>
            </a:r>
          </a:p>
          <a:p>
            <a:pPr lvl="1"/>
            <a:r>
              <a:rPr lang="fr-FR" dirty="0"/>
              <a:t> </a:t>
            </a:r>
            <a:r>
              <a:rPr lang="fr-FR" dirty="0" err="1" smtClean="0">
                <a:hlinkClick r:id="rId5" tooltip="Download the &quot;Delayed sowing&quot; e-learning"/>
              </a:rPr>
              <a:t>Delayed</a:t>
            </a:r>
            <a:r>
              <a:rPr lang="fr-FR" dirty="0" smtClean="0">
                <a:hlinkClick r:id="rId5" tooltip="Download the &quot;Delayed sowing&quot; e-learning"/>
              </a:rPr>
              <a:t> </a:t>
            </a:r>
            <a:r>
              <a:rPr lang="fr-FR" dirty="0" err="1" smtClean="0">
                <a:hlinkClick r:id="rId5" tooltip="Download the &quot;Delayed sowing&quot; e-learning"/>
              </a:rPr>
              <a:t>sowing</a:t>
            </a:r>
            <a:endParaRPr lang="fr-FR" dirty="0" smtClean="0"/>
          </a:p>
          <a:p>
            <a:endParaRPr lang="fr-FR" dirty="0" smtClean="0"/>
          </a:p>
          <a:p>
            <a:pPr marL="0" indent="0">
              <a:buNone/>
            </a:pPr>
            <a:r>
              <a:rPr lang="fr-FR" dirty="0" smtClean="0"/>
              <a:t>Go to the </a:t>
            </a:r>
            <a:r>
              <a:rPr lang="fr-FR" dirty="0" err="1" smtClean="0"/>
              <a:t>field</a:t>
            </a:r>
            <a:r>
              <a:rPr lang="fr-FR" dirty="0" smtClean="0"/>
              <a:t> </a:t>
            </a:r>
            <a:r>
              <a:rPr lang="fr-FR" dirty="0" err="1" smtClean="0"/>
              <a:t>visits</a:t>
            </a:r>
            <a:endParaRPr lang="fr-FR" dirty="0" smtClean="0"/>
          </a:p>
          <a:p>
            <a:pPr marL="0" indent="0">
              <a:buNone/>
            </a:pPr>
            <a:r>
              <a:rPr lang="fr-FR" dirty="0"/>
              <a:t>	</a:t>
            </a:r>
            <a:r>
              <a:rPr lang="fr-FR" dirty="0" err="1" smtClean="0">
                <a:hlinkClick r:id="rId6" tooltip="Weed control"/>
              </a:rPr>
              <a:t>Denmark</a:t>
            </a:r>
            <a:r>
              <a:rPr lang="fr-FR" dirty="0" smtClean="0">
                <a:hlinkClick r:id="rId6" tooltip="Weed control"/>
              </a:rPr>
              <a:t> 2012</a:t>
            </a:r>
            <a:endParaRPr lang="fr-FR" dirty="0" smtClean="0"/>
          </a:p>
          <a:p>
            <a:pPr marL="0" indent="0">
              <a:buNone/>
            </a:pPr>
            <a:r>
              <a:rPr lang="fr-FR" dirty="0"/>
              <a:t>	</a:t>
            </a:r>
            <a:r>
              <a:rPr lang="fr-FR" dirty="0" err="1" smtClean="0">
                <a:hlinkClick r:id="rId7" tooltip="Weed control"/>
              </a:rPr>
              <a:t>Denmark</a:t>
            </a:r>
            <a:r>
              <a:rPr lang="fr-FR" dirty="0" smtClean="0">
                <a:hlinkClick r:id="rId7" tooltip="Weed control"/>
              </a:rPr>
              <a:t> 2013</a:t>
            </a:r>
            <a:endParaRPr lang="fr-FR" dirty="0"/>
          </a:p>
          <a:p>
            <a:endParaRPr lang="fr-FR" dirty="0" smtClean="0"/>
          </a:p>
        </p:txBody>
      </p:sp>
      <p:sp>
        <p:nvSpPr>
          <p:cNvPr id="4" name="Espace réservé du pied de page 3"/>
          <p:cNvSpPr>
            <a:spLocks noGrp="1"/>
          </p:cNvSpPr>
          <p:nvPr>
            <p:ph type="ftr" idx="10"/>
          </p:nvPr>
        </p:nvSpPr>
        <p:spPr/>
        <p:txBody>
          <a:bodyPr/>
          <a:lstStyle/>
          <a:p>
            <a:pPr>
              <a:defRPr/>
            </a:pPr>
            <a:r>
              <a:rPr lang="en-GB" smtClean="0"/>
              <a:t>Speaker's name</a:t>
            </a:r>
          </a:p>
          <a:p>
            <a:pPr>
              <a:defRPr/>
            </a:pPr>
            <a:r>
              <a:rPr lang="en-GB" smtClean="0"/>
              <a:t>Meeting and date</a:t>
            </a:r>
            <a:endParaRPr lang="en-GB"/>
          </a:p>
        </p:txBody>
      </p:sp>
    </p:spTree>
    <p:extLst>
      <p:ext uri="{BB962C8B-B14F-4D97-AF65-F5344CB8AC3E}">
        <p14:creationId xmlns:p14="http://schemas.microsoft.com/office/powerpoint/2010/main" val="2304883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259632" y="1340768"/>
            <a:ext cx="7425581" cy="4233862"/>
          </a:xfrm>
        </p:spPr>
        <p:txBody>
          <a:bodyPr/>
          <a:lstStyle/>
          <a:p>
            <a:r>
              <a:rPr lang="fr-FR" sz="2800" dirty="0" err="1" smtClean="0">
                <a:hlinkClick r:id="rId2" tooltip="Go to the website"/>
              </a:rPr>
              <a:t>Wheat-based</a:t>
            </a:r>
            <a:r>
              <a:rPr lang="fr-FR" sz="2800" dirty="0" smtClean="0"/>
              <a:t> </a:t>
            </a:r>
            <a:r>
              <a:rPr lang="fr-FR" sz="2800" dirty="0" err="1" smtClean="0"/>
              <a:t>is</a:t>
            </a:r>
            <a:r>
              <a:rPr lang="fr-FR" sz="2800" dirty="0" smtClean="0"/>
              <a:t> one of the major </a:t>
            </a:r>
            <a:r>
              <a:rPr lang="fr-FR" sz="2800" dirty="0" err="1" smtClean="0"/>
              <a:t>annual</a:t>
            </a:r>
            <a:r>
              <a:rPr lang="fr-FR" sz="2800" dirty="0" smtClean="0"/>
              <a:t> </a:t>
            </a:r>
            <a:r>
              <a:rPr lang="fr-FR" sz="2800" dirty="0" err="1" smtClean="0"/>
              <a:t>cropping</a:t>
            </a:r>
            <a:r>
              <a:rPr lang="fr-FR" sz="2800" dirty="0" smtClean="0"/>
              <a:t> system in Europe</a:t>
            </a:r>
            <a:endParaRPr lang="fr-FR" sz="2800" dirty="0"/>
          </a:p>
          <a:p>
            <a:r>
              <a:rPr lang="en-US" sz="2800" dirty="0" smtClean="0">
                <a:hlinkClick r:id="rId3" tooltip="Description of experimental sites"/>
              </a:rPr>
              <a:t>On-farm</a:t>
            </a:r>
            <a:r>
              <a:rPr lang="en-US" sz="2800" dirty="0" smtClean="0"/>
              <a:t> </a:t>
            </a:r>
            <a:r>
              <a:rPr lang="en-US" sz="2800" dirty="0"/>
              <a:t>and </a:t>
            </a:r>
            <a:r>
              <a:rPr lang="en-US" sz="2800" dirty="0">
                <a:hlinkClick r:id="rId4" tooltip="Description of experimental sites"/>
              </a:rPr>
              <a:t>on-station</a:t>
            </a:r>
            <a:r>
              <a:rPr lang="en-US" sz="2800" dirty="0"/>
              <a:t> experiments have been conducted on the main pests and pathogens in Europe. </a:t>
            </a:r>
            <a:endParaRPr lang="en-US" sz="2800" dirty="0" smtClean="0"/>
          </a:p>
          <a:p>
            <a:r>
              <a:rPr lang="en-US" sz="2800" dirty="0" smtClean="0"/>
              <a:t>Weeds </a:t>
            </a:r>
            <a:r>
              <a:rPr lang="en-US" sz="2800" dirty="0" smtClean="0">
                <a:sym typeface="Wingdings" panose="05000000000000000000" pitchFamily="2" charset="2"/>
              </a:rPr>
              <a:t> annual flora </a:t>
            </a:r>
            <a:r>
              <a:rPr lang="en-US" sz="2800" dirty="0" smtClean="0"/>
              <a:t>:</a:t>
            </a:r>
          </a:p>
          <a:p>
            <a:pPr lvl="1"/>
            <a:r>
              <a:rPr lang="en-US" sz="2000" dirty="0" err="1" smtClean="0"/>
              <a:t>Apera</a:t>
            </a:r>
            <a:r>
              <a:rPr lang="en-US" sz="2000" dirty="0" smtClean="0"/>
              <a:t> </a:t>
            </a:r>
            <a:r>
              <a:rPr lang="en-US" sz="2000" dirty="0" err="1" smtClean="0"/>
              <a:t>spica-venti</a:t>
            </a:r>
            <a:r>
              <a:rPr lang="en-US" sz="2000" dirty="0" smtClean="0"/>
              <a:t>, </a:t>
            </a:r>
            <a:r>
              <a:rPr lang="en-US" sz="2000" dirty="0" err="1" smtClean="0"/>
              <a:t>Lolium</a:t>
            </a:r>
            <a:r>
              <a:rPr lang="en-US" sz="2000" dirty="0" smtClean="0"/>
              <a:t> </a:t>
            </a:r>
            <a:r>
              <a:rPr lang="en-US" sz="2000" dirty="0" err="1" smtClean="0"/>
              <a:t>multiflorum</a:t>
            </a:r>
            <a:r>
              <a:rPr lang="en-US" sz="2000" dirty="0" smtClean="0"/>
              <a:t>, </a:t>
            </a:r>
            <a:r>
              <a:rPr lang="en-US" sz="2000" dirty="0" err="1" smtClean="0"/>
              <a:t>avena</a:t>
            </a:r>
            <a:r>
              <a:rPr lang="en-US" sz="2000" dirty="0" smtClean="0"/>
              <a:t> </a:t>
            </a:r>
            <a:r>
              <a:rPr lang="en-US" sz="2000" dirty="0" err="1" smtClean="0"/>
              <a:t>fatua</a:t>
            </a:r>
            <a:endParaRPr lang="en-US" sz="2000" dirty="0" smtClean="0"/>
          </a:p>
          <a:p>
            <a:pPr lvl="1"/>
            <a:r>
              <a:rPr lang="en-US" sz="2000" dirty="0" err="1" smtClean="0"/>
              <a:t>Galium</a:t>
            </a:r>
            <a:r>
              <a:rPr lang="en-US" sz="2000" dirty="0" smtClean="0"/>
              <a:t> </a:t>
            </a:r>
            <a:r>
              <a:rPr lang="en-US" sz="2000" dirty="0" err="1" smtClean="0"/>
              <a:t>aparine</a:t>
            </a:r>
            <a:r>
              <a:rPr lang="en-US" sz="2000" dirty="0" smtClean="0"/>
              <a:t>, Centaurus </a:t>
            </a:r>
            <a:r>
              <a:rPr lang="en-US" sz="2000" dirty="0" err="1" smtClean="0"/>
              <a:t>cyanum</a:t>
            </a:r>
            <a:r>
              <a:rPr lang="en-US" sz="2000" dirty="0" smtClean="0"/>
              <a:t>, </a:t>
            </a:r>
            <a:r>
              <a:rPr lang="en-US" sz="2000" dirty="0" err="1" smtClean="0"/>
              <a:t>Matricaria</a:t>
            </a:r>
            <a:r>
              <a:rPr lang="en-US" sz="2000" dirty="0" smtClean="0"/>
              <a:t> sp.</a:t>
            </a:r>
          </a:p>
          <a:p>
            <a:r>
              <a:rPr lang="en-US" sz="2800" dirty="0" smtClean="0"/>
              <a:t>Diseases:</a:t>
            </a:r>
            <a:r>
              <a:rPr lang="en-US" sz="2800" dirty="0"/>
              <a:t>	</a:t>
            </a:r>
          </a:p>
        </p:txBody>
      </p:sp>
      <p:sp>
        <p:nvSpPr>
          <p:cNvPr id="5" name="Titre 4"/>
          <p:cNvSpPr>
            <a:spLocks noGrp="1"/>
          </p:cNvSpPr>
          <p:nvPr>
            <p:ph type="title"/>
          </p:nvPr>
        </p:nvSpPr>
        <p:spPr/>
        <p:txBody>
          <a:bodyPr/>
          <a:lstStyle/>
          <a:p>
            <a:r>
              <a:rPr lang="fr-FR" dirty="0" smtClean="0"/>
              <a:t>Background</a:t>
            </a:r>
            <a:endParaRPr lang="fr-FR" dirty="0"/>
          </a:p>
        </p:txBody>
      </p:sp>
      <p:pic>
        <p:nvPicPr>
          <p:cNvPr id="11" name="Billede 6" descr="hububat_ureticilerine_hastalik_uyarisi_h22499">
            <a:hlinkClick r:id="rId5" action="ppaction://hlinksldjump" tooltip="Septoria"/>
          </p:cNvPr>
          <p:cNvPicPr/>
          <p:nvPr/>
        </p:nvPicPr>
        <p:blipFill>
          <a:blip r:embed="rId6">
            <a:extLst>
              <a:ext uri="{28A0092B-C50C-407E-A947-70E740481C1C}">
                <a14:useLocalDpi xmlns:a14="http://schemas.microsoft.com/office/drawing/2010/main" val="0"/>
              </a:ext>
            </a:extLst>
          </a:blip>
          <a:srcRect/>
          <a:stretch>
            <a:fillRect/>
          </a:stretch>
        </p:blipFill>
        <p:spPr bwMode="auto">
          <a:xfrm>
            <a:off x="1979712" y="5373216"/>
            <a:ext cx="1447800" cy="1257300"/>
          </a:xfrm>
          <a:prstGeom prst="rect">
            <a:avLst/>
          </a:prstGeom>
          <a:noFill/>
          <a:ln>
            <a:noFill/>
          </a:ln>
        </p:spPr>
      </p:pic>
      <p:pic>
        <p:nvPicPr>
          <p:cNvPr id="12" name="Billede 5" descr="http://assets.fwi.co.uk/5231830-yellow-rust.jpg">
            <a:hlinkClick r:id="rId5" action="ppaction://hlinksldjump" tooltip="Yellow ru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840480" y="5373216"/>
            <a:ext cx="1463040" cy="1249680"/>
          </a:xfrm>
          <a:prstGeom prst="rect">
            <a:avLst/>
          </a:prstGeom>
          <a:noFill/>
          <a:ln>
            <a:noFill/>
          </a:ln>
        </p:spPr>
      </p:pic>
      <p:pic>
        <p:nvPicPr>
          <p:cNvPr id="13" name="Billede 4" descr="450_600_1006240307%7B4F2D1AF5-7FA3-4B9B-8D64-56F63431CA0E%7D">
            <a:hlinkClick r:id="rId5" action="ppaction://hlinksldjump" tooltip="Brown ru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2120" y="5373216"/>
            <a:ext cx="1630680" cy="1226820"/>
          </a:xfrm>
          <a:prstGeom prst="rect">
            <a:avLst/>
          </a:prstGeom>
          <a:noFill/>
          <a:ln>
            <a:noFill/>
          </a:ln>
        </p:spPr>
      </p:pic>
    </p:spTree>
    <p:extLst>
      <p:ext uri="{BB962C8B-B14F-4D97-AF65-F5344CB8AC3E}">
        <p14:creationId xmlns:p14="http://schemas.microsoft.com/office/powerpoint/2010/main" val="3622820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Location of on-station </a:t>
            </a:r>
            <a:r>
              <a:rPr lang="fr-FR" sz="3600" dirty="0" err="1" smtClean="0"/>
              <a:t>experiments</a:t>
            </a:r>
            <a:endParaRPr lang="fr-FR" sz="3600" dirty="0"/>
          </a:p>
        </p:txBody>
      </p:sp>
      <p:pic>
        <p:nvPicPr>
          <p:cNvPr id="5" name="Billede 3">
            <a:hlinkClick r:id="rId2" tooltip="Six multiyear on-station field experiments were conducted comparing the agronomic, economic and environmental performance of current practice (CP) and two IPM strategies (named IPM1 and IPM2, respectively)"/>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844824"/>
            <a:ext cx="6095328" cy="4233862"/>
          </a:xfrm>
          <a:prstGeom prst="rect">
            <a:avLst/>
          </a:prstGeom>
          <a:noFill/>
          <a:ln>
            <a:noFill/>
          </a:ln>
        </p:spPr>
      </p:pic>
    </p:spTree>
    <p:extLst>
      <p:ext uri="{BB962C8B-B14F-4D97-AF65-F5344CB8AC3E}">
        <p14:creationId xmlns:p14="http://schemas.microsoft.com/office/powerpoint/2010/main" val="1831307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IPM </a:t>
            </a:r>
            <a:r>
              <a:rPr lang="fr-FR" dirty="0" err="1" smtClean="0"/>
              <a:t>strategies</a:t>
            </a:r>
            <a:endParaRPr lang="fr-FR" dirty="0"/>
          </a:p>
        </p:txBody>
      </p:sp>
      <p:sp>
        <p:nvSpPr>
          <p:cNvPr id="3" name="Espace réservé du contenu 2"/>
          <p:cNvSpPr>
            <a:spLocks noGrp="1"/>
          </p:cNvSpPr>
          <p:nvPr>
            <p:ph idx="1"/>
          </p:nvPr>
        </p:nvSpPr>
        <p:spPr/>
        <p:txBody>
          <a:bodyPr/>
          <a:lstStyle/>
          <a:p>
            <a:pPr marL="0" indent="0">
              <a:buNone/>
            </a:pPr>
            <a:r>
              <a:rPr lang="en-GB" sz="2400" dirty="0" smtClean="0"/>
              <a:t>To </a:t>
            </a:r>
            <a:r>
              <a:rPr lang="en-GB" sz="2400" dirty="0">
                <a:hlinkClick r:id="rId2" action="ppaction://hlinksldjump" tooltip="less focus were devoted to insect pests and thus the use of insecticides"/>
              </a:rPr>
              <a:t>reduce</a:t>
            </a:r>
            <a:r>
              <a:rPr lang="en-GB" sz="2400" dirty="0"/>
              <a:t> the dependence on </a:t>
            </a:r>
            <a:r>
              <a:rPr lang="en-GB" sz="2400" dirty="0">
                <a:hlinkClick r:id="rId2" action="ppaction://hlinksldjump" tooltip="thus the use of insecticides as weeds and diseases are generally considered more important than insect pests in winter wheat based rotations in Northern Europe"/>
              </a:rPr>
              <a:t>herbicides and </a:t>
            </a:r>
            <a:r>
              <a:rPr lang="en-GB" sz="2400" dirty="0" smtClean="0">
                <a:hlinkClick r:id="rId2" action="ppaction://hlinksldjump" tooltip="thus the use of insecticides as weeds and diseases are generally considered more important than insect pests in winter wheat based rotations in Northern Europe"/>
              </a:rPr>
              <a:t>fungicides</a:t>
            </a:r>
            <a:r>
              <a:rPr lang="en-GB" sz="2400" dirty="0" smtClean="0"/>
              <a:t>.</a:t>
            </a:r>
          </a:p>
          <a:p>
            <a:pPr marL="0" indent="0">
              <a:buNone/>
            </a:pPr>
            <a:endParaRPr lang="en-GB" sz="2400" dirty="0"/>
          </a:p>
          <a:p>
            <a:pPr marL="0" indent="0">
              <a:buNone/>
            </a:pPr>
            <a:r>
              <a:rPr lang="en-GB" sz="2400" dirty="0" smtClean="0"/>
              <a:t>IPM 1 = </a:t>
            </a:r>
            <a:r>
              <a:rPr lang="en-GB" sz="2400" dirty="0"/>
              <a:t>more diverse </a:t>
            </a:r>
            <a:r>
              <a:rPr lang="en-GB" sz="2400" dirty="0">
                <a:hlinkClick r:id="rId2" action="ppaction://hlinksldjump" tooltip="winter and spring annual crops"/>
              </a:rPr>
              <a:t>crop </a:t>
            </a:r>
            <a:r>
              <a:rPr lang="en-GB" sz="2400" dirty="0" smtClean="0">
                <a:hlinkClick r:id="rId2" action="ppaction://hlinksldjump" tooltip="winter and spring annual crops"/>
              </a:rPr>
              <a:t>rotation</a:t>
            </a:r>
            <a:r>
              <a:rPr lang="en-GB" sz="2400" dirty="0" smtClean="0"/>
              <a:t> + </a:t>
            </a:r>
            <a:r>
              <a:rPr lang="en-GB" sz="2400" dirty="0"/>
              <a:t>more use of preventive cultural </a:t>
            </a:r>
            <a:r>
              <a:rPr lang="en-GB" sz="2400" dirty="0" smtClean="0"/>
              <a:t>practices + </a:t>
            </a:r>
            <a:r>
              <a:rPr lang="en-GB" sz="2400" dirty="0"/>
              <a:t>mechanical weed control measures and disease resistant </a:t>
            </a:r>
            <a:r>
              <a:rPr lang="en-GB" sz="2400" dirty="0" smtClean="0"/>
              <a:t>varieties</a:t>
            </a:r>
          </a:p>
          <a:p>
            <a:pPr marL="0" indent="0">
              <a:buNone/>
            </a:pPr>
            <a:endParaRPr lang="en-GB" sz="2400" dirty="0"/>
          </a:p>
          <a:p>
            <a:pPr marL="0" indent="0">
              <a:buNone/>
            </a:pPr>
            <a:r>
              <a:rPr lang="en-GB" sz="2400" dirty="0" smtClean="0"/>
              <a:t>IPM 2 = </a:t>
            </a:r>
            <a:r>
              <a:rPr lang="en-GB" sz="2400" dirty="0"/>
              <a:t>further </a:t>
            </a:r>
            <a:r>
              <a:rPr lang="en-GB" sz="2400" dirty="0">
                <a:hlinkClick r:id="rId2" action="ppaction://hlinksldjump" tooltip="perennial crops"/>
              </a:rPr>
              <a:t>crop diversification </a:t>
            </a:r>
            <a:r>
              <a:rPr lang="en-GB" sz="2400" dirty="0" smtClean="0"/>
              <a:t>+ </a:t>
            </a:r>
            <a:r>
              <a:rPr lang="en-GB" sz="2400" dirty="0"/>
              <a:t>cover </a:t>
            </a:r>
            <a:r>
              <a:rPr lang="en-GB" sz="2400" dirty="0" smtClean="0"/>
              <a:t>crops + </a:t>
            </a:r>
            <a:r>
              <a:rPr lang="en-GB" sz="2400" dirty="0"/>
              <a:t>more use of forecasting models and decision support system </a:t>
            </a:r>
            <a:r>
              <a:rPr lang="en-GB" sz="2400" dirty="0" smtClean="0"/>
              <a:t>+ </a:t>
            </a:r>
            <a:r>
              <a:rPr lang="en-GB" sz="2400" dirty="0">
                <a:hlinkClick r:id="rId2" action="ppaction://hlinksldjump" tooltip="elicitors"/>
              </a:rPr>
              <a:t>innovative</a:t>
            </a:r>
            <a:r>
              <a:rPr lang="en-GB" sz="2400" dirty="0"/>
              <a:t> IPM tools </a:t>
            </a:r>
            <a:endParaRPr lang="fr-FR" sz="2400" dirty="0"/>
          </a:p>
        </p:txBody>
      </p:sp>
    </p:spTree>
    <p:extLst>
      <p:ext uri="{BB962C8B-B14F-4D97-AF65-F5344CB8AC3E}">
        <p14:creationId xmlns:p14="http://schemas.microsoft.com/office/powerpoint/2010/main" val="2730175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1893" y="116111"/>
            <a:ext cx="5184775" cy="936625"/>
          </a:xfrm>
        </p:spPr>
        <p:txBody>
          <a:bodyPr/>
          <a:lstStyle/>
          <a:p>
            <a:r>
              <a:rPr lang="fr-FR" dirty="0" err="1" smtClean="0"/>
              <a:t>Crop</a:t>
            </a:r>
            <a:r>
              <a:rPr lang="fr-FR" dirty="0" smtClean="0"/>
              <a:t> rotations</a:t>
            </a:r>
            <a:endParaRPr lang="fr-FR" dirty="0"/>
          </a:p>
        </p:txBody>
      </p:sp>
      <p:pic>
        <p:nvPicPr>
          <p:cNvPr id="8" name="Espace réservé du contenu 7">
            <a:hlinkClick r:id="rId2" action="ppaction://hlinksldjump" tooltip="WW=winter wheat; WDW=winter durum whea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83888" y="1124744"/>
            <a:ext cx="1200001" cy="900000"/>
          </a:xfrm>
        </p:spPr>
      </p:pic>
      <p:pic>
        <p:nvPicPr>
          <p:cNvPr id="5" name="Billede 2"/>
          <p:cNvPicPr/>
          <p:nvPr/>
        </p:nvPicPr>
        <p:blipFill rotWithShape="1">
          <a:blip r:embed="rId4" cstate="print">
            <a:extLst>
              <a:ext uri="{28A0092B-C50C-407E-A947-70E740481C1C}">
                <a14:useLocalDpi xmlns:a14="http://schemas.microsoft.com/office/drawing/2010/main" val="0"/>
              </a:ext>
            </a:extLst>
          </a:blip>
          <a:srcRect l="16504"/>
          <a:stretch/>
        </p:blipFill>
        <p:spPr bwMode="auto">
          <a:xfrm>
            <a:off x="1331640" y="2204864"/>
            <a:ext cx="7704855" cy="2553816"/>
          </a:xfrm>
          <a:prstGeom prst="rect">
            <a:avLst/>
          </a:prstGeom>
          <a:noFill/>
          <a:ln>
            <a:noFill/>
          </a:ln>
        </p:spPr>
      </p:pic>
      <p:sp>
        <p:nvSpPr>
          <p:cNvPr id="6" name="AutoShape 2" descr="Résultat de recherche d'images pour &quot;uk flag&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2" name="Billede 3">
            <a:hlinkClick r:id="rId5" tooltip="More information in the booklet"/>
          </p:cNvPr>
          <p:cNvPicPr>
            <a:picLocks/>
          </p:cNvPicPr>
          <p:nvPr/>
        </p:nvPicPr>
        <p:blipFill rotWithShape="1">
          <a:blip r:embed="rId6" cstate="print">
            <a:extLst>
              <a:ext uri="{28A0092B-C50C-407E-A947-70E740481C1C}">
                <a14:useLocalDpi xmlns:a14="http://schemas.microsoft.com/office/drawing/2010/main" val="0"/>
              </a:ext>
            </a:extLst>
          </a:blip>
          <a:srcRect l="17967" b="23865"/>
          <a:stretch/>
        </p:blipFill>
        <p:spPr bwMode="auto">
          <a:xfrm>
            <a:off x="829795" y="1052736"/>
            <a:ext cx="1653973" cy="119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28" name="Picture 4" descr="http://www.enchantedlearning.com/europe/britain/Flagbig.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6051" y="2564904"/>
            <a:ext cx="542169"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enchantedlearning.com/europe/denmark/flag/Flagbig.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6051" y="2924904"/>
            <a:ext cx="502921"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f/f7/Flag_of_Poland1_RGB_255_0_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445" y="3301772"/>
            <a:ext cx="576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pload.wikimedia.org/wikipedia/en/thumb/b/ba/Flag_of_Germany.svg/1280px-Flag_of_Germany.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4826" y="3634660"/>
            <a:ext cx="60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upload.wikimedia.org/wikipedia/commons/thumb/5/54/Civil_and_Naval_Ensign_of_France.svg/2000px-Civil_and_Naval_Ensign_of_France.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4377" y="4124663"/>
            <a:ext cx="540135" cy="360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hlinkClick r:id="rId2" action="ppaction://hlinksldjump" tooltip="WOSR"/>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31640" y="4925064"/>
            <a:ext cx="960000" cy="720000"/>
          </a:xfrm>
          <a:prstGeom prst="rect">
            <a:avLst/>
          </a:prstGeom>
        </p:spPr>
      </p:pic>
      <p:pic>
        <p:nvPicPr>
          <p:cNvPr id="10" name="Image 9">
            <a:hlinkClick r:id="rId2" action="ppaction://hlinksldjump" tooltip="M"/>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88290" y="4869160"/>
            <a:ext cx="960000" cy="720000"/>
          </a:xfrm>
          <a:prstGeom prst="rect">
            <a:avLst/>
          </a:prstGeom>
        </p:spPr>
      </p:pic>
      <p:pic>
        <p:nvPicPr>
          <p:cNvPr id="11" name="Image 10">
            <a:hlinkClick r:id="rId2" action="ppaction://hlinksldjump" tooltip="PEA"/>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36101" y="4925064"/>
            <a:ext cx="960000" cy="720000"/>
          </a:xfrm>
          <a:prstGeom prst="rect">
            <a:avLst/>
          </a:prstGeom>
        </p:spPr>
      </p:pic>
      <p:pic>
        <p:nvPicPr>
          <p:cNvPr id="13" name="Image 12">
            <a:hlinkClick r:id="rId2" action="ppaction://hlinksldjump" tooltip="SL"/>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36101" y="5877352"/>
            <a:ext cx="960000" cy="720000"/>
          </a:xfrm>
          <a:prstGeom prst="rect">
            <a:avLst/>
          </a:prstGeom>
        </p:spPr>
      </p:pic>
      <p:pic>
        <p:nvPicPr>
          <p:cNvPr id="14" name="Image 13">
            <a:hlinkClick r:id="rId2" action="ppaction://hlinksldjump" tooltip="WB= winter barley; SB = spring barley"/>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99992" y="1124744"/>
            <a:ext cx="1200000" cy="900000"/>
          </a:xfrm>
          <a:prstGeom prst="rect">
            <a:avLst/>
          </a:prstGeom>
        </p:spPr>
      </p:pic>
      <p:pic>
        <p:nvPicPr>
          <p:cNvPr id="15" name="Image 14">
            <a:hlinkClick r:id="rId2" action="ppaction://hlinksldjump" tooltip="HE"/>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092280" y="5805224"/>
            <a:ext cx="960000" cy="720000"/>
          </a:xfrm>
          <a:prstGeom prst="rect">
            <a:avLst/>
          </a:prstGeom>
        </p:spPr>
      </p:pic>
      <p:pic>
        <p:nvPicPr>
          <p:cNvPr id="17" name="Image 16">
            <a:hlinkClick r:id="rId2" action="ppaction://hlinksldjump" tooltip="BW"/>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434094" y="4899630"/>
            <a:ext cx="960000" cy="720000"/>
          </a:xfrm>
          <a:prstGeom prst="rect">
            <a:avLst/>
          </a:prstGeom>
        </p:spPr>
      </p:pic>
      <p:pic>
        <p:nvPicPr>
          <p:cNvPr id="18" name="Image 17">
            <a:hlinkClick r:id="rId2" action="ppaction://hlinksldjump" tooltip="WFB= winter faba bean; SFB = spring faba bean"/>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331640" y="5877272"/>
            <a:ext cx="960000" cy="720000"/>
          </a:xfrm>
          <a:prstGeom prst="rect">
            <a:avLst/>
          </a:prstGeom>
        </p:spPr>
      </p:pic>
      <p:pic>
        <p:nvPicPr>
          <p:cNvPr id="1038" name="Picture 14" descr="http://apistory.fr/IMAGES/IMAGEScompl9/luzerne1.jpg">
            <a:hlinkClick r:id="rId2" action="ppaction://hlinksldjump" tooltip="ALF"/>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184067" y="5445224"/>
            <a:ext cx="96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asset.keldelice.com/attachments/photos/280968/original/11_JNO_sur_avoine.jpg?1263846996">
            <a:hlinkClick r:id="rId2" action="ppaction://hlinksldjump" tooltip="SO"/>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915996" y="1124744"/>
            <a:ext cx="1380344"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lgseeds.fr/cereale/Triticale_epis_2.jpg">
            <a:hlinkClick r:id="rId2" action="ppaction://hlinksldjump" tooltip="TR"/>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506965" y="1124744"/>
            <a:ext cx="1388888"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cnipt.fr/wp-content/uploads/2014/02/5.-logo_arvalis.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07135" y="4038979"/>
            <a:ext cx="446114" cy="2160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upload.wikimedia.org/wikipedia/fr/d/d4/INRA_logo.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36160" y="4419055"/>
            <a:ext cx="526932" cy="2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430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3">
            <a:hlinkClick r:id="rId2" tooltip="In general weeds, diseases and pests were well controlled with current practice and IPM1 while unsatisfactory control was observed with the advanced IPM strategy in some years and at some locations. "/>
          </p:cNvPr>
          <p:cNvPicPr>
            <a:picLocks/>
          </p:cNvPicPr>
          <p:nvPr/>
        </p:nvPicPr>
        <p:blipFill rotWithShape="1">
          <a:blip r:embed="rId3" cstate="print">
            <a:extLst>
              <a:ext uri="{28A0092B-C50C-407E-A947-70E740481C1C}">
                <a14:useLocalDpi xmlns:a14="http://schemas.microsoft.com/office/drawing/2010/main" val="0"/>
              </a:ext>
            </a:extLst>
          </a:blip>
          <a:srcRect l="17967" b="23865"/>
          <a:stretch/>
        </p:blipFill>
        <p:spPr bwMode="auto">
          <a:xfrm>
            <a:off x="1691680" y="1751043"/>
            <a:ext cx="5902445" cy="440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itre 1"/>
          <p:cNvSpPr>
            <a:spLocks noGrp="1"/>
          </p:cNvSpPr>
          <p:nvPr>
            <p:ph type="title"/>
          </p:nvPr>
        </p:nvSpPr>
        <p:spPr>
          <a:xfrm>
            <a:off x="1692275" y="404813"/>
            <a:ext cx="5901850" cy="936625"/>
          </a:xfrm>
        </p:spPr>
        <p:txBody>
          <a:bodyPr/>
          <a:lstStyle/>
          <a:p>
            <a:r>
              <a:rPr lang="fr-FR" sz="4000" dirty="0" err="1" smtClean="0"/>
              <a:t>Wheat</a:t>
            </a:r>
            <a:r>
              <a:rPr lang="fr-FR" sz="4000" dirty="0" smtClean="0"/>
              <a:t> </a:t>
            </a:r>
            <a:r>
              <a:rPr lang="fr-FR" sz="4000" dirty="0" err="1" smtClean="0"/>
              <a:t>yields</a:t>
            </a:r>
            <a:r>
              <a:rPr lang="fr-FR" sz="4000" dirty="0" smtClean="0"/>
              <a:t> in 6 </a:t>
            </a:r>
            <a:br>
              <a:rPr lang="fr-FR" sz="4000" dirty="0" smtClean="0"/>
            </a:br>
            <a:r>
              <a:rPr lang="fr-FR" sz="4000" dirty="0" smtClean="0"/>
              <a:t>on-station </a:t>
            </a:r>
            <a:r>
              <a:rPr lang="fr-FR" sz="4000" dirty="0" err="1" smtClean="0"/>
              <a:t>experiments</a:t>
            </a:r>
            <a:endParaRPr lang="fr-FR" sz="4000" dirty="0"/>
          </a:p>
        </p:txBody>
      </p:sp>
      <p:pic>
        <p:nvPicPr>
          <p:cNvPr id="5" name="Billede 8">
            <a:hlinkClick r:id="rId4" action="ppaction://hlinksldjump" tooltip="In 2011/12 the winter wheat crops did not survive the winter in Poland"/>
          </p:cNvPr>
          <p:cNvPicPr>
            <a:picLocks noGrp="1"/>
          </p:cNvPicPr>
          <p:nvPr>
            <p:ph idx="1"/>
          </p:nvPr>
        </p:nvPicPr>
        <p:blipFill rotWithShape="1">
          <a:blip r:embed="rId5" cstate="print">
            <a:extLst>
              <a:ext uri="{28A0092B-C50C-407E-A947-70E740481C1C}">
                <a14:useLocalDpi xmlns:a14="http://schemas.microsoft.com/office/drawing/2010/main" val="0"/>
              </a:ext>
            </a:extLst>
          </a:blip>
          <a:srcRect t="58125" r="72420" b="-1"/>
          <a:stretch/>
        </p:blipFill>
        <p:spPr bwMode="auto">
          <a:xfrm>
            <a:off x="6372200" y="4221088"/>
            <a:ext cx="2164769" cy="2171294"/>
          </a:xfrm>
          <a:prstGeom prst="rect">
            <a:avLst/>
          </a:prstGeom>
          <a:noFill/>
          <a:ln>
            <a:noFill/>
          </a:ln>
        </p:spPr>
      </p:pic>
      <p:pic>
        <p:nvPicPr>
          <p:cNvPr id="6" name="Billede 8">
            <a:hlinkClick r:id="rId4" action="ppaction://hlinksldjump" tooltip="In some cases yield losses in IPM1 and IPM2 could most likely be attributed to the applied IPM measures, e.g. delayed sowing (IPM1 and 2 in Denmark in 2012/13), while in other cases it was caused by unsatisfactory pest control (IPM2 in 2011/12 in Denmark)."/>
          </p:cNvPr>
          <p:cNvPicPr>
            <a:picLocks/>
          </p:cNvPicPr>
          <p:nvPr/>
        </p:nvPicPr>
        <p:blipFill rotWithShape="1">
          <a:blip r:embed="rId5" cstate="print">
            <a:extLst>
              <a:ext uri="{28A0092B-C50C-407E-A947-70E740481C1C}">
                <a14:useLocalDpi xmlns:a14="http://schemas.microsoft.com/office/drawing/2010/main" val="0"/>
              </a:ext>
            </a:extLst>
          </a:blip>
          <a:srcRect t="5730" r="71657" b="55776"/>
          <a:stretch/>
        </p:blipFill>
        <p:spPr bwMode="auto">
          <a:xfrm>
            <a:off x="3923928" y="1337487"/>
            <a:ext cx="2224608" cy="199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Billede 8">
            <a:hlinkClick r:id="rId4" action="ppaction://hlinksldjump" tooltip="In the two French trials unsatisfactory control of particular weeds was frequently observed in IPM2 due to the fact that pesticides were not applied.      "/>
          </p:cNvPr>
          <p:cNvPicPr>
            <a:picLocks/>
          </p:cNvPicPr>
          <p:nvPr/>
        </p:nvPicPr>
        <p:blipFill rotWithShape="1">
          <a:blip r:embed="rId5" cstate="print">
            <a:extLst>
              <a:ext uri="{28A0092B-C50C-407E-A947-70E740481C1C}">
                <a14:useLocalDpi xmlns:a14="http://schemas.microsoft.com/office/drawing/2010/main" val="0"/>
              </a:ext>
            </a:extLst>
          </a:blip>
          <a:srcRect l="33489" t="58012" r="41145"/>
          <a:stretch/>
        </p:blipFill>
        <p:spPr bwMode="auto">
          <a:xfrm>
            <a:off x="611560" y="4683258"/>
            <a:ext cx="1990935" cy="217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Billede 8">
            <a:hlinkClick r:id="rId4" action="ppaction://hlinksldjump" tooltip="IPM1 winter wheat yields were either comparable or lower than those of current practice while the IPM2 yields generally were lower than current practice"/>
          </p:cNvPr>
          <p:cNvPicPr>
            <a:picLocks/>
          </p:cNvPicPr>
          <p:nvPr/>
        </p:nvPicPr>
        <p:blipFill rotWithShape="1">
          <a:blip r:embed="rId5" cstate="print">
            <a:extLst>
              <a:ext uri="{28A0092B-C50C-407E-A947-70E740481C1C}">
                <a14:useLocalDpi xmlns:a14="http://schemas.microsoft.com/office/drawing/2010/main" val="0"/>
              </a:ext>
            </a:extLst>
          </a:blip>
          <a:srcRect l="65516" t="58012" r="9118"/>
          <a:stretch/>
        </p:blipFill>
        <p:spPr bwMode="auto">
          <a:xfrm>
            <a:off x="3923928" y="4797152"/>
            <a:ext cx="1990935" cy="217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Billede 8">
            <a:hlinkClick r:id="rId4" action="ppaction://hlinksldjump" tooltip="Highest yields were recorded in the UK in 2012/13. Yield losses were highest in the UK and in the French trial where IPM2 resembles an organic scenario (Arvalis)."/>
          </p:cNvPr>
          <p:cNvPicPr>
            <a:picLocks/>
          </p:cNvPicPr>
          <p:nvPr/>
        </p:nvPicPr>
        <p:blipFill rotWithShape="1">
          <a:blip r:embed="rId5" cstate="print">
            <a:extLst>
              <a:ext uri="{28A0092B-C50C-407E-A947-70E740481C1C}">
                <a14:useLocalDpi xmlns:a14="http://schemas.microsoft.com/office/drawing/2010/main" val="0"/>
              </a:ext>
            </a:extLst>
          </a:blip>
          <a:srcRect l="33681" t="5775" r="40749" b="55941"/>
          <a:stretch/>
        </p:blipFill>
        <p:spPr bwMode="auto">
          <a:xfrm>
            <a:off x="1187624" y="1709867"/>
            <a:ext cx="2006893" cy="198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Billede 8">
            <a:hlinkClick r:id="rId4" action="ppaction://hlinksldjump" tooltip="In both years, and in particular in 2012/13, the effect on Apera spica-venti was low resulting in a significant yield loss. In 2013/14 weed harrowing was given up and replaced by chemical weed control using the decision support system DDS Herbicide."/>
          </p:cNvPr>
          <p:cNvPicPr/>
          <p:nvPr/>
        </p:nvPicPr>
        <p:blipFill rotWithShape="1">
          <a:blip r:embed="rId5" cstate="print">
            <a:extLst>
              <a:ext uri="{28A0092B-C50C-407E-A947-70E740481C1C}">
                <a14:useLocalDpi xmlns:a14="http://schemas.microsoft.com/office/drawing/2010/main" val="0"/>
              </a:ext>
            </a:extLst>
          </a:blip>
          <a:srcRect l="63909" t="5874" r="7215" b="56440"/>
          <a:stretch/>
        </p:blipFill>
        <p:spPr bwMode="auto">
          <a:xfrm>
            <a:off x="6153405" y="2438399"/>
            <a:ext cx="1992421" cy="1782689"/>
          </a:xfrm>
          <a:prstGeom prst="rect">
            <a:avLst/>
          </a:prstGeom>
          <a:noFill/>
          <a:ln>
            <a:noFill/>
          </a:ln>
        </p:spPr>
      </p:pic>
      <p:pic>
        <p:nvPicPr>
          <p:cNvPr id="14" name="Billede 8"/>
          <p:cNvPicPr/>
          <p:nvPr/>
        </p:nvPicPr>
        <p:blipFill rotWithShape="1">
          <a:blip r:embed="rId5" cstate="print">
            <a:extLst>
              <a:ext uri="{28A0092B-C50C-407E-A947-70E740481C1C}">
                <a14:useLocalDpi xmlns:a14="http://schemas.microsoft.com/office/drawing/2010/main" val="0"/>
              </a:ext>
            </a:extLst>
          </a:blip>
          <a:srcRect l="92518" t="17165" b="70247"/>
          <a:stretch/>
        </p:blipFill>
        <p:spPr bwMode="auto">
          <a:xfrm>
            <a:off x="7781406" y="908720"/>
            <a:ext cx="895050" cy="1068997"/>
          </a:xfrm>
          <a:prstGeom prst="rect">
            <a:avLst/>
          </a:prstGeom>
          <a:noFill/>
          <a:ln>
            <a:noFill/>
          </a:ln>
        </p:spPr>
      </p:pic>
      <p:sp>
        <p:nvSpPr>
          <p:cNvPr id="15" name="ZoneTexte 14"/>
          <p:cNvSpPr txBox="1"/>
          <p:nvPr/>
        </p:nvSpPr>
        <p:spPr>
          <a:xfrm>
            <a:off x="8084915" y="1295380"/>
            <a:ext cx="807565" cy="693460"/>
          </a:xfrm>
          <a:prstGeom prst="rect">
            <a:avLst/>
          </a:prstGeom>
          <a:solidFill>
            <a:schemeClr val="bg1"/>
          </a:solidFill>
        </p:spPr>
        <p:txBody>
          <a:bodyPr wrap="square" rtlCol="0">
            <a:spAutoFit/>
          </a:bodyPr>
          <a:lstStyle/>
          <a:p>
            <a:r>
              <a:rPr lang="fr-FR" dirty="0" smtClean="0">
                <a:solidFill>
                  <a:srgbClr val="FF0000"/>
                </a:solidFill>
              </a:rPr>
              <a:t>IPM1</a:t>
            </a:r>
          </a:p>
          <a:p>
            <a:endParaRPr lang="fr-FR" sz="600" dirty="0" smtClean="0">
              <a:solidFill>
                <a:srgbClr val="FF0000"/>
              </a:solidFill>
            </a:endParaRPr>
          </a:p>
          <a:p>
            <a:r>
              <a:rPr lang="fr-FR" dirty="0" smtClean="0">
                <a:solidFill>
                  <a:srgbClr val="FF0000"/>
                </a:solidFill>
              </a:rPr>
              <a:t>IPM2</a:t>
            </a:r>
            <a:endParaRPr lang="fr-FR" dirty="0">
              <a:solidFill>
                <a:srgbClr val="FF0000"/>
              </a:solidFill>
            </a:endParaRPr>
          </a:p>
        </p:txBody>
      </p:sp>
      <p:pic>
        <p:nvPicPr>
          <p:cNvPr id="16" name="Picture 4" descr="http://www.enchantedlearning.com/europe/britain/Flagbi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2495" y="1751043"/>
            <a:ext cx="542169" cy="36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www.enchantedlearning.com/europe/denmark/flag/Flagbig.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19395" y="3266904"/>
            <a:ext cx="502921" cy="36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upload.wikimedia.org/wikipedia/commons/f/f7/Flag_of_Poland1_RGB_255_0_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61615" y="4421952"/>
            <a:ext cx="576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http://upload.wikimedia.org/wikipedia/en/thumb/b/ba/Flag_of_Germany.svg/1280px-Flag_of_Germany.svg.png">
            <a:hlinkClick r:id="rId4" action="ppaction://hlinksldjump" tooltip="In the German trial yields were unusually low in 2011/12 due to low soil fertility.An example of unsatisfactory control was weed control in IPM2 in the German on-station experiment in 2011/12 and 2012/13 where weed harrowing was the control measure applied"/>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32240" y="2522394"/>
            <a:ext cx="60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descr="http://www.cnipt.fr/wp-content/uploads/2014/02/5.-logo_arvali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19845" y="4941168"/>
            <a:ext cx="446114" cy="216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2" descr="http://upload.wikimedia.org/wikipedia/fr/d/d4/INRA_log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28214" y="5049168"/>
            <a:ext cx="526932" cy="216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http://upload.wikimedia.org/wikipedia/commons/thumb/5/54/Civil_and_Naval_Ensign_of_France.svg/2000px-Civil_and_Naval_Ensign_of_France.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59832" y="5705706"/>
            <a:ext cx="54013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724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4000" dirty="0"/>
              <a:t>Treatment Frequency Index (TFI)</a:t>
            </a:r>
            <a:endParaRPr lang="fr-FR" sz="4000" dirty="0"/>
          </a:p>
        </p:txBody>
      </p:sp>
      <p:pic>
        <p:nvPicPr>
          <p:cNvPr id="5" name="Billede 7">
            <a:hlinkClick r:id="rId2" action="ppaction://hlinksldjump" tooltip="Pesticide use was significantly reduced in both the intermediate and advanced IPM treatments compared to current practice"/>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92275" y="1487868"/>
            <a:ext cx="6992938" cy="4226752"/>
          </a:xfrm>
          <a:prstGeom prst="rect">
            <a:avLst/>
          </a:prstGeom>
          <a:noFill/>
          <a:ln>
            <a:noFill/>
          </a:ln>
        </p:spPr>
      </p:pic>
      <p:sp>
        <p:nvSpPr>
          <p:cNvPr id="7" name="Tekstboks 9"/>
          <p:cNvSpPr txBox="1">
            <a:spLocks noChangeArrowheads="1"/>
          </p:cNvSpPr>
          <p:nvPr/>
        </p:nvSpPr>
        <p:spPr bwMode="auto">
          <a:xfrm>
            <a:off x="1259632" y="2105135"/>
            <a:ext cx="373380" cy="2980049"/>
          </a:xfrm>
          <a:prstGeom prst="rect">
            <a:avLst/>
          </a:prstGeom>
          <a:solidFill>
            <a:srgbClr val="FFFFFF"/>
          </a:solidFill>
          <a:ln w="9525">
            <a:solidFill>
              <a:srgbClr val="FFFFFF"/>
            </a:solidFill>
            <a:miter lim="800000"/>
            <a:headEnd/>
            <a:tailEnd/>
          </a:ln>
        </p:spPr>
        <p:txBody>
          <a:bodyPr rot="0" vert="vert270" wrap="square" lIns="91440" tIns="45720" rIns="91440" bIns="45720" anchor="t" anchorCtr="0" upright="1">
            <a:noAutofit/>
          </a:bodyPr>
          <a:lstStyle/>
          <a:p>
            <a:pPr>
              <a:lnSpc>
                <a:spcPct val="115000"/>
              </a:lnSpc>
              <a:spcAft>
                <a:spcPts val="1000"/>
              </a:spcAft>
            </a:pPr>
            <a:r>
              <a:rPr lang="da-DK" sz="1400" b="1" dirty="0">
                <a:solidFill>
                  <a:srgbClr val="FF0000"/>
                </a:solidFill>
                <a:effectLst/>
                <a:latin typeface="Arial"/>
                <a:ea typeface="Calibri"/>
                <a:cs typeface="Times New Roman"/>
              </a:rPr>
              <a:t>Treatment Frequency Index (TFI)</a:t>
            </a:r>
            <a:endParaRPr lang="fr-FR" sz="1400" dirty="0">
              <a:solidFill>
                <a:srgbClr val="FF0000"/>
              </a:solidFill>
              <a:effectLst/>
              <a:latin typeface="Calibri"/>
              <a:ea typeface="Calibri"/>
              <a:cs typeface="Times New Roman"/>
            </a:endParaRPr>
          </a:p>
        </p:txBody>
      </p:sp>
      <p:pic>
        <p:nvPicPr>
          <p:cNvPr id="8" name="Picture 6" descr="http://www.enchantedlearning.com/europe/denmark/flag/Flagbig.GIF">
            <a:hlinkClick r:id="rId2" action="ppaction://hlinksldjump" tooltip="Reductions in pesticide use in the IPM1 system were more pronounced in Denmark and France than at the other locations"/>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7854" y="5877272"/>
            <a:ext cx="1005954" cy="7200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upload.wikimedia.org/wikipedia/commons/thumb/5/54/Civil_and_Naval_Ensign_of_France.svg/2000px-Civil_and_Naval_Ensign_of_France.svg.png">
            <a:hlinkClick r:id="rId2" action="ppaction://hlinksldjump" tooltip="Next to the two French experiments where pesticides were opted out in IPM2 the greatest reduction in IPM2 was observed in Denmar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7904" y="5885706"/>
            <a:ext cx="1067736" cy="71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251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2275" y="404813"/>
            <a:ext cx="5832053" cy="936625"/>
          </a:xfrm>
        </p:spPr>
        <p:txBody>
          <a:bodyPr/>
          <a:lstStyle/>
          <a:p>
            <a:r>
              <a:rPr lang="en-GB" sz="3200" dirty="0" err="1"/>
              <a:t>DEXiPM</a:t>
            </a:r>
            <a:r>
              <a:rPr lang="en-GB" sz="3200" dirty="0"/>
              <a:t> analyses of the </a:t>
            </a:r>
            <a:r>
              <a:rPr lang="en-GB" sz="3200" dirty="0" err="1"/>
              <a:t>Arvalis</a:t>
            </a:r>
            <a:r>
              <a:rPr lang="en-GB" sz="3200" dirty="0"/>
              <a:t> on-station experiment </a:t>
            </a:r>
            <a:endParaRPr lang="fr-FR" sz="3200" dirty="0"/>
          </a:p>
        </p:txBody>
      </p:sp>
      <p:pic>
        <p:nvPicPr>
          <p:cNvPr id="5" name="Billede 15">
            <a:hlinkClick r:id="rId2" tooltip="The economic sustainability was assessed through a cost benefit analysis while the environmental sustainability was assessed using DEXiPM, a multi-criteria tool for evaluating cropping systems, and SYNOPS. "/>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844824"/>
            <a:ext cx="6552728" cy="4320480"/>
          </a:xfrm>
          <a:prstGeom prst="rect">
            <a:avLst/>
          </a:prstGeom>
          <a:noFill/>
          <a:ln>
            <a:noFill/>
          </a:ln>
        </p:spPr>
      </p:pic>
      <p:sp>
        <p:nvSpPr>
          <p:cNvPr id="6" name="ZoneTexte 5"/>
          <p:cNvSpPr txBox="1"/>
          <p:nvPr/>
        </p:nvSpPr>
        <p:spPr>
          <a:xfrm>
            <a:off x="7236296" y="4941168"/>
            <a:ext cx="807565" cy="1036951"/>
          </a:xfrm>
          <a:prstGeom prst="rect">
            <a:avLst/>
          </a:prstGeom>
          <a:solidFill>
            <a:schemeClr val="bg1"/>
          </a:solidFill>
        </p:spPr>
        <p:txBody>
          <a:bodyPr wrap="square" rtlCol="0">
            <a:spAutoFit/>
          </a:bodyPr>
          <a:lstStyle/>
          <a:p>
            <a:r>
              <a:rPr lang="fr-FR" dirty="0" smtClean="0">
                <a:solidFill>
                  <a:srgbClr val="FF0000"/>
                </a:solidFill>
              </a:rPr>
              <a:t>CP</a:t>
            </a:r>
          </a:p>
          <a:p>
            <a:endParaRPr lang="fr-FR" sz="600" dirty="0" smtClean="0">
              <a:solidFill>
                <a:srgbClr val="FF0000"/>
              </a:solidFill>
            </a:endParaRPr>
          </a:p>
          <a:p>
            <a:r>
              <a:rPr lang="fr-FR" dirty="0" smtClean="0">
                <a:solidFill>
                  <a:srgbClr val="FF0000"/>
                </a:solidFill>
              </a:rPr>
              <a:t>IPM1</a:t>
            </a:r>
          </a:p>
          <a:p>
            <a:endParaRPr lang="fr-FR" sz="600" dirty="0" smtClean="0">
              <a:solidFill>
                <a:srgbClr val="FF0000"/>
              </a:solidFill>
            </a:endParaRPr>
          </a:p>
          <a:p>
            <a:r>
              <a:rPr lang="fr-FR" dirty="0" smtClean="0">
                <a:solidFill>
                  <a:srgbClr val="FF0000"/>
                </a:solidFill>
              </a:rPr>
              <a:t>IPM2</a:t>
            </a:r>
            <a:endParaRPr lang="fr-FR" dirty="0">
              <a:solidFill>
                <a:srgbClr val="FF0000"/>
              </a:solidFill>
            </a:endParaRPr>
          </a:p>
        </p:txBody>
      </p:sp>
    </p:spTree>
    <p:extLst>
      <p:ext uri="{BB962C8B-B14F-4D97-AF65-F5344CB8AC3E}">
        <p14:creationId xmlns:p14="http://schemas.microsoft.com/office/powerpoint/2010/main" val="3087416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1" y="404813"/>
            <a:ext cx="6840760" cy="936625"/>
          </a:xfrm>
        </p:spPr>
        <p:txBody>
          <a:bodyPr/>
          <a:lstStyle/>
          <a:p>
            <a:r>
              <a:rPr lang="en-GB" sz="2400" dirty="0" smtClean="0"/>
              <a:t>Results </a:t>
            </a:r>
            <a:r>
              <a:rPr lang="en-GB" sz="2400" dirty="0"/>
              <a:t>of the SYNOPS analyses (1 m distance to water courses was assumed) are available for three of the six on-station experiments </a:t>
            </a:r>
            <a:endParaRPr lang="fr-FR" sz="24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070786961"/>
              </p:ext>
            </p:extLst>
          </p:nvPr>
        </p:nvGraphicFramePr>
        <p:xfrm>
          <a:off x="1043607" y="1700808"/>
          <a:ext cx="7776865" cy="4790268"/>
        </p:xfrm>
        <a:graphic>
          <a:graphicData uri="http://schemas.openxmlformats.org/drawingml/2006/table">
            <a:tbl>
              <a:tblPr firstRow="1" firstCol="1" bandRow="1">
                <a:tableStyleId>{5C22544A-7EE6-4342-B048-85BDC9FD1C3A}</a:tableStyleId>
              </a:tblPr>
              <a:tblGrid>
                <a:gridCol w="1113549"/>
                <a:gridCol w="1665267"/>
                <a:gridCol w="1666391"/>
                <a:gridCol w="1665267"/>
                <a:gridCol w="1666391"/>
              </a:tblGrid>
              <a:tr h="360396">
                <a:tc>
                  <a:txBody>
                    <a:bodyPr/>
                    <a:lstStyle/>
                    <a:p>
                      <a:pPr>
                        <a:lnSpc>
                          <a:spcPct val="150000"/>
                        </a:lnSpc>
                        <a:spcAft>
                          <a:spcPts val="1000"/>
                        </a:spcAft>
                        <a:tabLst>
                          <a:tab pos="464820" algn="l"/>
                        </a:tabLst>
                      </a:pPr>
                      <a:r>
                        <a:rPr lang="en-GB" sz="900" dirty="0">
                          <a:effectLst/>
                        </a:rPr>
                        <a:t>	</a:t>
                      </a:r>
                      <a:endParaRPr lang="fr-FR" sz="1100" dirty="0">
                        <a:effectLst/>
                        <a:latin typeface="Calibri"/>
                        <a:ea typeface="Calibri"/>
                        <a:cs typeface="Times New Roman"/>
                      </a:endParaRPr>
                    </a:p>
                  </a:txBody>
                  <a:tcPr marL="68580" marR="68580" marT="0" marB="0"/>
                </a:tc>
                <a:tc gridSpan="2">
                  <a:txBody>
                    <a:bodyPr/>
                    <a:lstStyle/>
                    <a:p>
                      <a:pPr algn="ctr">
                        <a:lnSpc>
                          <a:spcPct val="150000"/>
                        </a:lnSpc>
                        <a:spcAft>
                          <a:spcPts val="1000"/>
                        </a:spcAft>
                      </a:pPr>
                      <a:r>
                        <a:rPr lang="en-GB" sz="1800" b="1">
                          <a:effectLst/>
                        </a:rPr>
                        <a:t>Risk aquatic organism</a:t>
                      </a:r>
                      <a:endParaRPr lang="fr-FR" sz="2800" b="1">
                        <a:effectLst/>
                        <a:latin typeface="Calibri"/>
                        <a:ea typeface="Calibri"/>
                        <a:cs typeface="Times New Roman"/>
                      </a:endParaRPr>
                    </a:p>
                  </a:txBody>
                  <a:tcPr marL="68580" marR="68580" marT="0" marB="0"/>
                </a:tc>
                <a:tc hMerge="1">
                  <a:txBody>
                    <a:bodyPr/>
                    <a:lstStyle/>
                    <a:p>
                      <a:endParaRPr lang="fr-FR"/>
                    </a:p>
                  </a:txBody>
                  <a:tcPr/>
                </a:tc>
                <a:tc gridSpan="2">
                  <a:txBody>
                    <a:bodyPr/>
                    <a:lstStyle/>
                    <a:p>
                      <a:pPr algn="ctr">
                        <a:lnSpc>
                          <a:spcPct val="150000"/>
                        </a:lnSpc>
                        <a:spcAft>
                          <a:spcPts val="1000"/>
                        </a:spcAft>
                      </a:pPr>
                      <a:r>
                        <a:rPr lang="en-GB" sz="1800" b="1">
                          <a:effectLst/>
                        </a:rPr>
                        <a:t>Risk groundwater</a:t>
                      </a:r>
                      <a:endParaRPr lang="fr-FR" sz="2800" b="1">
                        <a:effectLst/>
                        <a:latin typeface="Calibri"/>
                        <a:ea typeface="Calibri"/>
                        <a:cs typeface="Times New Roman"/>
                      </a:endParaRPr>
                    </a:p>
                  </a:txBody>
                  <a:tcPr marL="68580" marR="68580" marT="0" marB="0"/>
                </a:tc>
                <a:tc hMerge="1">
                  <a:txBody>
                    <a:bodyPr/>
                    <a:lstStyle/>
                    <a:p>
                      <a:endParaRPr lang="fr-FR"/>
                    </a:p>
                  </a:txBody>
                  <a:tcPr/>
                </a:tc>
              </a:tr>
              <a:tr h="764296">
                <a:tc>
                  <a:txBody>
                    <a:bodyPr/>
                    <a:lstStyle/>
                    <a:p>
                      <a:pPr>
                        <a:lnSpc>
                          <a:spcPct val="150000"/>
                        </a:lnSpc>
                        <a:spcAft>
                          <a:spcPts val="1000"/>
                        </a:spcAft>
                      </a:pPr>
                      <a:r>
                        <a:rPr lang="en-GB" sz="900">
                          <a:effectLst/>
                        </a:rPr>
                        <a:t> </a:t>
                      </a:r>
                      <a:endParaRPr lang="fr-FR" sz="1100">
                        <a:effectLst/>
                        <a:latin typeface="Calibri"/>
                        <a:ea typeface="Calibri"/>
                        <a:cs typeface="Times New Roman"/>
                      </a:endParaRPr>
                    </a:p>
                  </a:txBody>
                  <a:tcPr marL="68580" marR="68580" marT="0" marB="0"/>
                </a:tc>
                <a:tc>
                  <a:txBody>
                    <a:bodyPr/>
                    <a:lstStyle/>
                    <a:p>
                      <a:pPr algn="ctr">
                        <a:lnSpc>
                          <a:spcPct val="150000"/>
                        </a:lnSpc>
                        <a:spcAft>
                          <a:spcPts val="1000"/>
                        </a:spcAft>
                      </a:pPr>
                      <a:r>
                        <a:rPr lang="en-GB" sz="1800" b="1" dirty="0">
                          <a:effectLst/>
                        </a:rPr>
                        <a:t>Acute</a:t>
                      </a:r>
                      <a:endParaRPr lang="fr-FR" sz="2800" b="1" dirty="0">
                        <a:effectLst/>
                        <a:latin typeface="Calibri"/>
                        <a:ea typeface="Calibri"/>
                        <a:cs typeface="Times New Roman"/>
                      </a:endParaRPr>
                    </a:p>
                  </a:txBody>
                  <a:tcPr marL="68580" marR="68580" marT="0" marB="0"/>
                </a:tc>
                <a:tc>
                  <a:txBody>
                    <a:bodyPr/>
                    <a:lstStyle/>
                    <a:p>
                      <a:pPr algn="ctr">
                        <a:lnSpc>
                          <a:spcPct val="150000"/>
                        </a:lnSpc>
                        <a:spcAft>
                          <a:spcPts val="1000"/>
                        </a:spcAft>
                      </a:pPr>
                      <a:r>
                        <a:rPr lang="en-GB" sz="1800" b="1">
                          <a:effectLst/>
                        </a:rPr>
                        <a:t>Chronic</a:t>
                      </a:r>
                      <a:endParaRPr lang="fr-FR" sz="2800" b="1">
                        <a:effectLst/>
                        <a:latin typeface="Calibri"/>
                        <a:ea typeface="Calibri"/>
                        <a:cs typeface="Times New Roman"/>
                      </a:endParaRPr>
                    </a:p>
                  </a:txBody>
                  <a:tcPr marL="68580" marR="68580" marT="0" marB="0"/>
                </a:tc>
                <a:tc>
                  <a:txBody>
                    <a:bodyPr/>
                    <a:lstStyle/>
                    <a:p>
                      <a:pPr algn="ctr">
                        <a:lnSpc>
                          <a:spcPct val="150000"/>
                        </a:lnSpc>
                        <a:spcAft>
                          <a:spcPts val="1000"/>
                        </a:spcAft>
                      </a:pPr>
                      <a:r>
                        <a:rPr lang="en-GB" sz="1800" b="1">
                          <a:effectLst/>
                        </a:rPr>
                        <a:t>Single substance</a:t>
                      </a:r>
                      <a:endParaRPr lang="fr-FR" sz="2800" b="1">
                        <a:effectLst/>
                        <a:latin typeface="Calibri"/>
                        <a:ea typeface="Calibri"/>
                        <a:cs typeface="Times New Roman"/>
                      </a:endParaRPr>
                    </a:p>
                  </a:txBody>
                  <a:tcPr marL="68580" marR="68580" marT="0" marB="0"/>
                </a:tc>
                <a:tc>
                  <a:txBody>
                    <a:bodyPr/>
                    <a:lstStyle/>
                    <a:p>
                      <a:pPr algn="ctr">
                        <a:lnSpc>
                          <a:spcPct val="150000"/>
                        </a:lnSpc>
                        <a:spcAft>
                          <a:spcPts val="1000"/>
                        </a:spcAft>
                      </a:pPr>
                      <a:r>
                        <a:rPr lang="en-GB" sz="1800" b="1" dirty="0">
                          <a:effectLst/>
                        </a:rPr>
                        <a:t>All substances</a:t>
                      </a:r>
                      <a:endParaRPr lang="fr-FR" sz="2800" b="1" dirty="0">
                        <a:effectLst/>
                        <a:latin typeface="Calibri"/>
                        <a:ea typeface="Calibri"/>
                        <a:cs typeface="Times New Roman"/>
                      </a:endParaRPr>
                    </a:p>
                  </a:txBody>
                  <a:tcPr marL="68580" marR="68580" marT="0" marB="0"/>
                </a:tc>
              </a:tr>
              <a:tr h="764296">
                <a:tc>
                  <a:txBody>
                    <a:bodyPr/>
                    <a:lstStyle/>
                    <a:p>
                      <a:pPr>
                        <a:lnSpc>
                          <a:spcPct val="150000"/>
                        </a:lnSpc>
                        <a:spcAft>
                          <a:spcPts val="1000"/>
                        </a:spcAft>
                      </a:pPr>
                      <a:r>
                        <a:rPr lang="en-GB" sz="900">
                          <a:effectLst/>
                        </a:rPr>
                        <a:t>Germany</a:t>
                      </a:r>
                      <a:endParaRPr lang="fr-FR" sz="1100">
                        <a:effectLst/>
                        <a:latin typeface="Calibri"/>
                        <a:ea typeface="Calibri"/>
                        <a:cs typeface="Times New Roman"/>
                      </a:endParaRPr>
                    </a:p>
                  </a:txBody>
                  <a:tcPr marL="68580" marR="68580" marT="0" marB="0"/>
                </a:tc>
                <a:tc>
                  <a:txBody>
                    <a:bodyPr/>
                    <a:lstStyle/>
                    <a:p>
                      <a:pPr algn="ctr">
                        <a:lnSpc>
                          <a:spcPct val="150000"/>
                        </a:lnSpc>
                        <a:spcAft>
                          <a:spcPts val="1000"/>
                        </a:spcAft>
                      </a:pPr>
                      <a:r>
                        <a:rPr lang="en-GB" sz="1600">
                          <a:effectLst/>
                        </a:rPr>
                        <a:t>CP&gt;IPM1&gt;IPM2</a:t>
                      </a:r>
                      <a:endParaRPr lang="fr-FR" sz="2400">
                        <a:effectLst/>
                        <a:latin typeface="Calibri"/>
                        <a:ea typeface="Calibri"/>
                        <a:cs typeface="Times New Roman"/>
                      </a:endParaRPr>
                    </a:p>
                  </a:txBody>
                  <a:tcPr marL="68580" marR="68580" marT="0" marB="0" anchor="ctr"/>
                </a:tc>
                <a:tc>
                  <a:txBody>
                    <a:bodyPr/>
                    <a:lstStyle/>
                    <a:p>
                      <a:pPr algn="ctr">
                        <a:lnSpc>
                          <a:spcPct val="150000"/>
                        </a:lnSpc>
                        <a:spcAft>
                          <a:spcPts val="1000"/>
                        </a:spcAft>
                      </a:pPr>
                      <a:r>
                        <a:rPr lang="en-GB" sz="1600" dirty="0">
                          <a:effectLst/>
                        </a:rPr>
                        <a:t>CP&gt;IPM1&gt;IPM2</a:t>
                      </a:r>
                      <a:endParaRPr lang="fr-FR" sz="2400" dirty="0">
                        <a:effectLst/>
                        <a:latin typeface="Calibri"/>
                        <a:ea typeface="Calibri"/>
                        <a:cs typeface="Times New Roman"/>
                      </a:endParaRPr>
                    </a:p>
                  </a:txBody>
                  <a:tcPr marL="68580" marR="68580" marT="0" marB="0" anchor="ctr"/>
                </a:tc>
                <a:tc>
                  <a:txBody>
                    <a:bodyPr/>
                    <a:lstStyle/>
                    <a:p>
                      <a:pPr algn="ctr">
                        <a:lnSpc>
                          <a:spcPct val="150000"/>
                        </a:lnSpc>
                        <a:spcAft>
                          <a:spcPts val="1000"/>
                        </a:spcAft>
                      </a:pPr>
                      <a:r>
                        <a:rPr lang="en-GB" sz="1600">
                          <a:effectLst/>
                        </a:rPr>
                        <a:t>CP&gt;IPM1&gt;IPM2</a:t>
                      </a:r>
                      <a:endParaRPr lang="fr-FR" sz="2400">
                        <a:effectLst/>
                        <a:latin typeface="Calibri"/>
                        <a:ea typeface="Calibri"/>
                        <a:cs typeface="Times New Roman"/>
                      </a:endParaRPr>
                    </a:p>
                  </a:txBody>
                  <a:tcPr marL="68580" marR="68580" marT="0" marB="0" anchor="ctr"/>
                </a:tc>
                <a:tc>
                  <a:txBody>
                    <a:bodyPr/>
                    <a:lstStyle/>
                    <a:p>
                      <a:pPr algn="ctr">
                        <a:lnSpc>
                          <a:spcPct val="150000"/>
                        </a:lnSpc>
                        <a:spcAft>
                          <a:spcPts val="1000"/>
                        </a:spcAft>
                      </a:pPr>
                      <a:r>
                        <a:rPr lang="en-GB" sz="1600">
                          <a:effectLst/>
                        </a:rPr>
                        <a:t>CP&gt;IPM1&gt;IPM2</a:t>
                      </a:r>
                      <a:endParaRPr lang="fr-FR" sz="2400">
                        <a:effectLst/>
                        <a:latin typeface="Calibri"/>
                        <a:ea typeface="Calibri"/>
                        <a:cs typeface="Times New Roman"/>
                      </a:endParaRPr>
                    </a:p>
                  </a:txBody>
                  <a:tcPr marL="68580" marR="68580" marT="0" marB="0" anchor="ctr"/>
                </a:tc>
              </a:tr>
              <a:tr h="764296">
                <a:tc>
                  <a:txBody>
                    <a:bodyPr/>
                    <a:lstStyle/>
                    <a:p>
                      <a:pPr>
                        <a:lnSpc>
                          <a:spcPct val="150000"/>
                        </a:lnSpc>
                        <a:spcAft>
                          <a:spcPts val="1000"/>
                        </a:spcAft>
                      </a:pPr>
                      <a:r>
                        <a:rPr lang="en-GB" sz="900">
                          <a:effectLst/>
                        </a:rPr>
                        <a:t>Denmark</a:t>
                      </a:r>
                      <a:endParaRPr lang="fr-FR" sz="1100">
                        <a:effectLst/>
                        <a:latin typeface="Calibri"/>
                        <a:ea typeface="Calibri"/>
                        <a:cs typeface="Times New Roman"/>
                      </a:endParaRPr>
                    </a:p>
                  </a:txBody>
                  <a:tcPr marL="68580" marR="68580" marT="0" marB="0"/>
                </a:tc>
                <a:tc>
                  <a:txBody>
                    <a:bodyPr/>
                    <a:lstStyle/>
                    <a:p>
                      <a:pPr algn="ctr">
                        <a:lnSpc>
                          <a:spcPct val="150000"/>
                        </a:lnSpc>
                        <a:spcAft>
                          <a:spcPts val="1000"/>
                        </a:spcAft>
                      </a:pPr>
                      <a:r>
                        <a:rPr lang="en-GB" sz="1600">
                          <a:effectLst/>
                        </a:rPr>
                        <a:t>CP&gt;IPM1&gt;IPM2</a:t>
                      </a:r>
                      <a:endParaRPr lang="fr-FR" sz="2400">
                        <a:effectLst/>
                        <a:latin typeface="Calibri"/>
                        <a:ea typeface="Calibri"/>
                        <a:cs typeface="Times New Roman"/>
                      </a:endParaRPr>
                    </a:p>
                  </a:txBody>
                  <a:tcPr marL="68580" marR="68580" marT="0" marB="0" anchor="ctr"/>
                </a:tc>
                <a:tc>
                  <a:txBody>
                    <a:bodyPr/>
                    <a:lstStyle/>
                    <a:p>
                      <a:pPr algn="ctr">
                        <a:lnSpc>
                          <a:spcPct val="150000"/>
                        </a:lnSpc>
                        <a:spcAft>
                          <a:spcPts val="1000"/>
                        </a:spcAft>
                      </a:pPr>
                      <a:r>
                        <a:rPr lang="en-GB" sz="1600">
                          <a:effectLst/>
                        </a:rPr>
                        <a:t>CP&gt;IPM1&gt;IPM2</a:t>
                      </a:r>
                      <a:endParaRPr lang="fr-FR" sz="2400">
                        <a:effectLst/>
                        <a:latin typeface="Calibri"/>
                        <a:ea typeface="Calibri"/>
                        <a:cs typeface="Times New Roman"/>
                      </a:endParaRPr>
                    </a:p>
                  </a:txBody>
                  <a:tcPr marL="68580" marR="68580" marT="0" marB="0" anchor="ctr"/>
                </a:tc>
                <a:tc>
                  <a:txBody>
                    <a:bodyPr/>
                    <a:lstStyle/>
                    <a:p>
                      <a:pPr algn="ctr">
                        <a:lnSpc>
                          <a:spcPct val="150000"/>
                        </a:lnSpc>
                        <a:spcAft>
                          <a:spcPts val="1000"/>
                        </a:spcAft>
                      </a:pPr>
                      <a:r>
                        <a:rPr lang="en-GB" sz="1600">
                          <a:effectLst/>
                        </a:rPr>
                        <a:t>CP&gt;IPM1&gt;IPM2</a:t>
                      </a:r>
                      <a:endParaRPr lang="fr-FR" sz="2400">
                        <a:effectLst/>
                        <a:latin typeface="Calibri"/>
                        <a:ea typeface="Calibri"/>
                        <a:cs typeface="Times New Roman"/>
                      </a:endParaRPr>
                    </a:p>
                  </a:txBody>
                  <a:tcPr marL="68580" marR="68580" marT="0" marB="0" anchor="ctr"/>
                </a:tc>
                <a:tc>
                  <a:txBody>
                    <a:bodyPr/>
                    <a:lstStyle/>
                    <a:p>
                      <a:pPr algn="ctr">
                        <a:lnSpc>
                          <a:spcPct val="150000"/>
                        </a:lnSpc>
                        <a:spcAft>
                          <a:spcPts val="1000"/>
                        </a:spcAft>
                      </a:pPr>
                      <a:r>
                        <a:rPr lang="en-GB" sz="1600">
                          <a:effectLst/>
                        </a:rPr>
                        <a:t>CP&gt;IPM1&gt;IPM2</a:t>
                      </a:r>
                      <a:endParaRPr lang="fr-FR" sz="2400">
                        <a:effectLst/>
                        <a:latin typeface="Calibri"/>
                        <a:ea typeface="Calibri"/>
                        <a:cs typeface="Times New Roman"/>
                      </a:endParaRPr>
                    </a:p>
                  </a:txBody>
                  <a:tcPr marL="68580" marR="68580" marT="0" marB="0" anchor="ctr"/>
                </a:tc>
              </a:tr>
              <a:tr h="1013618">
                <a:tc>
                  <a:txBody>
                    <a:bodyPr/>
                    <a:lstStyle/>
                    <a:p>
                      <a:pPr>
                        <a:lnSpc>
                          <a:spcPct val="150000"/>
                        </a:lnSpc>
                        <a:spcAft>
                          <a:spcPts val="1000"/>
                        </a:spcAft>
                      </a:pPr>
                      <a:r>
                        <a:rPr lang="en-GB" sz="900">
                          <a:effectLst/>
                        </a:rPr>
                        <a:t>France</a:t>
                      </a:r>
                      <a:endParaRPr lang="fr-FR" sz="1100">
                        <a:effectLst/>
                      </a:endParaRPr>
                    </a:p>
                    <a:p>
                      <a:pPr>
                        <a:lnSpc>
                          <a:spcPct val="150000"/>
                        </a:lnSpc>
                        <a:spcAft>
                          <a:spcPts val="1000"/>
                        </a:spcAft>
                      </a:pPr>
                      <a:r>
                        <a:rPr lang="en-GB" sz="900">
                          <a:effectLst/>
                        </a:rPr>
                        <a:t>(Arvalis)</a:t>
                      </a:r>
                      <a:endParaRPr lang="fr-FR" sz="1100">
                        <a:effectLst/>
                        <a:latin typeface="Calibri"/>
                        <a:ea typeface="Calibri"/>
                        <a:cs typeface="Times New Roman"/>
                      </a:endParaRPr>
                    </a:p>
                  </a:txBody>
                  <a:tcPr marL="68580" marR="68580" marT="0" marB="0"/>
                </a:tc>
                <a:tc>
                  <a:txBody>
                    <a:bodyPr/>
                    <a:lstStyle/>
                    <a:p>
                      <a:pPr algn="ctr">
                        <a:lnSpc>
                          <a:spcPct val="150000"/>
                        </a:lnSpc>
                        <a:spcAft>
                          <a:spcPts val="1000"/>
                        </a:spcAft>
                      </a:pPr>
                      <a:r>
                        <a:rPr lang="en-GB" sz="1600">
                          <a:effectLst/>
                        </a:rPr>
                        <a:t>IPM1&gt;CP</a:t>
                      </a:r>
                      <a:endParaRPr lang="fr-FR" sz="2400">
                        <a:effectLst/>
                        <a:latin typeface="Calibri"/>
                        <a:ea typeface="Calibri"/>
                        <a:cs typeface="Times New Roman"/>
                      </a:endParaRPr>
                    </a:p>
                  </a:txBody>
                  <a:tcPr marL="68580" marR="68580" marT="0" marB="0" anchor="ctr"/>
                </a:tc>
                <a:tc>
                  <a:txBody>
                    <a:bodyPr/>
                    <a:lstStyle/>
                    <a:p>
                      <a:pPr algn="ctr">
                        <a:lnSpc>
                          <a:spcPct val="150000"/>
                        </a:lnSpc>
                        <a:spcAft>
                          <a:spcPts val="1000"/>
                        </a:spcAft>
                      </a:pPr>
                      <a:r>
                        <a:rPr lang="en-GB" sz="1600">
                          <a:effectLst/>
                        </a:rPr>
                        <a:t>CP&gt;IPM1</a:t>
                      </a:r>
                      <a:endParaRPr lang="fr-FR" sz="2400">
                        <a:effectLst/>
                        <a:latin typeface="Calibri"/>
                        <a:ea typeface="Calibri"/>
                        <a:cs typeface="Times New Roman"/>
                      </a:endParaRPr>
                    </a:p>
                  </a:txBody>
                  <a:tcPr marL="68580" marR="68580" marT="0" marB="0" anchor="ctr"/>
                </a:tc>
                <a:tc>
                  <a:txBody>
                    <a:bodyPr/>
                    <a:lstStyle/>
                    <a:p>
                      <a:pPr algn="ctr">
                        <a:lnSpc>
                          <a:spcPct val="150000"/>
                        </a:lnSpc>
                        <a:spcAft>
                          <a:spcPts val="1000"/>
                        </a:spcAft>
                      </a:pPr>
                      <a:r>
                        <a:rPr lang="en-GB" sz="1600">
                          <a:effectLst/>
                        </a:rPr>
                        <a:t>CP&gt;IPM1</a:t>
                      </a:r>
                      <a:endParaRPr lang="fr-FR" sz="2400">
                        <a:effectLst/>
                        <a:latin typeface="Calibri"/>
                        <a:ea typeface="Calibri"/>
                        <a:cs typeface="Times New Roman"/>
                      </a:endParaRPr>
                    </a:p>
                  </a:txBody>
                  <a:tcPr marL="68580" marR="68580" marT="0" marB="0" anchor="ctr"/>
                </a:tc>
                <a:tc>
                  <a:txBody>
                    <a:bodyPr/>
                    <a:lstStyle/>
                    <a:p>
                      <a:pPr algn="ctr">
                        <a:lnSpc>
                          <a:spcPct val="150000"/>
                        </a:lnSpc>
                        <a:spcAft>
                          <a:spcPts val="1000"/>
                        </a:spcAft>
                      </a:pPr>
                      <a:r>
                        <a:rPr lang="en-GB" sz="1600">
                          <a:effectLst/>
                        </a:rPr>
                        <a:t>CP&gt;IPM1</a:t>
                      </a:r>
                      <a:endParaRPr lang="fr-FR" sz="2400">
                        <a:effectLst/>
                        <a:latin typeface="Calibri"/>
                        <a:ea typeface="Calibri"/>
                        <a:cs typeface="Times New Roman"/>
                      </a:endParaRPr>
                    </a:p>
                  </a:txBody>
                  <a:tcPr marL="68580" marR="68580" marT="0" marB="0" anchor="ctr"/>
                </a:tc>
              </a:tr>
              <a:tr h="1013618">
                <a:tc>
                  <a:txBody>
                    <a:bodyPr/>
                    <a:lstStyle/>
                    <a:p>
                      <a:pPr>
                        <a:lnSpc>
                          <a:spcPct val="150000"/>
                        </a:lnSpc>
                        <a:spcAft>
                          <a:spcPts val="1000"/>
                        </a:spcAft>
                      </a:pPr>
                      <a:r>
                        <a:rPr lang="en-GB" sz="900" dirty="0">
                          <a:effectLst/>
                        </a:rPr>
                        <a:t>France</a:t>
                      </a:r>
                      <a:endParaRPr lang="fr-FR" sz="1100" dirty="0">
                        <a:effectLst/>
                      </a:endParaRPr>
                    </a:p>
                    <a:p>
                      <a:pPr>
                        <a:lnSpc>
                          <a:spcPct val="150000"/>
                        </a:lnSpc>
                        <a:spcAft>
                          <a:spcPts val="1000"/>
                        </a:spcAft>
                      </a:pPr>
                      <a:r>
                        <a:rPr lang="en-GB" sz="900" dirty="0">
                          <a:effectLst/>
                        </a:rPr>
                        <a:t>(INRA)</a:t>
                      </a:r>
                      <a:endParaRPr lang="fr-FR" sz="1100" dirty="0">
                        <a:effectLst/>
                        <a:latin typeface="Calibri"/>
                        <a:ea typeface="Calibri"/>
                        <a:cs typeface="Times New Roman"/>
                      </a:endParaRPr>
                    </a:p>
                  </a:txBody>
                  <a:tcPr marL="68580" marR="68580" marT="0" marB="0"/>
                </a:tc>
                <a:tc>
                  <a:txBody>
                    <a:bodyPr/>
                    <a:lstStyle/>
                    <a:p>
                      <a:pPr algn="ctr">
                        <a:lnSpc>
                          <a:spcPct val="150000"/>
                        </a:lnSpc>
                        <a:spcAft>
                          <a:spcPts val="1000"/>
                        </a:spcAft>
                      </a:pPr>
                      <a:r>
                        <a:rPr lang="en-GB" sz="1600">
                          <a:effectLst/>
                        </a:rPr>
                        <a:t>CP&gt;IPM1</a:t>
                      </a:r>
                      <a:endParaRPr lang="fr-FR" sz="2400">
                        <a:effectLst/>
                        <a:latin typeface="Calibri"/>
                        <a:ea typeface="Calibri"/>
                        <a:cs typeface="Times New Roman"/>
                      </a:endParaRPr>
                    </a:p>
                  </a:txBody>
                  <a:tcPr marL="68580" marR="68580" marT="0" marB="0" anchor="ctr"/>
                </a:tc>
                <a:tc>
                  <a:txBody>
                    <a:bodyPr/>
                    <a:lstStyle/>
                    <a:p>
                      <a:pPr algn="ctr">
                        <a:lnSpc>
                          <a:spcPct val="150000"/>
                        </a:lnSpc>
                        <a:spcAft>
                          <a:spcPts val="1000"/>
                        </a:spcAft>
                      </a:pPr>
                      <a:r>
                        <a:rPr lang="en-GB" sz="1600">
                          <a:effectLst/>
                        </a:rPr>
                        <a:t>CP&gt;IPM1</a:t>
                      </a:r>
                      <a:endParaRPr lang="fr-FR" sz="2400">
                        <a:effectLst/>
                        <a:latin typeface="Calibri"/>
                        <a:ea typeface="Calibri"/>
                        <a:cs typeface="Times New Roman"/>
                      </a:endParaRPr>
                    </a:p>
                  </a:txBody>
                  <a:tcPr marL="68580" marR="68580" marT="0" marB="0" anchor="ctr"/>
                </a:tc>
                <a:tc>
                  <a:txBody>
                    <a:bodyPr/>
                    <a:lstStyle/>
                    <a:p>
                      <a:pPr algn="ctr">
                        <a:lnSpc>
                          <a:spcPct val="150000"/>
                        </a:lnSpc>
                        <a:spcAft>
                          <a:spcPts val="1000"/>
                        </a:spcAft>
                      </a:pPr>
                      <a:r>
                        <a:rPr lang="en-GB" sz="1600">
                          <a:effectLst/>
                        </a:rPr>
                        <a:t>CP=IPM1</a:t>
                      </a:r>
                      <a:endParaRPr lang="fr-FR" sz="2400">
                        <a:effectLst/>
                        <a:latin typeface="Calibri"/>
                        <a:ea typeface="Calibri"/>
                        <a:cs typeface="Times New Roman"/>
                      </a:endParaRPr>
                    </a:p>
                  </a:txBody>
                  <a:tcPr marL="68580" marR="68580" marT="0" marB="0" anchor="ctr"/>
                </a:tc>
                <a:tc>
                  <a:txBody>
                    <a:bodyPr/>
                    <a:lstStyle/>
                    <a:p>
                      <a:pPr algn="ctr">
                        <a:lnSpc>
                          <a:spcPct val="150000"/>
                        </a:lnSpc>
                        <a:spcAft>
                          <a:spcPts val="1000"/>
                        </a:spcAft>
                      </a:pPr>
                      <a:r>
                        <a:rPr lang="en-GB" sz="1600" dirty="0">
                          <a:effectLst/>
                        </a:rPr>
                        <a:t>CP=IPM1</a:t>
                      </a:r>
                      <a:endParaRPr lang="fr-FR" sz="2400" dirty="0">
                        <a:effectLst/>
                        <a:latin typeface="Calibri"/>
                        <a:ea typeface="Calibri"/>
                        <a:cs typeface="Times New Roman"/>
                      </a:endParaRPr>
                    </a:p>
                  </a:txBody>
                  <a:tcPr marL="68580" marR="68580" marT="0" marB="0" anchor="ctr"/>
                </a:tc>
              </a:tr>
            </a:tbl>
          </a:graphicData>
        </a:graphic>
      </p:graphicFrame>
      <p:pic>
        <p:nvPicPr>
          <p:cNvPr id="7" name="Picture 6" descr="http://www.enchantedlearning.com/europe/denmark/flag/Flagbig.GIF">
            <a:hlinkClick r:id="rId2" action="ppaction://hlinksldjump" tooltip="The risk to terrestrial organisms and bees was very low in all cases except for the CP system in Denmark where it was low for terrestrial organisms only"/>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941" y="3717032"/>
            <a:ext cx="804763" cy="5760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upload.wikimedia.org/wikipedia/en/thumb/b/ba/Flag_of_Germany.svg/1280px-Flag_of_Germany.svg.png">
            <a:hlinkClick r:id="rId2" action="ppaction://hlinksldjump" tooltip="Generally the ranking was CP&gt;IPM1&gt;IPM2"/>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2906904"/>
            <a:ext cx="90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upload.wikimedia.org/wikipedia/commons/thumb/5/54/Civil_and_Naval_Ensign_of_France.svg/2000px-Civil_and_Naval_Ensign_of_France.svg.png">
            <a:hlinkClick r:id="rId2" action="ppaction://hlinksldjump" tooltip="There was no IPM2 for the Arvalis trial as IPM2 was an organic scenario with no use of pesticides"/>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2963" y="5048200"/>
            <a:ext cx="864312" cy="5760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descr="http://www.cnipt.fr/wp-content/uploads/2014/02/5.-logo_arvali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9127" y="4437112"/>
            <a:ext cx="892327" cy="4320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2" descr="http://upload.wikimedia.org/wikipedia/fr/d/d4/INRA_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9128" y="5718718"/>
            <a:ext cx="913783" cy="37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969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7381</TotalTime>
  <Words>590</Words>
  <Application>Microsoft Office PowerPoint</Application>
  <PresentationFormat>Affichage à l'écran (4:3)</PresentationFormat>
  <Paragraphs>149</Paragraphs>
  <Slides>17</Slides>
  <Notes>1</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Modèle par défaut</vt:lpstr>
      <vt:lpstr>Présentation PowerPoint</vt:lpstr>
      <vt:lpstr>Background</vt:lpstr>
      <vt:lpstr>Location of on-station experiments</vt:lpstr>
      <vt:lpstr>IPM strategies</vt:lpstr>
      <vt:lpstr>Crop rotations</vt:lpstr>
      <vt:lpstr>Wheat yields in 6  on-station experiments</vt:lpstr>
      <vt:lpstr>Treatment Frequency Index (TFI)</vt:lpstr>
      <vt:lpstr>DEXiPM analyses of the Arvalis on-station experiment </vt:lpstr>
      <vt:lpstr>Results of the SYNOPS analyses (1 m distance to water courses was assumed) are available for three of the six on-station experiments </vt:lpstr>
      <vt:lpstr>Cost benefit analyses</vt:lpstr>
      <vt:lpstr>Crop diversity</vt:lpstr>
      <vt:lpstr>Variety mixtures</vt:lpstr>
      <vt:lpstr>Variety mixtures</vt:lpstr>
      <vt:lpstr>Weed harrowing </vt:lpstr>
      <vt:lpstr>Inter-row cultivation</vt:lpstr>
      <vt:lpstr>Conclusion</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Philippe DELVAL</dc:creator>
  <cp:lastModifiedBy>Philippe DELVAL</cp:lastModifiedBy>
  <cp:revision>391</cp:revision>
  <cp:lastPrinted>2015-03-03T11:19:40Z</cp:lastPrinted>
  <dcterms:modified xsi:type="dcterms:W3CDTF">2015-03-05T07:58:56Z</dcterms:modified>
</cp:coreProperties>
</file>