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56" r:id="rId4"/>
    <p:sldId id="448" r:id="rId5"/>
    <p:sldId id="478" r:id="rId6"/>
    <p:sldId id="400" r:id="rId7"/>
    <p:sldId id="477" r:id="rId8"/>
    <p:sldId id="480" r:id="rId9"/>
    <p:sldId id="475" r:id="rId10"/>
    <p:sldId id="465" r:id="rId11"/>
    <p:sldId id="485" r:id="rId12"/>
    <p:sldId id="484" r:id="rId13"/>
    <p:sldId id="454" r:id="rId14"/>
    <p:sldId id="455" r:id="rId15"/>
    <p:sldId id="337" r:id="rId16"/>
  </p:sldIdLst>
  <p:sldSz cx="9144000" cy="6858000" type="screen4x3"/>
  <p:notesSz cx="6669088" cy="97758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78" autoAdjust="0"/>
  </p:normalViewPr>
  <p:slideViewPr>
    <p:cSldViewPr>
      <p:cViewPr>
        <p:scale>
          <a:sx n="94" d="100"/>
          <a:sy n="94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6869" y="3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/>
          <a:lstStyle>
            <a:lvl1pPr algn="r">
              <a:defRPr sz="1200"/>
            </a:lvl1pPr>
          </a:lstStyle>
          <a:p>
            <a:fld id="{96C2D765-7A4E-4D2B-8556-F8B93CE1420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285004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6869" y="9285004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 anchor="b"/>
          <a:lstStyle>
            <a:lvl1pPr algn="r">
              <a:defRPr sz="1200"/>
            </a:lvl1pPr>
          </a:lstStyle>
          <a:p>
            <a:fld id="{6BF20EDE-D540-4626-8FE3-31244B72108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316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6869" y="3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/>
          <a:lstStyle>
            <a:lvl1pPr algn="r">
              <a:defRPr sz="1200"/>
            </a:lvl1pPr>
          </a:lstStyle>
          <a:p>
            <a:fld id="{0C70EB95-10CD-46D5-881F-3F1CE7AF74F3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0" tIns="44940" rIns="89880" bIns="4494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599" y="4644065"/>
            <a:ext cx="5335893" cy="4398652"/>
          </a:xfrm>
          <a:prstGeom prst="rect">
            <a:avLst/>
          </a:prstGeom>
        </p:spPr>
        <p:txBody>
          <a:bodyPr vert="horz" lIns="89880" tIns="44940" rIns="89880" bIns="4494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285004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6869" y="9285004"/>
            <a:ext cx="2890665" cy="489261"/>
          </a:xfrm>
          <a:prstGeom prst="rect">
            <a:avLst/>
          </a:prstGeom>
        </p:spPr>
        <p:txBody>
          <a:bodyPr vert="horz" lIns="89880" tIns="44940" rIns="89880" bIns="44940" rtlCol="0" anchor="b"/>
          <a:lstStyle>
            <a:lvl1pPr algn="r">
              <a:defRPr sz="1200"/>
            </a:lvl1pPr>
          </a:lstStyle>
          <a:p>
            <a:fld id="{C6AAF1C4-656F-47B7-AB4D-E3943AE72D8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19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1C4-656F-47B7-AB4D-E3943AE72D8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76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0B1C.1CD5147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8225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33" y="5949280"/>
            <a:ext cx="1036258" cy="708908"/>
          </a:xfrm>
          <a:prstGeom prst="rect">
            <a:avLst/>
          </a:prstGeom>
        </p:spPr>
      </p:pic>
      <p:pic>
        <p:nvPicPr>
          <p:cNvPr id="2050" name="Picture 2" descr="C:\Backup_21012014\_ARB\DTU Aqua\DTU Logo5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991"/>
            <a:ext cx="2234184" cy="7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3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148B-426A-4FA1-9A11-02654D46B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24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148B-426A-4FA1-9A11-02654D46B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63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458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83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11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079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95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24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04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054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61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925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23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387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374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399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45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792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400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187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7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 smtClean="0"/>
          </a:p>
        </p:txBody>
      </p:sp>
      <p:pic>
        <p:nvPicPr>
          <p:cNvPr id="7" name="Bilde 6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355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608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922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137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99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59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148B-426A-4FA1-9A11-02654D46BE1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Bilde 9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9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148B-426A-4FA1-9A11-02654D46BE1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6" name="Bilde 5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06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148B-426A-4FA1-9A11-02654D46BE1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Bilde 4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4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148B-426A-4FA1-9A11-02654D46BE1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Bilde 7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1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5148B-426A-4FA1-9A11-02654D46BE1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Bilde 7" descr="cid:image001.png@01CF0B1C.1CD5147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6" y="6263190"/>
            <a:ext cx="1353888" cy="44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81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5148B-426A-4FA1-9A11-02654D46BE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9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333A-1B6E-4A05-9FB7-F761752B7776}" type="datetimeFigureOut">
              <a:rPr lang="da-DK" smtClean="0"/>
              <a:t>19-09-2016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2295-F6CD-43BE-BCDB-B10220132B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56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 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41A6-A5E1-45CD-B258-0E0C80E24A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64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4.png"/><Relationship Id="rId7" Type="http://schemas.openxmlformats.org/officeDocument/2006/relationships/hyperlink" Target="http://www.google.dk/url?sa=i&amp;rct=j&amp;q=&amp;esrc=s&amp;source=images&amp;cd=&amp;cad=rja&amp;uact=8&amp;ved=0ahUKEwip5OjZ7ZPPAhUBhiwKHbt0AjsQjRwIBw&amp;url=http://www.simplyoil.co.nz/simply-oil/oils/discover-soya-oil/&amp;bvm=bv.133053837,d.bGg&amp;psig=AFQjCNH480TNbmYwS3ayzflRBS-JTHP6ow&amp;ust=14741141201470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1.jpeg"/><Relationship Id="rId4" Type="http://schemas.openxmlformats.org/officeDocument/2006/relationships/image" Target="../media/image25.png"/><Relationship Id="rId9" Type="http://schemas.openxmlformats.org/officeDocument/2006/relationships/hyperlink" Target="https://www.google.dk/imgres?imgurl=http://cdn.deseretnews.com/images/article/contentimage/1728823/1728823.jpg&amp;imgrefurl=http://www.deseretnews.com/article/865660316/Fish-oil-is-Americas-preferred-supplement--but-does-it-even-work.html?pg%3Dall&amp;docid=td1hhCNMrPla7M&amp;tbnid=aa8AaAF2NpFfIM:&amp;w=464&amp;h=309&amp;bih=765&amp;biw=1583&amp;ved=0ahUKEwilisjlk5bPAhXGZCwKHTLyAVQ4ZBAzCEsoSDBI&amp;iact=mrc&amp;uact=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ahUKEwjYmeeWuJbPAhULliwKHa2eDXIQjRwIBw&amp;url=http://www.bioenergychina.org/ea/Facility.html&amp;bvm=bv.133178914,d.bGg&amp;psig=AFQjCNG-AlmvTbBNiiKJ8nDZFgJ-gvsNww&amp;ust=147420297164334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google.dk/url?sa=i&amp;rct=j&amp;q=&amp;esrc=s&amp;source=images&amp;cd=&amp;cad=rja&amp;uact=8&amp;ved=0ahUKEwjr4rq1u5bPAhXNKCwKHR6-De0QjRwIBw&amp;url=http://www.harmonygardenslandscaping.com/ask-landscaping-expert/put-your-perennials-to-bed-for-the-winter/&amp;psig=AFQjCNFcPrHLUDqGxlItUpzmk9h_m6IxvQ&amp;ust=1474203832898473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ildlife.org/industries/fishmeal-and-fish-oi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inoil.co.za/oil_soya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scratchandpeck.com/shop/fish-meal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http://www.google.dk/url?sa=i&amp;rct=j&amp;q=&amp;esrc=s&amp;source=images&amp;cd=&amp;ved=0ahUKEwjqqOK46ZPPAhVJfiwKHR0LAccQjRwIBw&amp;url=http://kingfishproducts.com/about-our-company.htm&amp;psig=AFQjCNH2oO5vUE1ep9OodDqjP7Ee1OyTKw&amp;ust=14741126042254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27949" y="1844824"/>
            <a:ext cx="5292588" cy="1296144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 Requirements in Organic Aquaculture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68" y="6392444"/>
            <a:ext cx="16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www.oraqua.eu</a:t>
            </a:r>
            <a:endParaRPr lang="nb-NO" dirty="0"/>
          </a:p>
        </p:txBody>
      </p:sp>
      <p:pic>
        <p:nvPicPr>
          <p:cNvPr id="1026" name="Picture 2" descr="C:\Backup_21012014\_ARB\DTU Aqua\DTU Logo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9" y="260648"/>
            <a:ext cx="226389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658019" y="5270926"/>
            <a:ext cx="4032448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</a:p>
          <a:p>
            <a:pPr algn="ctr"/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</a:p>
          <a:p>
            <a:pPr algn="ctr"/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da-DK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23</a:t>
            </a:r>
            <a:r>
              <a:rPr lang="da-DK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536127" y="3789040"/>
            <a:ext cx="6276233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Alfred Jokumsen, DTU </a:t>
            </a:r>
          </a:p>
          <a:p>
            <a:pPr algn="ctr"/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Giuseppe </a:t>
            </a:r>
            <a:r>
              <a:rPr lang="da-D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Lembo</a:t>
            </a:r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COISPA</a:t>
            </a:r>
            <a:endParaRPr lang="da-DK" sz="2000" b="1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 dirty="0"/>
          </a:p>
        </p:txBody>
      </p:sp>
      <p:pic>
        <p:nvPicPr>
          <p:cNvPr id="10" name="Picture 10" descr="C:\Documents and Settings\ajo\Local Settings\Temp\EU_Organic_Logo_Colour_OuterLine_rg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677631"/>
            <a:ext cx="941427" cy="7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1365919" cy="8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1320" y="620713"/>
            <a:ext cx="8661400" cy="504031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 chain high unsaturated                                      are unique in fish oil/marine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-/zooplankton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in carnivorous fish diets, e.g. EPA and DHA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oils contain only short chain                                                 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Limited – if any - innate capacity in carnivorous fish for converting short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into EPA/DHA 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smtClean="0"/>
              <a:t>     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use of available                 resources </a:t>
            </a:r>
            <a:endParaRPr lang="en-US" sz="2000" dirty="0" smtClean="0"/>
          </a:p>
          <a:p>
            <a:pPr>
              <a:spcAft>
                <a:spcPts val="600"/>
              </a:spcAft>
              <a:defRPr/>
            </a:pPr>
            <a:endParaRPr lang="en-US" sz="2000" b="1" dirty="0" smtClean="0"/>
          </a:p>
          <a:p>
            <a:pPr>
              <a:defRPr/>
            </a:pPr>
            <a:endParaRPr lang="nb-NO" sz="20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23559" name="Rektangel 6"/>
          <p:cNvSpPr>
            <a:spLocks noChangeArrowheads="1"/>
          </p:cNvSpPr>
          <p:nvPr/>
        </p:nvSpPr>
        <p:spPr bwMode="auto">
          <a:xfrm>
            <a:off x="9900592" y="6323013"/>
            <a:ext cx="139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altLang="nb-NO" sz="800" dirty="0">
                <a:solidFill>
                  <a:schemeClr val="bg1"/>
                </a:solidFill>
                <a:cs typeface="Arial" charset="0"/>
              </a:rPr>
              <a:t>By </a:t>
            </a:r>
            <a:r>
              <a:rPr lang="da-DK" altLang="nb-NO" sz="800" dirty="0" err="1">
                <a:solidFill>
                  <a:schemeClr val="bg1"/>
                </a:solidFill>
                <a:cs typeface="Arial" charset="0"/>
              </a:rPr>
              <a:t>courtesy</a:t>
            </a:r>
            <a:r>
              <a:rPr lang="da-DK" altLang="nb-NO" sz="800" dirty="0">
                <a:solidFill>
                  <a:schemeClr val="bg1"/>
                </a:solidFill>
                <a:cs typeface="Arial" charset="0"/>
              </a:rPr>
              <a:t> of ,</a:t>
            </a:r>
            <a:r>
              <a:rPr lang="da-DK" altLang="nb-NO" sz="800" dirty="0" err="1">
                <a:solidFill>
                  <a:schemeClr val="bg1"/>
                </a:solidFill>
                <a:cs typeface="Arial" charset="0"/>
              </a:rPr>
              <a:t>Culmarex</a:t>
            </a:r>
            <a:r>
              <a:rPr lang="da-DK" altLang="nb-NO" sz="8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2195736" y="130742"/>
            <a:ext cx="5112568" cy="686821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Fish oil replacement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1234" y="1037611"/>
                <a:ext cx="3273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𝛚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a-DK" sz="2400" b="1" dirty="0" err="1" smtClean="0">
                    <a:latin typeface="Arial" pitchFamily="34" charset="0"/>
                    <a:cs typeface="Arial" pitchFamily="34" charset="0"/>
                  </a:rPr>
                  <a:t>fatty</a:t>
                </a:r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a-DK" sz="2400" b="1" dirty="0" err="1" smtClean="0">
                    <a:latin typeface="Arial" pitchFamily="34" charset="0"/>
                    <a:cs typeface="Arial" pitchFamily="34" charset="0"/>
                  </a:rPr>
                  <a:t>acids</a:t>
                </a:r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 (FA)</a:t>
                </a:r>
                <a:endParaRPr lang="da-DK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34" y="1037611"/>
                <a:ext cx="3273268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r="-1862" b="-3026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64976" y="2466579"/>
                <a:ext cx="1631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𝛚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 FAs</a:t>
                </a:r>
                <a:endParaRPr lang="da-DK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976" y="2466579"/>
                <a:ext cx="1631793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333" r="-4869" b="-320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2010" y="3313371"/>
                <a:ext cx="162789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𝛚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 FAs</a:t>
                </a:r>
                <a:r>
                  <a:rPr lang="da-DK" sz="2600" b="1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endParaRPr lang="da-DK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10" y="3313371"/>
                <a:ext cx="1627898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3750" r="-5243" b="-2875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4008" y="3836327"/>
                <a:ext cx="1391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𝛚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 FA</a:t>
                </a:r>
                <a:endParaRPr lang="da-DK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836327"/>
                <a:ext cx="139185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 t="-9211" r="-5263" b="-3026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Billedresultat for soya oil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2" y="4719316"/>
            <a:ext cx="3344912" cy="137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Billedresultat for fish oil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88" y="4606291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lèche droite 4"/>
          <p:cNvSpPr/>
          <p:nvPr/>
        </p:nvSpPr>
        <p:spPr>
          <a:xfrm>
            <a:off x="251520" y="3871583"/>
            <a:ext cx="647700" cy="3603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Tekstboks 10"/>
          <p:cNvSpPr txBox="1"/>
          <p:nvPr/>
        </p:nvSpPr>
        <p:spPr>
          <a:xfrm>
            <a:off x="22164" y="64758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35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2938" y="1052736"/>
            <a:ext cx="8713787" cy="525621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Bacteria, fungi, algae </a:t>
            </a:r>
          </a:p>
          <a:p>
            <a:pPr lvl="1">
              <a:defRPr/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cell organisms (AA profile ⸗ FM)</a:t>
            </a:r>
          </a:p>
          <a:p>
            <a:pPr lvl="1">
              <a:defRPr/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Waste may be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substrate 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⸗ </a:t>
            </a:r>
          </a:p>
          <a:p>
            <a:pPr marL="457200" lvl="1" indent="0">
              <a:buNone/>
              <a:defRPr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recycling nutrients</a:t>
            </a:r>
          </a:p>
          <a:p>
            <a:pPr lvl="1">
              <a:defRPr/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Marine micro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algae 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⸗ EPA, DHA etc.</a:t>
            </a:r>
          </a:p>
          <a:p>
            <a:pPr lvl="1">
              <a:defRPr/>
            </a:pPr>
            <a:endParaRPr lang="en-US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Processed (non-ruminant) Animal Protein (PAP), blood meal </a:t>
            </a:r>
          </a:p>
          <a:p>
            <a:pPr lvl="1">
              <a:defRPr/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protein/adequate AA 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marL="457200" lvl="1" indent="0">
              <a:buNone/>
              <a:defRPr/>
            </a:pP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Insect meals</a:t>
            </a:r>
          </a:p>
          <a:p>
            <a:pPr lvl="1">
              <a:defRPr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High protein/adequate 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AA/(FA) content</a:t>
            </a:r>
          </a:p>
          <a:p>
            <a:pPr lvl="1">
              <a:defRPr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rowth substrate/feed                                                  determines composition </a:t>
            </a:r>
          </a:p>
          <a:p>
            <a:pPr lvl="1">
              <a:defRPr/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productivity</a:t>
            </a:r>
          </a:p>
          <a:p>
            <a:pPr>
              <a:defRPr/>
            </a:pP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nb-NO" sz="22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47663" y="188640"/>
            <a:ext cx="6300699" cy="64807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feed ingredients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melorm title=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40" y="5805264"/>
            <a:ext cx="323972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Billedresultat for alga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245176"/>
            <a:ext cx="2376264" cy="135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Billedresultat for blood meal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71" y="3861048"/>
            <a:ext cx="1670385" cy="147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boks 10"/>
          <p:cNvSpPr txBox="1"/>
          <p:nvPr/>
        </p:nvSpPr>
        <p:spPr>
          <a:xfrm>
            <a:off x="22164" y="64758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4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0503" y="1736725"/>
            <a:ext cx="8280400" cy="3384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altLang="it-IT" sz="2800" b="1" dirty="0">
                <a:latin typeface="Arial" charset="0"/>
                <a:cs typeface="Arial" charset="0"/>
              </a:rPr>
              <a:t>Diversifying the basket </a:t>
            </a:r>
            <a:r>
              <a:rPr lang="nb-NO" altLang="it-IT" sz="2800" b="1" dirty="0" smtClean="0">
                <a:latin typeface="Arial" charset="0"/>
                <a:cs typeface="Arial" charset="0"/>
              </a:rPr>
              <a:t>of </a:t>
            </a:r>
            <a:r>
              <a:rPr lang="nb-NO" altLang="it-IT" sz="2800" b="1" dirty="0">
                <a:latin typeface="Arial" charset="0"/>
                <a:cs typeface="Arial" charset="0"/>
              </a:rPr>
              <a:t>available feed </a:t>
            </a:r>
            <a:r>
              <a:rPr lang="nb-NO" altLang="it-IT" sz="2800" b="1" dirty="0" smtClean="0">
                <a:latin typeface="Arial" charset="0"/>
                <a:cs typeface="Arial" charset="0"/>
              </a:rPr>
              <a:t>ingredients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complement the need of optimal diets for organic production, i.e. AA, FA, etc.</a:t>
            </a:r>
          </a:p>
          <a:p>
            <a:pPr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in development of alternative diet sources, e.g. EPA, DHA etc.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Recycling wastes as a resource</a:t>
            </a:r>
          </a:p>
          <a:p>
            <a:pPr>
              <a:defRPr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b-NO" sz="20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25606" name="Tekstboks 5"/>
          <p:cNvSpPr txBox="1">
            <a:spLocks noChangeArrowheads="1"/>
          </p:cNvSpPr>
          <p:nvPr/>
        </p:nvSpPr>
        <p:spPr bwMode="auto">
          <a:xfrm>
            <a:off x="7839075" y="6667500"/>
            <a:ext cx="1444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nb-NO" sz="800">
                <a:solidFill>
                  <a:schemeClr val="bg1"/>
                </a:solidFill>
                <a:latin typeface="Arial" charset="0"/>
              </a:rPr>
              <a:t>By courtesy of V.J. Larsen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142331" y="381328"/>
            <a:ext cx="6696744" cy="103144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perspectives of organic aquaculture feed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C:\Documents and Settings\ajo\Local Settings\Temp\EU_Organic_Logo_Colour_OuterLine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2669672" cy="141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17116"/>
            <a:ext cx="2080469" cy="15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10"/>
          <p:cNvSpPr txBox="1"/>
          <p:nvPr/>
        </p:nvSpPr>
        <p:spPr>
          <a:xfrm>
            <a:off x="22164" y="64758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39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jo\Local Settings\Temp\EU_Organic_Logo_Colour_OuterLine_rg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157192"/>
            <a:ext cx="2165226" cy="122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86" y="2995613"/>
            <a:ext cx="3517713" cy="1081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boks 1"/>
          <p:cNvSpPr txBox="1"/>
          <p:nvPr/>
        </p:nvSpPr>
        <p:spPr>
          <a:xfrm>
            <a:off x="6012397" y="23442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028" name="Picture 4" descr="C:\Backup_21012014\_ARB\ROBUSTFISH\Billeder\Billeder\Det økologiske dambrug Skravad Mølle mellem Viborg og Hob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29" y="4857816"/>
            <a:ext cx="5931944" cy="182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496" y="903982"/>
            <a:ext cx="910850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da-DK" sz="4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 YOU  </a:t>
            </a:r>
            <a:endParaRPr lang="en-US" sz="4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375900" y="764704"/>
            <a:ext cx="8640960" cy="538857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 for organic aquaculture production must: 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omply with organic principles / EU regulations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Fulfil nutrient requirements, incl. specific amino acids (AA)/fatty acids (FA)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Suit specimen feeding habit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Well-balanced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to secure optimal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performance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fish health, high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product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quality, and low environmental impact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However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, EU organic regulations restrict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and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processing of feed ingredients</a:t>
            </a:r>
          </a:p>
          <a:p>
            <a:pPr>
              <a:spcAft>
                <a:spcPts val="600"/>
              </a:spcAf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 smtClean="0"/>
          </a:p>
          <a:p>
            <a:pPr>
              <a:defRPr/>
            </a:pPr>
            <a:endParaRPr lang="nb-NO" sz="20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456384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4"/>
          <p:cNvSpPr/>
          <p:nvPr/>
        </p:nvSpPr>
        <p:spPr>
          <a:xfrm>
            <a:off x="504424" y="5013176"/>
            <a:ext cx="647700" cy="3603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69679"/>
            <a:ext cx="336474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10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6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75421"/>
            <a:ext cx="8320960" cy="4617875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ingredients in diets for carnivorous fish and shrimps</a:t>
            </a:r>
          </a:p>
          <a:p>
            <a:pPr>
              <a:spcAft>
                <a:spcPts val="600"/>
              </a:spcAft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required dietary nutrients (all life stages), i.e.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Amino acids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Cholesterol &amp; phospholipids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 Vitamins and minerals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Limited availability / restrictions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400" dirty="0" smtClean="0"/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000" b="1" dirty="0" smtClean="0"/>
          </a:p>
          <a:p>
            <a:pPr>
              <a:defRPr/>
            </a:pPr>
            <a:endParaRPr lang="nb-NO" sz="20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Flèche droite 4"/>
          <p:cNvSpPr/>
          <p:nvPr/>
        </p:nvSpPr>
        <p:spPr>
          <a:xfrm>
            <a:off x="1010048" y="5129370"/>
            <a:ext cx="647700" cy="3603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23840" y="298495"/>
            <a:ext cx="7704856" cy="64807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Fishmeal (FM) and Fish oil (FO)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3312703"/>
                <a:ext cx="2674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𝛚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da-DK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a-DK" sz="2400" b="1" dirty="0" err="1" smtClean="0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da-DK" sz="2400" b="1" dirty="0" smtClean="0">
                    <a:latin typeface="Arial" pitchFamily="34" charset="0"/>
                    <a:cs typeface="Arial" pitchFamily="34" charset="0"/>
                  </a:rPr>
                  <a:t>atty </a:t>
                </a:r>
                <a:r>
                  <a:rPr lang="da-DK" sz="2400" b="1" dirty="0" err="1" smtClean="0">
                    <a:latin typeface="Arial" pitchFamily="34" charset="0"/>
                    <a:cs typeface="Arial" pitchFamily="34" charset="0"/>
                  </a:rPr>
                  <a:t>acids</a:t>
                </a:r>
                <a:endParaRPr lang="da-DK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12703"/>
                <a:ext cx="267470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2961" b="-3026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ttp://www.plentex.com.au/irm/ShowMedia.aspx?MediaId=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14" y="2651720"/>
            <a:ext cx="2897510" cy="2245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boks 10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5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029400"/>
            <a:ext cx="7473181" cy="56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850" y="905045"/>
            <a:ext cx="88201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a-D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da-D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da-D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carnivorous</a:t>
            </a:r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products of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Fishmeal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trimmings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Fishmeal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trimmings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isheries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plant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(max. 60 %)</a:t>
            </a:r>
          </a:p>
          <a:p>
            <a:endParaRPr lang="da-DK" sz="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Fishmeal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a-D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Amendment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1358/2014)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181977" y="116632"/>
            <a:ext cx="6636029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Sourcing of feed ingredients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11" name="Tekstboks 10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4</a:t>
            </a:r>
            <a:endParaRPr lang="da-DK" dirty="0"/>
          </a:p>
        </p:txBody>
      </p:sp>
      <p:pic>
        <p:nvPicPr>
          <p:cNvPr id="14" name="irc_mi" descr="Billedresultat for fish meal fish oil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0079"/>
            <a:ext cx="4320480" cy="1942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7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029400"/>
            <a:ext cx="7473181" cy="56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665520" y="116632"/>
            <a:ext cx="5570363" cy="576064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Sourcing of feed ingredients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11" name="Tekstboks 10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5</a:t>
            </a:r>
            <a:endParaRPr lang="da-DK" dirty="0"/>
          </a:p>
        </p:txBody>
      </p:sp>
      <p:sp>
        <p:nvSpPr>
          <p:cNvPr id="13" name="Tekstboks 3"/>
          <p:cNvSpPr txBox="1"/>
          <p:nvPr/>
        </p:nvSpPr>
        <p:spPr>
          <a:xfrm>
            <a:off x="215895" y="2739892"/>
            <a:ext cx="188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Challenges:</a:t>
            </a:r>
            <a:endParaRPr lang="da-DK" sz="2800" b="1" dirty="0"/>
          </a:p>
        </p:txBody>
      </p:sp>
      <p:sp>
        <p:nvSpPr>
          <p:cNvPr id="14" name="Tekstboks 2"/>
          <p:cNvSpPr txBox="1"/>
          <p:nvPr/>
        </p:nvSpPr>
        <p:spPr>
          <a:xfrm>
            <a:off x="202391" y="3171462"/>
            <a:ext cx="8496623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feed products of aquaculture origin and trimmings from organic aquaculture are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Trimmings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a well defined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product, i.e. variation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(AA),                          lipid (FA), mineral content (high P)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Trimmings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not be used in feed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for the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species </a:t>
            </a:r>
            <a:endParaRPr lang="en-US" sz="24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391" y="764704"/>
            <a:ext cx="882015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products of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Fishmeal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trimmings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Fishmeal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trimmings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  <a:endParaRPr lang="da-D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lde 5" descr="C:\Users\GerdBe\AppData\Local\Microsoft\Windows\Temporary Internet Files\Content.IE5\WAP33NQQ\FH040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38" y="4005064"/>
            <a:ext cx="3027304" cy="21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029400"/>
            <a:ext cx="7473181" cy="56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7144" y="692696"/>
            <a:ext cx="792730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plant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(max. 60 %)</a:t>
            </a:r>
          </a:p>
          <a:p>
            <a:endParaRPr lang="da-DK" sz="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907705" y="25192"/>
            <a:ext cx="5112568" cy="595496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Fishmeal replacement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11" name="Tekstboks 10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6</a:t>
            </a:r>
            <a:endParaRPr lang="da-DK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2" y="3547338"/>
            <a:ext cx="4824536" cy="279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boks 3"/>
          <p:cNvSpPr txBox="1"/>
          <p:nvPr/>
        </p:nvSpPr>
        <p:spPr>
          <a:xfrm>
            <a:off x="710576" y="1484784"/>
            <a:ext cx="7082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(AA) profile </a:t>
            </a: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144" y="1946449"/>
            <a:ext cx="6588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400" b="1" dirty="0" smtClean="0">
                <a:latin typeface="Arial" pitchFamily="34" charset="0"/>
                <a:cs typeface="Arial" pitchFamily="34" charset="0"/>
              </a:rPr>
              <a:t>First  </a:t>
            </a:r>
            <a:r>
              <a:rPr lang="da-DK" sz="2400" b="1" dirty="0" err="1" smtClean="0">
                <a:latin typeface="Arial" pitchFamily="34" charset="0"/>
                <a:cs typeface="Arial" pitchFamily="34" charset="0"/>
              </a:rPr>
              <a:t>limiting</a:t>
            </a:r>
            <a:r>
              <a:rPr lang="da-DK" sz="2400" b="1" dirty="0" smtClean="0">
                <a:latin typeface="Arial" pitchFamily="34" charset="0"/>
                <a:cs typeface="Arial" pitchFamily="34" charset="0"/>
              </a:rPr>
              <a:t> AA </a:t>
            </a:r>
            <a:r>
              <a:rPr lang="da-DK" sz="2400" b="1" dirty="0" err="1" smtClean="0">
                <a:latin typeface="Arial" pitchFamily="34" charset="0"/>
                <a:cs typeface="Arial" pitchFamily="34" charset="0"/>
              </a:rPr>
              <a:t>determines</a:t>
            </a:r>
            <a:r>
              <a:rPr lang="da-DK" sz="2400" b="1" dirty="0" smtClean="0">
                <a:latin typeface="Arial" pitchFamily="34" charset="0"/>
                <a:cs typeface="Arial" pitchFamily="34" charset="0"/>
              </a:rPr>
              <a:t>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b="1" dirty="0" err="1" smtClean="0">
                <a:latin typeface="Arial" pitchFamily="34" charset="0"/>
                <a:cs typeface="Arial" pitchFamily="34" charset="0"/>
              </a:rPr>
              <a:t>Synthetic</a:t>
            </a:r>
            <a:r>
              <a:rPr lang="da-DK" sz="2400" b="1" dirty="0" smtClean="0">
                <a:latin typeface="Arial" pitchFamily="34" charset="0"/>
                <a:cs typeface="Arial" pitchFamily="34" charset="0"/>
              </a:rPr>
              <a:t> AA not </a:t>
            </a:r>
            <a:r>
              <a:rPr lang="da-DK" sz="2400" b="1" dirty="0" err="1" smtClean="0">
                <a:latin typeface="Arial" pitchFamily="34" charset="0"/>
                <a:cs typeface="Arial" pitchFamily="34" charset="0"/>
              </a:rPr>
              <a:t>allowed</a:t>
            </a:r>
            <a:endParaRPr lang="da-DK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b="1" dirty="0" err="1" smtClean="0">
                <a:latin typeface="Arial" pitchFamily="34" charset="0"/>
                <a:cs typeface="Arial" pitchFamily="34" charset="0"/>
              </a:rPr>
              <a:t>Anti-nutrients</a:t>
            </a:r>
            <a:endParaRPr lang="da-DK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b="1" dirty="0" err="1" smtClean="0">
                <a:latin typeface="Arial" pitchFamily="34" charset="0"/>
                <a:cs typeface="Arial" pitchFamily="34" charset="0"/>
              </a:rPr>
              <a:t>Environmental</a:t>
            </a:r>
            <a:r>
              <a:rPr lang="da-DK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400" b="1" dirty="0" err="1" smtClean="0">
                <a:latin typeface="Arial" pitchFamily="34" charset="0"/>
                <a:cs typeface="Arial" pitchFamily="34" charset="0"/>
              </a:rPr>
              <a:t>impact</a:t>
            </a:r>
            <a:endParaRPr lang="da-D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144" y="3779996"/>
            <a:ext cx="2987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Histidine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(fermentation) </a:t>
            </a:r>
          </a:p>
          <a:p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supplement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salmonid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diets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a-D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Amendment</a:t>
            </a: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. 1358/2014)</a:t>
            </a:r>
          </a:p>
          <a:p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droite 4"/>
          <p:cNvSpPr/>
          <p:nvPr/>
        </p:nvSpPr>
        <p:spPr>
          <a:xfrm>
            <a:off x="6012718" y="3914973"/>
            <a:ext cx="431676" cy="1801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kstboks 5"/>
          <p:cNvSpPr txBox="1">
            <a:spLocks noChangeArrowheads="1"/>
          </p:cNvSpPr>
          <p:nvPr/>
        </p:nvSpPr>
        <p:spPr bwMode="auto">
          <a:xfrm>
            <a:off x="7812088" y="6657975"/>
            <a:ext cx="1444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nb-NO" sz="800">
                <a:solidFill>
                  <a:schemeClr val="bg1"/>
                </a:solidFill>
                <a:latin typeface="Arial" charset="0"/>
              </a:rPr>
              <a:t>By courtesy of V.J. Larsen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0970"/>
            <a:ext cx="6447890" cy="35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317347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b="1" dirty="0" smtClean="0">
                <a:latin typeface="Arial" pitchFamily="34" charset="0"/>
                <a:cs typeface="Arial" pitchFamily="34" charset="0"/>
              </a:rPr>
              <a:t>FM</a:t>
            </a:r>
          </a:p>
          <a:p>
            <a:r>
              <a:rPr lang="da-DK" b="1" dirty="0" smtClean="0">
                <a:latin typeface="Arial" pitchFamily="34" charset="0"/>
                <a:cs typeface="Arial" pitchFamily="34" charset="0"/>
              </a:rPr>
              <a:t>∆  VEG</a:t>
            </a:r>
            <a:endParaRPr lang="da-DK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427" y="6061292"/>
            <a:ext cx="253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feeding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hours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da-DK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895690"/>
            <a:ext cx="770453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plant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(max. 60 %)</a:t>
            </a:r>
          </a:p>
          <a:p>
            <a:endParaRPr lang="da-DK" sz="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121102" y="116632"/>
            <a:ext cx="6829466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Sourcing of feed ingredients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boks 3"/>
          <p:cNvSpPr txBox="1"/>
          <p:nvPr/>
        </p:nvSpPr>
        <p:spPr>
          <a:xfrm>
            <a:off x="694435" y="1724849"/>
            <a:ext cx="814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Arial" pitchFamily="34" charset="0"/>
                <a:cs typeface="Arial" pitchFamily="34" charset="0"/>
              </a:rPr>
              <a:t>Challenge: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Differences in amino acid up-take pattern between FM and VEG based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diets</a:t>
            </a:r>
            <a:endParaRPr 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rc_mi" descr="Billedresultat for soya oil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4339"/>
            <a:ext cx="1833116" cy="193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rc_mi" descr="Billedresultat for fish meal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30499"/>
            <a:ext cx="1800225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 rot="16200000">
            <a:off x="5763590" y="5500882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 err="1" smtClean="0"/>
              <a:t>Courtesy</a:t>
            </a:r>
            <a:r>
              <a:rPr lang="da-DK" sz="800" dirty="0" smtClean="0"/>
              <a:t> of Larsen et al., 2012</a:t>
            </a:r>
            <a:endParaRPr lang="da-DK" dirty="0"/>
          </a:p>
        </p:txBody>
      </p:sp>
      <p:sp>
        <p:nvSpPr>
          <p:cNvPr id="13" name="Tekstboks 10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51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35" y="3975428"/>
            <a:ext cx="2746535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kstboks 5"/>
          <p:cNvSpPr txBox="1">
            <a:spLocks noChangeArrowheads="1"/>
          </p:cNvSpPr>
          <p:nvPr/>
        </p:nvSpPr>
        <p:spPr bwMode="auto">
          <a:xfrm>
            <a:off x="7812088" y="6657975"/>
            <a:ext cx="1444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nb-NO" sz="800" dirty="0">
                <a:solidFill>
                  <a:schemeClr val="bg1"/>
                </a:solidFill>
                <a:latin typeface="Arial" charset="0"/>
              </a:rPr>
              <a:t>By </a:t>
            </a:r>
            <a:r>
              <a:rPr lang="da-DK" altLang="nb-NO" sz="800" dirty="0" err="1">
                <a:solidFill>
                  <a:schemeClr val="bg1"/>
                </a:solidFill>
                <a:latin typeface="Arial" charset="0"/>
              </a:rPr>
              <a:t>courtesy</a:t>
            </a:r>
            <a:r>
              <a:rPr lang="da-DK" altLang="nb-NO" sz="800" dirty="0">
                <a:solidFill>
                  <a:schemeClr val="bg1"/>
                </a:solidFill>
                <a:latin typeface="Arial" charset="0"/>
              </a:rPr>
              <a:t> of V.J. Larsen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71" y="2446122"/>
            <a:ext cx="4962336" cy="431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2564904"/>
            <a:ext cx="2479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A, B,C: 0.29 % </a:t>
            </a:r>
            <a:r>
              <a:rPr lang="da-DK" b="1" dirty="0" err="1" smtClean="0"/>
              <a:t>phytate</a:t>
            </a:r>
            <a:r>
              <a:rPr lang="da-DK" b="1" dirty="0" smtClean="0"/>
              <a:t>-P</a:t>
            </a:r>
          </a:p>
          <a:p>
            <a:r>
              <a:rPr lang="da-DK" b="1" dirty="0" smtClean="0"/>
              <a:t>A: 0.89 % Total-P</a:t>
            </a:r>
          </a:p>
          <a:p>
            <a:r>
              <a:rPr lang="da-DK" b="1" dirty="0" smtClean="0"/>
              <a:t>B: 0.97 % Total P</a:t>
            </a:r>
          </a:p>
          <a:p>
            <a:r>
              <a:rPr lang="da-DK" b="1" dirty="0" smtClean="0"/>
              <a:t>C: 1.12 % Total P</a:t>
            </a:r>
            <a:endParaRPr lang="da-DK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6425835"/>
            <a:ext cx="314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Suffix</a:t>
            </a:r>
            <a:r>
              <a:rPr lang="da-DK" dirty="0" smtClean="0"/>
              <a:t> ”1” : </a:t>
            </a:r>
            <a:r>
              <a:rPr lang="da-DK" dirty="0" err="1" smtClean="0"/>
              <a:t>phytase</a:t>
            </a:r>
            <a:r>
              <a:rPr lang="da-DK" dirty="0" smtClean="0"/>
              <a:t> supplement</a:t>
            </a:r>
            <a:endParaRPr lang="da-DK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74296" y="6274944"/>
            <a:ext cx="144016" cy="209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5287987" y="5886678"/>
            <a:ext cx="1582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 err="1" smtClean="0"/>
              <a:t>Courtesy</a:t>
            </a:r>
            <a:r>
              <a:rPr lang="da-DK" sz="800" dirty="0" smtClean="0"/>
              <a:t> of Dalsgaard et al., 2009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689784" y="764704"/>
            <a:ext cx="770453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plant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(max. 60 %)</a:t>
            </a:r>
          </a:p>
          <a:p>
            <a:endParaRPr lang="da-DK" sz="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115615" y="44624"/>
            <a:ext cx="6840761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Sourcing of feed ingredients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boks 3"/>
          <p:cNvSpPr txBox="1"/>
          <p:nvPr/>
        </p:nvSpPr>
        <p:spPr>
          <a:xfrm>
            <a:off x="604304" y="1556792"/>
            <a:ext cx="814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Arial" pitchFamily="34" charset="0"/>
                <a:cs typeface="Arial" pitchFamily="34" charset="0"/>
              </a:rPr>
              <a:t>Challenge: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phosphorus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availability in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</a:p>
          <a:p>
            <a:endParaRPr 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boks 10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95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029400"/>
            <a:ext cx="7473181" cy="56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101295" y="116632"/>
            <a:ext cx="6912768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Sourcing of feed </a:t>
            </a:r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nb-NO"/>
          </a:p>
        </p:txBody>
      </p:sp>
      <p:sp>
        <p:nvSpPr>
          <p:cNvPr id="3" name="Tekstboks 2"/>
          <p:cNvSpPr txBox="1"/>
          <p:nvPr/>
        </p:nvSpPr>
        <p:spPr>
          <a:xfrm>
            <a:off x="428959" y="2300403"/>
            <a:ext cx="7578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shrimps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comprise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max. 25 %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fishmeal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10 %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Cholesterol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supplement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shrimp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diets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phytoplankton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zooplankton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larval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rearing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a-D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juveniles</a:t>
            </a:r>
            <a:endParaRPr lang="da-DK" sz="2400" b="1" dirty="0"/>
          </a:p>
        </p:txBody>
      </p:sp>
      <p:sp>
        <p:nvSpPr>
          <p:cNvPr id="7" name="Tekstboks 6"/>
          <p:cNvSpPr txBox="1"/>
          <p:nvPr/>
        </p:nvSpPr>
        <p:spPr>
          <a:xfrm>
            <a:off x="22164" y="6475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9</a:t>
            </a:r>
            <a:endParaRPr lang="da-DK" dirty="0"/>
          </a:p>
        </p:txBody>
      </p:sp>
      <p:pic>
        <p:nvPicPr>
          <p:cNvPr id="3076" name="Picture 4" descr="https://upload.wikimedia.org/wikipedia/commons/2/2e/CSIRO_ScienceImage_2992_The_Giant_Tiger_Pra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23" y="2330197"/>
            <a:ext cx="2202656" cy="14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08720"/>
            <a:ext cx="54906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b="1" i="1" dirty="0" err="1" smtClean="0">
                <a:latin typeface="Arial" pitchFamily="34" charset="0"/>
                <a:cs typeface="Arial" pitchFamily="34" charset="0"/>
              </a:rPr>
              <a:t>Amendments</a:t>
            </a:r>
            <a:r>
              <a:rPr lang="da-DK" sz="2600" b="1" i="1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da-DK" sz="2600" b="1" i="1" dirty="0" err="1" smtClean="0">
                <a:latin typeface="Arial" pitchFamily="34" charset="0"/>
                <a:cs typeface="Arial" pitchFamily="34" charset="0"/>
              </a:rPr>
              <a:t>Reg</a:t>
            </a:r>
            <a:r>
              <a:rPr lang="da-DK" sz="2600" b="1" i="1" dirty="0" smtClean="0">
                <a:latin typeface="Arial" pitchFamily="34" charset="0"/>
                <a:cs typeface="Arial" pitchFamily="34" charset="0"/>
              </a:rPr>
              <a:t>. 1358/2014:</a:t>
            </a:r>
            <a:endParaRPr lang="da-DK" sz="2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71" y="1401163"/>
            <a:ext cx="873348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Fishmeal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endParaRPr lang="da-D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irc_mi" descr="Billedresultat for fish meal fish oil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48637"/>
            <a:ext cx="6120130" cy="159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7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14529</TotalTime>
  <Words>755</Words>
  <Application>Microsoft Office PowerPoint</Application>
  <PresentationFormat>On-screen Show (4:3)</PresentationFormat>
  <Paragraphs>157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Office-tema</vt:lpstr>
      <vt:lpstr>Custom Design</vt:lpstr>
      <vt:lpstr>Egendefinert utforming</vt:lpstr>
      <vt:lpstr>Feed Requirements in Organic Aquaculture</vt:lpstr>
      <vt:lpstr>Introduction</vt:lpstr>
      <vt:lpstr>PowerPoint Presentation</vt:lpstr>
      <vt:lpstr>Sourcing of feed ingredients</vt:lpstr>
      <vt:lpstr>Sourcing of feed ingredients</vt:lpstr>
      <vt:lpstr>Fishmeal replacement</vt:lpstr>
      <vt:lpstr>Sourcing of feed ingredients</vt:lpstr>
      <vt:lpstr>Sourcing of feed ingredients</vt:lpstr>
      <vt:lpstr>Sourcing of feed ingredients</vt:lpstr>
      <vt:lpstr>PowerPoint Presentation</vt:lpstr>
      <vt:lpstr>PowerPoint Presentation</vt:lpstr>
      <vt:lpstr>PowerPoint Presentation</vt:lpstr>
      <vt:lpstr>PowerPoint Presentation</vt:lpstr>
    </vt:vector>
  </TitlesOfParts>
  <Company>Nofima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Kristiansen</dc:creator>
  <cp:lastModifiedBy>Alfred Jokumsen</cp:lastModifiedBy>
  <cp:revision>429</cp:revision>
  <cp:lastPrinted>2016-09-19T13:07:01Z</cp:lastPrinted>
  <dcterms:created xsi:type="dcterms:W3CDTF">2014-04-02T07:58:06Z</dcterms:created>
  <dcterms:modified xsi:type="dcterms:W3CDTF">2016-09-19T13:23:33Z</dcterms:modified>
</cp:coreProperties>
</file>