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</p:sldMasterIdLst>
  <p:notesMasterIdLst>
    <p:notesMasterId r:id="rId17"/>
  </p:notesMasterIdLst>
  <p:handoutMasterIdLst>
    <p:handoutMasterId r:id="rId18"/>
  </p:handoutMasterIdLst>
  <p:sldIdLst>
    <p:sldId id="290" r:id="rId3"/>
    <p:sldId id="265" r:id="rId4"/>
    <p:sldId id="283" r:id="rId5"/>
    <p:sldId id="284" r:id="rId6"/>
    <p:sldId id="287" r:id="rId7"/>
    <p:sldId id="266" r:id="rId8"/>
    <p:sldId id="292" r:id="rId9"/>
    <p:sldId id="293" r:id="rId10"/>
    <p:sldId id="291" r:id="rId11"/>
    <p:sldId id="279" r:id="rId12"/>
    <p:sldId id="272" r:id="rId13"/>
    <p:sldId id="273" r:id="rId14"/>
    <p:sldId id="268" r:id="rId15"/>
    <p:sldId id="289" r:id="rId16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1B4894"/>
    <a:srgbClr val="0000CC"/>
    <a:srgbClr val="0000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71" autoAdjust="0"/>
  </p:normalViewPr>
  <p:slideViewPr>
    <p:cSldViewPr>
      <p:cViewPr>
        <p:scale>
          <a:sx n="100" d="100"/>
          <a:sy n="100" d="100"/>
        </p:scale>
        <p:origin x="-1296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4" d="100"/>
          <a:sy n="74" d="100"/>
        </p:scale>
        <p:origin x="-2928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EC994F-97DF-4E9F-A35D-CA3D64D27FEB}" type="datetimeFigureOut">
              <a:rPr lang="en-US" smtClean="0"/>
              <a:t>1/4/2017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420282-4E3B-4B91-A994-266B769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12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60811C-432C-490F-9377-C0890D0ABDA1}" type="datetimeFigureOut">
              <a:rPr lang="da-DK" smtClean="0"/>
              <a:pPr/>
              <a:t>04-01-2017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FD66B-7B3B-4DE6-A9CA-48181EEC9D61}" type="slidenum">
              <a:rPr lang="da-DK" smtClean="0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14287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FD66B-7B3B-4DE6-A9CA-48181EEC9D61}" type="slidenum">
              <a:rPr lang="da-DK" smtClean="0"/>
              <a:pPr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70485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FD66B-7B3B-4DE6-A9CA-48181EEC9D61}" type="slidenum">
              <a:rPr lang="da-DK" smtClean="0"/>
              <a:pPr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092839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65247-AFE3-44DB-8B1B-9484DB0C5344}" type="slidenum">
              <a:rPr lang="da-DK" smtClean="0">
                <a:solidFill>
                  <a:prstClr val="black"/>
                </a:solidFill>
              </a:rPr>
              <a:pPr/>
              <a:t>11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1427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965247-AFE3-44DB-8B1B-9484DB0C5344}" type="slidenum">
              <a:rPr lang="da-DK" smtClean="0">
                <a:solidFill>
                  <a:prstClr val="black"/>
                </a:solidFill>
              </a:rPr>
              <a:pPr/>
              <a:t>12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0032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FD66B-7B3B-4DE6-A9CA-48181EEC9D61}" type="slidenum">
              <a:rPr lang="da-DK" smtClean="0"/>
              <a:pPr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582262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FD66B-7B3B-4DE6-A9CA-48181EEC9D61}" type="slidenum">
              <a:rPr lang="da-DK" smtClean="0"/>
              <a:pPr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20887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FD66B-7B3B-4DE6-A9CA-48181EEC9D61}" type="slidenum">
              <a:rPr lang="da-DK" smtClean="0"/>
              <a:pPr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72728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FD66B-7B3B-4DE6-A9CA-48181EEC9D61}" type="slidenum">
              <a:rPr lang="da-DK" smtClean="0"/>
              <a:pPr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82540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FD66B-7B3B-4DE6-A9CA-48181EEC9D61}" type="slidenum">
              <a:rPr lang="da-DK" smtClean="0"/>
              <a:pPr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84603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FD66B-7B3B-4DE6-A9CA-48181EEC9D61}" type="slidenum">
              <a:rPr lang="da-DK" smtClean="0"/>
              <a:pPr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84603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FD66B-7B3B-4DE6-A9CA-48181EEC9D61}" type="slidenum">
              <a:rPr lang="da-DK" smtClean="0"/>
              <a:pPr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51456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FD66B-7B3B-4DE6-A9CA-48181EEC9D61}" type="slidenum">
              <a:rPr lang="da-DK" smtClean="0"/>
              <a:pPr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479460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FD66B-7B3B-4DE6-A9CA-48181EEC9D61}" type="slidenum">
              <a:rPr lang="da-DK" smtClean="0"/>
              <a:pPr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729551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FD66B-7B3B-4DE6-A9CA-48181EEC9D61}" type="slidenum">
              <a:rPr lang="da-DK" smtClean="0"/>
              <a:pPr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92144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el 1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>
            <a:normAutofit/>
          </a:bodyPr>
          <a:lstStyle/>
          <a:p>
            <a:endParaRPr lang="da-DK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itel 1"/>
          <p:cNvSpPr>
            <a:spLocks noGrp="1"/>
          </p:cNvSpPr>
          <p:nvPr>
            <p:ph type="ctrTitle"/>
          </p:nvPr>
        </p:nvSpPr>
        <p:spPr>
          <a:xfrm>
            <a:off x="838200" y="1772816"/>
            <a:ext cx="7772400" cy="1470025"/>
          </a:xfrm>
        </p:spPr>
        <p:txBody>
          <a:bodyPr/>
          <a:lstStyle/>
          <a:p>
            <a:endParaRPr lang="da-DK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Picture 5" descr="korn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7243" y="4490739"/>
            <a:ext cx="2397125" cy="1728787"/>
          </a:xfrm>
          <a:prstGeom prst="rect">
            <a:avLst/>
          </a:prstGeom>
          <a:noFill/>
        </p:spPr>
      </p:pic>
      <p:pic>
        <p:nvPicPr>
          <p:cNvPr id="24" name="Picture 11"/>
          <p:cNvPicPr>
            <a:picLocks noChangeAspect="1" noChangeArrowheads="1"/>
          </p:cNvPicPr>
          <p:nvPr userDrawn="1"/>
        </p:nvPicPr>
        <p:blipFill>
          <a:blip r:embed="rId3" cstate="print"/>
          <a:srcRect t="26047" b="26003"/>
          <a:stretch>
            <a:fillRect/>
          </a:stretch>
        </p:blipFill>
        <p:spPr bwMode="auto">
          <a:xfrm>
            <a:off x="3043810" y="4510112"/>
            <a:ext cx="2400300" cy="1727200"/>
          </a:xfrm>
          <a:prstGeom prst="rect">
            <a:avLst/>
          </a:prstGeom>
          <a:noFill/>
          <a:ln w="1778" algn="ctr">
            <a:noFill/>
            <a:miter lim="800000"/>
            <a:headEnd/>
            <a:tailEnd/>
          </a:ln>
          <a:effectLst/>
        </p:spPr>
      </p:pic>
      <p:pic>
        <p:nvPicPr>
          <p:cNvPr id="25" name="Picture 3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0550" y="4510112"/>
            <a:ext cx="1665288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44" y="188640"/>
            <a:ext cx="8820912" cy="3779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da-DK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da-DK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756EE0-8BB9-474C-B3F4-EFEEFBD35DBE}" type="slidenum">
              <a:rPr lang="en-GB" altLang="da-DK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496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da-DK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da-DK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3BD89-E616-4E1C-A9DD-F21C4A18D02B}" type="slidenum">
              <a:rPr lang="en-GB" altLang="da-DK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800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da-DK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da-DK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6051B-6390-4300-9128-B1D27384FCF4}" type="slidenum">
              <a:rPr lang="en-GB" altLang="da-DK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1166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da-DK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da-DK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EA72B-7F60-41C9-AC2A-10F704D021FC}" type="slidenum">
              <a:rPr lang="en-GB" altLang="da-DK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012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da-DK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da-DK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72220-3EB7-4629-8656-E1EBBBE09B35}" type="slidenum">
              <a:rPr lang="en-GB" altLang="da-DK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753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88913"/>
            <a:ext cx="8820150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/>
          <p:cNvGrpSpPr>
            <a:grpSpLocks noChangeAspect="1"/>
          </p:cNvGrpSpPr>
          <p:nvPr userDrawn="1"/>
        </p:nvGrpSpPr>
        <p:grpSpPr bwMode="auto">
          <a:xfrm>
            <a:off x="241300" y="255588"/>
            <a:ext cx="442913" cy="220662"/>
            <a:chOff x="454" y="227"/>
            <a:chExt cx="384" cy="192"/>
          </a:xfrm>
        </p:grpSpPr>
        <p:sp>
          <p:nvSpPr>
            <p:cNvPr id="6" name="Freeform 8"/>
            <p:cNvSpPr>
              <a:spLocks noChangeAspect="1"/>
            </p:cNvSpPr>
            <p:nvPr/>
          </p:nvSpPr>
          <p:spPr bwMode="auto">
            <a:xfrm>
              <a:off x="646" y="323"/>
              <a:ext cx="192" cy="96"/>
            </a:xfrm>
            <a:custGeom>
              <a:avLst/>
              <a:gdLst>
                <a:gd name="T0" fmla="*/ 192 w 8160"/>
                <a:gd name="T1" fmla="*/ 10 h 4080"/>
                <a:gd name="T2" fmla="*/ 189 w 8160"/>
                <a:gd name="T3" fmla="*/ 24 h 4080"/>
                <a:gd name="T4" fmla="*/ 184 w 8160"/>
                <a:gd name="T5" fmla="*/ 37 h 4080"/>
                <a:gd name="T6" fmla="*/ 178 w 8160"/>
                <a:gd name="T7" fmla="*/ 50 h 4080"/>
                <a:gd name="T8" fmla="*/ 170 w 8160"/>
                <a:gd name="T9" fmla="*/ 61 h 4080"/>
                <a:gd name="T10" fmla="*/ 161 w 8160"/>
                <a:gd name="T11" fmla="*/ 71 h 4080"/>
                <a:gd name="T12" fmla="*/ 150 w 8160"/>
                <a:gd name="T13" fmla="*/ 80 h 4080"/>
                <a:gd name="T14" fmla="*/ 138 w 8160"/>
                <a:gd name="T15" fmla="*/ 87 h 4080"/>
                <a:gd name="T16" fmla="*/ 125 w 8160"/>
                <a:gd name="T17" fmla="*/ 92 h 4080"/>
                <a:gd name="T18" fmla="*/ 111 w 8160"/>
                <a:gd name="T19" fmla="*/ 95 h 4080"/>
                <a:gd name="T20" fmla="*/ 96 w 8160"/>
                <a:gd name="T21" fmla="*/ 96 h 4080"/>
                <a:gd name="T22" fmla="*/ 81 w 8160"/>
                <a:gd name="T23" fmla="*/ 95 h 4080"/>
                <a:gd name="T24" fmla="*/ 67 w 8160"/>
                <a:gd name="T25" fmla="*/ 92 h 4080"/>
                <a:gd name="T26" fmla="*/ 54 w 8160"/>
                <a:gd name="T27" fmla="*/ 87 h 4080"/>
                <a:gd name="T28" fmla="*/ 42 w 8160"/>
                <a:gd name="T29" fmla="*/ 80 h 4080"/>
                <a:gd name="T30" fmla="*/ 31 w 8160"/>
                <a:gd name="T31" fmla="*/ 71 h 4080"/>
                <a:gd name="T32" fmla="*/ 22 w 8160"/>
                <a:gd name="T33" fmla="*/ 61 h 4080"/>
                <a:gd name="T34" fmla="*/ 14 w 8160"/>
                <a:gd name="T35" fmla="*/ 50 h 4080"/>
                <a:gd name="T36" fmla="*/ 8 w 8160"/>
                <a:gd name="T37" fmla="*/ 37 h 4080"/>
                <a:gd name="T38" fmla="*/ 3 w 8160"/>
                <a:gd name="T39" fmla="*/ 24 h 4080"/>
                <a:gd name="T40" fmla="*/ 0 w 8160"/>
                <a:gd name="T41" fmla="*/ 10 h 4080"/>
                <a:gd name="T42" fmla="*/ 48 w 8160"/>
                <a:gd name="T43" fmla="*/ 0 h 4080"/>
                <a:gd name="T44" fmla="*/ 49 w 8160"/>
                <a:gd name="T45" fmla="*/ 7 h 4080"/>
                <a:gd name="T46" fmla="*/ 50 w 8160"/>
                <a:gd name="T47" fmla="*/ 14 h 4080"/>
                <a:gd name="T48" fmla="*/ 53 w 8160"/>
                <a:gd name="T49" fmla="*/ 21 h 4080"/>
                <a:gd name="T50" fmla="*/ 56 w 8160"/>
                <a:gd name="T51" fmla="*/ 27 h 4080"/>
                <a:gd name="T52" fmla="*/ 61 w 8160"/>
                <a:gd name="T53" fmla="*/ 32 h 4080"/>
                <a:gd name="T54" fmla="*/ 66 w 8160"/>
                <a:gd name="T55" fmla="*/ 37 h 4080"/>
                <a:gd name="T56" fmla="*/ 71 w 8160"/>
                <a:gd name="T57" fmla="*/ 41 h 4080"/>
                <a:gd name="T58" fmla="*/ 77 w 8160"/>
                <a:gd name="T59" fmla="*/ 44 h 4080"/>
                <a:gd name="T60" fmla="*/ 84 w 8160"/>
                <a:gd name="T61" fmla="*/ 46 h 4080"/>
                <a:gd name="T62" fmla="*/ 91 w 8160"/>
                <a:gd name="T63" fmla="*/ 48 h 4080"/>
                <a:gd name="T64" fmla="*/ 98 w 8160"/>
                <a:gd name="T65" fmla="*/ 48 h 4080"/>
                <a:gd name="T66" fmla="*/ 106 w 8160"/>
                <a:gd name="T67" fmla="*/ 47 h 4080"/>
                <a:gd name="T68" fmla="*/ 113 w 8160"/>
                <a:gd name="T69" fmla="*/ 45 h 4080"/>
                <a:gd name="T70" fmla="*/ 119 w 8160"/>
                <a:gd name="T71" fmla="*/ 42 h 4080"/>
                <a:gd name="T72" fmla="*/ 125 w 8160"/>
                <a:gd name="T73" fmla="*/ 38 h 4080"/>
                <a:gd name="T74" fmla="*/ 130 w 8160"/>
                <a:gd name="T75" fmla="*/ 34 h 4080"/>
                <a:gd name="T76" fmla="*/ 134 w 8160"/>
                <a:gd name="T77" fmla="*/ 29 h 4080"/>
                <a:gd name="T78" fmla="*/ 138 w 8160"/>
                <a:gd name="T79" fmla="*/ 23 h 4080"/>
                <a:gd name="T80" fmla="*/ 141 w 8160"/>
                <a:gd name="T81" fmla="*/ 16 h 4080"/>
                <a:gd name="T82" fmla="*/ 143 w 8160"/>
                <a:gd name="T83" fmla="*/ 10 h 4080"/>
                <a:gd name="T84" fmla="*/ 144 w 8160"/>
                <a:gd name="T85" fmla="*/ 2 h 408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8160" h="4080">
                  <a:moveTo>
                    <a:pt x="8160" y="0"/>
                  </a:moveTo>
                  <a:lnTo>
                    <a:pt x="8155" y="209"/>
                  </a:lnTo>
                  <a:lnTo>
                    <a:pt x="8139" y="416"/>
                  </a:lnTo>
                  <a:lnTo>
                    <a:pt x="8113" y="620"/>
                  </a:lnTo>
                  <a:lnTo>
                    <a:pt x="8077" y="821"/>
                  </a:lnTo>
                  <a:lnTo>
                    <a:pt x="8033" y="1019"/>
                  </a:lnTo>
                  <a:lnTo>
                    <a:pt x="7977" y="1212"/>
                  </a:lnTo>
                  <a:lnTo>
                    <a:pt x="7913" y="1401"/>
                  </a:lnTo>
                  <a:lnTo>
                    <a:pt x="7841" y="1587"/>
                  </a:lnTo>
                  <a:lnTo>
                    <a:pt x="7759" y="1768"/>
                  </a:lnTo>
                  <a:lnTo>
                    <a:pt x="7669" y="1943"/>
                  </a:lnTo>
                  <a:lnTo>
                    <a:pt x="7571" y="2114"/>
                  </a:lnTo>
                  <a:lnTo>
                    <a:pt x="7465" y="2280"/>
                  </a:lnTo>
                  <a:lnTo>
                    <a:pt x="7352" y="2440"/>
                  </a:lnTo>
                  <a:lnTo>
                    <a:pt x="7231" y="2594"/>
                  </a:lnTo>
                  <a:lnTo>
                    <a:pt x="7103" y="2742"/>
                  </a:lnTo>
                  <a:lnTo>
                    <a:pt x="6968" y="2884"/>
                  </a:lnTo>
                  <a:lnTo>
                    <a:pt x="6827" y="3019"/>
                  </a:lnTo>
                  <a:lnTo>
                    <a:pt x="6679" y="3148"/>
                  </a:lnTo>
                  <a:lnTo>
                    <a:pt x="6525" y="3268"/>
                  </a:lnTo>
                  <a:lnTo>
                    <a:pt x="6365" y="3382"/>
                  </a:lnTo>
                  <a:lnTo>
                    <a:pt x="6200" y="3488"/>
                  </a:lnTo>
                  <a:lnTo>
                    <a:pt x="6028" y="3586"/>
                  </a:lnTo>
                  <a:lnTo>
                    <a:pt x="5853" y="3677"/>
                  </a:lnTo>
                  <a:lnTo>
                    <a:pt x="5671" y="3759"/>
                  </a:lnTo>
                  <a:lnTo>
                    <a:pt x="5487" y="3832"/>
                  </a:lnTo>
                  <a:lnTo>
                    <a:pt x="5297" y="3896"/>
                  </a:lnTo>
                  <a:lnTo>
                    <a:pt x="5103" y="3951"/>
                  </a:lnTo>
                  <a:lnTo>
                    <a:pt x="4905" y="3997"/>
                  </a:lnTo>
                  <a:lnTo>
                    <a:pt x="4703" y="4033"/>
                  </a:lnTo>
                  <a:lnTo>
                    <a:pt x="4499" y="4059"/>
                  </a:lnTo>
                  <a:lnTo>
                    <a:pt x="4291" y="4075"/>
                  </a:lnTo>
                  <a:lnTo>
                    <a:pt x="4080" y="4080"/>
                  </a:lnTo>
                  <a:lnTo>
                    <a:pt x="3871" y="4075"/>
                  </a:lnTo>
                  <a:lnTo>
                    <a:pt x="3664" y="4059"/>
                  </a:lnTo>
                  <a:lnTo>
                    <a:pt x="3460" y="4033"/>
                  </a:lnTo>
                  <a:lnTo>
                    <a:pt x="3259" y="3997"/>
                  </a:lnTo>
                  <a:lnTo>
                    <a:pt x="3062" y="3951"/>
                  </a:lnTo>
                  <a:lnTo>
                    <a:pt x="2868" y="3896"/>
                  </a:lnTo>
                  <a:lnTo>
                    <a:pt x="2679" y="3832"/>
                  </a:lnTo>
                  <a:lnTo>
                    <a:pt x="2494" y="3759"/>
                  </a:lnTo>
                  <a:lnTo>
                    <a:pt x="2313" y="3677"/>
                  </a:lnTo>
                  <a:lnTo>
                    <a:pt x="2137" y="3586"/>
                  </a:lnTo>
                  <a:lnTo>
                    <a:pt x="1967" y="3488"/>
                  </a:lnTo>
                  <a:lnTo>
                    <a:pt x="1800" y="3382"/>
                  </a:lnTo>
                  <a:lnTo>
                    <a:pt x="1640" y="3268"/>
                  </a:lnTo>
                  <a:lnTo>
                    <a:pt x="1486" y="3148"/>
                  </a:lnTo>
                  <a:lnTo>
                    <a:pt x="1338" y="3019"/>
                  </a:lnTo>
                  <a:lnTo>
                    <a:pt x="1196" y="2884"/>
                  </a:lnTo>
                  <a:lnTo>
                    <a:pt x="1061" y="2742"/>
                  </a:lnTo>
                  <a:lnTo>
                    <a:pt x="933" y="2594"/>
                  </a:lnTo>
                  <a:lnTo>
                    <a:pt x="812" y="2440"/>
                  </a:lnTo>
                  <a:lnTo>
                    <a:pt x="698" y="2280"/>
                  </a:lnTo>
                  <a:lnTo>
                    <a:pt x="592" y="2114"/>
                  </a:lnTo>
                  <a:lnTo>
                    <a:pt x="493" y="1943"/>
                  </a:lnTo>
                  <a:lnTo>
                    <a:pt x="403" y="1768"/>
                  </a:lnTo>
                  <a:lnTo>
                    <a:pt x="321" y="1587"/>
                  </a:lnTo>
                  <a:lnTo>
                    <a:pt x="248" y="1401"/>
                  </a:lnTo>
                  <a:lnTo>
                    <a:pt x="184" y="1212"/>
                  </a:lnTo>
                  <a:lnTo>
                    <a:pt x="129" y="1019"/>
                  </a:lnTo>
                  <a:lnTo>
                    <a:pt x="83" y="821"/>
                  </a:lnTo>
                  <a:lnTo>
                    <a:pt x="47" y="620"/>
                  </a:lnTo>
                  <a:lnTo>
                    <a:pt x="21" y="416"/>
                  </a:lnTo>
                  <a:lnTo>
                    <a:pt x="5" y="209"/>
                  </a:lnTo>
                  <a:lnTo>
                    <a:pt x="0" y="0"/>
                  </a:lnTo>
                  <a:lnTo>
                    <a:pt x="2040" y="0"/>
                  </a:lnTo>
                  <a:lnTo>
                    <a:pt x="2043" y="104"/>
                  </a:lnTo>
                  <a:lnTo>
                    <a:pt x="2051" y="207"/>
                  </a:lnTo>
                  <a:lnTo>
                    <a:pt x="2064" y="309"/>
                  </a:lnTo>
                  <a:lnTo>
                    <a:pt x="2082" y="409"/>
                  </a:lnTo>
                  <a:lnTo>
                    <a:pt x="2105" y="507"/>
                  </a:lnTo>
                  <a:lnTo>
                    <a:pt x="2133" y="604"/>
                  </a:lnTo>
                  <a:lnTo>
                    <a:pt x="2164" y="699"/>
                  </a:lnTo>
                  <a:lnTo>
                    <a:pt x="2201" y="791"/>
                  </a:lnTo>
                  <a:lnTo>
                    <a:pt x="2243" y="881"/>
                  </a:lnTo>
                  <a:lnTo>
                    <a:pt x="2288" y="969"/>
                  </a:lnTo>
                  <a:lnTo>
                    <a:pt x="2337" y="1055"/>
                  </a:lnTo>
                  <a:lnTo>
                    <a:pt x="2391" y="1137"/>
                  </a:lnTo>
                  <a:lnTo>
                    <a:pt x="2448" y="1217"/>
                  </a:lnTo>
                  <a:lnTo>
                    <a:pt x="2508" y="1294"/>
                  </a:lnTo>
                  <a:lnTo>
                    <a:pt x="2572" y="1369"/>
                  </a:lnTo>
                  <a:lnTo>
                    <a:pt x="2641" y="1439"/>
                  </a:lnTo>
                  <a:lnTo>
                    <a:pt x="2711" y="1508"/>
                  </a:lnTo>
                  <a:lnTo>
                    <a:pt x="2786" y="1572"/>
                  </a:lnTo>
                  <a:lnTo>
                    <a:pt x="2863" y="1632"/>
                  </a:lnTo>
                  <a:lnTo>
                    <a:pt x="2943" y="1689"/>
                  </a:lnTo>
                  <a:lnTo>
                    <a:pt x="3025" y="1743"/>
                  </a:lnTo>
                  <a:lnTo>
                    <a:pt x="3111" y="1792"/>
                  </a:lnTo>
                  <a:lnTo>
                    <a:pt x="3199" y="1838"/>
                  </a:lnTo>
                  <a:lnTo>
                    <a:pt x="3290" y="1879"/>
                  </a:lnTo>
                  <a:lnTo>
                    <a:pt x="3381" y="1916"/>
                  </a:lnTo>
                  <a:lnTo>
                    <a:pt x="3476" y="1948"/>
                  </a:lnTo>
                  <a:lnTo>
                    <a:pt x="3573" y="1976"/>
                  </a:lnTo>
                  <a:lnTo>
                    <a:pt x="3671" y="1998"/>
                  </a:lnTo>
                  <a:lnTo>
                    <a:pt x="3771" y="2017"/>
                  </a:lnTo>
                  <a:lnTo>
                    <a:pt x="3873" y="2030"/>
                  </a:lnTo>
                  <a:lnTo>
                    <a:pt x="3976" y="2037"/>
                  </a:lnTo>
                  <a:lnTo>
                    <a:pt x="4080" y="2040"/>
                  </a:lnTo>
                  <a:lnTo>
                    <a:pt x="4186" y="2037"/>
                  </a:lnTo>
                  <a:lnTo>
                    <a:pt x="4289" y="2030"/>
                  </a:lnTo>
                  <a:lnTo>
                    <a:pt x="4392" y="2017"/>
                  </a:lnTo>
                  <a:lnTo>
                    <a:pt x="4492" y="1998"/>
                  </a:lnTo>
                  <a:lnTo>
                    <a:pt x="4591" y="1976"/>
                  </a:lnTo>
                  <a:lnTo>
                    <a:pt x="4688" y="1948"/>
                  </a:lnTo>
                  <a:lnTo>
                    <a:pt x="4784" y="1916"/>
                  </a:lnTo>
                  <a:lnTo>
                    <a:pt x="4876" y="1879"/>
                  </a:lnTo>
                  <a:lnTo>
                    <a:pt x="4966" y="1838"/>
                  </a:lnTo>
                  <a:lnTo>
                    <a:pt x="5054" y="1792"/>
                  </a:lnTo>
                  <a:lnTo>
                    <a:pt x="5140" y="1743"/>
                  </a:lnTo>
                  <a:lnTo>
                    <a:pt x="5222" y="1689"/>
                  </a:lnTo>
                  <a:lnTo>
                    <a:pt x="5303" y="1632"/>
                  </a:lnTo>
                  <a:lnTo>
                    <a:pt x="5379" y="1572"/>
                  </a:lnTo>
                  <a:lnTo>
                    <a:pt x="5454" y="1508"/>
                  </a:lnTo>
                  <a:lnTo>
                    <a:pt x="5524" y="1439"/>
                  </a:lnTo>
                  <a:lnTo>
                    <a:pt x="5592" y="1369"/>
                  </a:lnTo>
                  <a:lnTo>
                    <a:pt x="5656" y="1294"/>
                  </a:lnTo>
                  <a:lnTo>
                    <a:pt x="5716" y="1217"/>
                  </a:lnTo>
                  <a:lnTo>
                    <a:pt x="5773" y="1137"/>
                  </a:lnTo>
                  <a:lnTo>
                    <a:pt x="5826" y="1055"/>
                  </a:lnTo>
                  <a:lnTo>
                    <a:pt x="5875" y="969"/>
                  </a:lnTo>
                  <a:lnTo>
                    <a:pt x="5920" y="881"/>
                  </a:lnTo>
                  <a:lnTo>
                    <a:pt x="5961" y="791"/>
                  </a:lnTo>
                  <a:lnTo>
                    <a:pt x="5997" y="699"/>
                  </a:lnTo>
                  <a:lnTo>
                    <a:pt x="6029" y="604"/>
                  </a:lnTo>
                  <a:lnTo>
                    <a:pt x="6057" y="507"/>
                  </a:lnTo>
                  <a:lnTo>
                    <a:pt x="6079" y="409"/>
                  </a:lnTo>
                  <a:lnTo>
                    <a:pt x="6097" y="309"/>
                  </a:lnTo>
                  <a:lnTo>
                    <a:pt x="6110" y="207"/>
                  </a:lnTo>
                  <a:lnTo>
                    <a:pt x="6118" y="104"/>
                  </a:lnTo>
                  <a:lnTo>
                    <a:pt x="6120" y="0"/>
                  </a:lnTo>
                  <a:lnTo>
                    <a:pt x="816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sz="2800">
                <a:solidFill>
                  <a:srgbClr val="000000"/>
                </a:solidFill>
              </a:endParaRPr>
            </a:p>
          </p:txBody>
        </p:sp>
        <p:sp>
          <p:nvSpPr>
            <p:cNvPr id="7" name="Freeform 9"/>
            <p:cNvSpPr>
              <a:spLocks noChangeAspect="1"/>
            </p:cNvSpPr>
            <p:nvPr/>
          </p:nvSpPr>
          <p:spPr bwMode="auto">
            <a:xfrm>
              <a:off x="454" y="227"/>
              <a:ext cx="192" cy="192"/>
            </a:xfrm>
            <a:custGeom>
              <a:avLst/>
              <a:gdLst>
                <a:gd name="T0" fmla="*/ 68 w 8160"/>
                <a:gd name="T1" fmla="*/ 192 h 8160"/>
                <a:gd name="T2" fmla="*/ 0 w 8160"/>
                <a:gd name="T3" fmla="*/ 192 h 8160"/>
                <a:gd name="T4" fmla="*/ 192 w 8160"/>
                <a:gd name="T5" fmla="*/ 0 h 8160"/>
                <a:gd name="T6" fmla="*/ 192 w 8160"/>
                <a:gd name="T7" fmla="*/ 68 h 8160"/>
                <a:gd name="T8" fmla="*/ 68 w 8160"/>
                <a:gd name="T9" fmla="*/ 192 h 8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60" h="8160">
                  <a:moveTo>
                    <a:pt x="2878" y="8160"/>
                  </a:moveTo>
                  <a:lnTo>
                    <a:pt x="0" y="8160"/>
                  </a:lnTo>
                  <a:lnTo>
                    <a:pt x="8160" y="0"/>
                  </a:lnTo>
                  <a:lnTo>
                    <a:pt x="8160" y="2892"/>
                  </a:lnTo>
                  <a:lnTo>
                    <a:pt x="2878" y="816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a-DK" sz="2800">
                <a:solidFill>
                  <a:srgbClr val="000000"/>
                </a:solidFill>
              </a:endParaRPr>
            </a:p>
          </p:txBody>
        </p:sp>
      </p:grpSp>
      <p:sp>
        <p:nvSpPr>
          <p:cNvPr id="8" name="bmkFldMainEntity"/>
          <p:cNvSpPr txBox="1">
            <a:spLocks noChangeArrowheads="1"/>
          </p:cNvSpPr>
          <p:nvPr userDrawn="1"/>
        </p:nvSpPr>
        <p:spPr bwMode="auto">
          <a:xfrm>
            <a:off x="827088" y="115888"/>
            <a:ext cx="1657350" cy="38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778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da-DK" sz="900" smtClean="0">
                <a:solidFill>
                  <a:srgbClr val="FFFFFF"/>
                </a:solidFill>
                <a:latin typeface="AU Passata" pitchFamily="34" charset="0"/>
              </a:rPr>
              <a:t>AARHUS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da-DK" sz="900" smtClean="0">
                <a:solidFill>
                  <a:srgbClr val="FFFFFF"/>
                </a:solidFill>
                <a:latin typeface="AU Passata" pitchFamily="34" charset="0"/>
              </a:rPr>
              <a:t>UNIVERSITY</a:t>
            </a:r>
          </a:p>
        </p:txBody>
      </p:sp>
      <p:sp>
        <p:nvSpPr>
          <p:cNvPr id="10" name="Titel 28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08112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11" name="Pladsholder til indhold 29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txBody>
          <a:bodyPr/>
          <a:lstStyle/>
          <a:p>
            <a:endParaRPr lang="da-DK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458FC-1119-408C-B050-3AE7D4821A7D}" type="slidenum">
              <a:rPr lang="da-DK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114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44" y="188640"/>
            <a:ext cx="8820912" cy="377952"/>
          </a:xfrm>
          <a:prstGeom prst="rect">
            <a:avLst/>
          </a:prstGeom>
        </p:spPr>
      </p:pic>
      <p:sp>
        <p:nvSpPr>
          <p:cNvPr id="24" name="Titel 28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08112"/>
          </a:xfrm>
        </p:spPr>
        <p:txBody>
          <a:bodyPr/>
          <a:lstStyle/>
          <a:p>
            <a:endParaRPr lang="da-DK" b="1" dirty="0">
              <a:solidFill>
                <a:srgbClr val="1B489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Pladsholder til indhold 29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txBody>
          <a:bodyPr/>
          <a:lstStyle/>
          <a:p>
            <a:endParaRPr lang="da-D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44" y="188640"/>
            <a:ext cx="8820912" cy="377952"/>
          </a:xfrm>
          <a:prstGeom prst="rect">
            <a:avLst/>
          </a:prstGeom>
        </p:spPr>
      </p:pic>
      <p:sp>
        <p:nvSpPr>
          <p:cNvPr id="10" name="Titel 28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08112"/>
          </a:xfrm>
        </p:spPr>
        <p:txBody>
          <a:bodyPr/>
          <a:lstStyle/>
          <a:p>
            <a:endParaRPr lang="da-DK" b="1" dirty="0">
              <a:solidFill>
                <a:srgbClr val="1B489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Pladsholder til indhold 29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txBody>
          <a:bodyPr/>
          <a:lstStyle/>
          <a:p>
            <a:endParaRPr lang="da-DK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da-DK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da-DK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EBE63-57E4-47F9-BE5F-CE0D9E28BC46}" type="slidenum">
              <a:rPr lang="en-GB" altLang="da-DK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271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da-DK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da-DK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B5209-128A-4F10-A0C2-9814B2D3E793}" type="slidenum">
              <a:rPr lang="en-GB" altLang="da-DK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652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da-DK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da-DK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B3FAF-3950-4D45-BBAE-10CD9F2DCA62}" type="slidenum">
              <a:rPr lang="en-GB" altLang="da-DK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04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da-DK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da-DK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68B86-9BFC-4558-A517-F662B611D856}" type="slidenum">
              <a:rPr lang="en-GB" altLang="da-DK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335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da-DK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da-DK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833A7-1548-4D24-9AEE-D939E98475D7}" type="slidenum">
              <a:rPr lang="en-GB" altLang="da-DK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359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da-DK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da-DK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5C441-EB56-440C-9A74-0BF6D9578480}" type="slidenum">
              <a:rPr lang="en-GB" altLang="da-DK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alt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018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67123-DFAA-46BE-BB87-4ECF29419D34}" type="datetimeFigureOut">
              <a:rPr lang="da-DK" smtClean="0"/>
              <a:pPr/>
              <a:t>04-01-2017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E42A5-5DD8-46E8-98A7-8C4EFE63B294}" type="slidenum">
              <a:rPr lang="da-DK" smtClean="0"/>
              <a:pPr/>
              <a:t>‹#›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a-DK" smtClean="0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a-DK" smtClean="0"/>
              <a:t>Klik for at redigere teksttypografierne i masteren</a:t>
            </a:r>
          </a:p>
          <a:p>
            <a:pPr lvl="1"/>
            <a:r>
              <a:rPr lang="en-GB" altLang="da-DK" smtClean="0"/>
              <a:t>Andet niveau</a:t>
            </a:r>
          </a:p>
          <a:p>
            <a:pPr lvl="2"/>
            <a:r>
              <a:rPr lang="en-GB" altLang="da-DK" smtClean="0"/>
              <a:t>Tredje niveau</a:t>
            </a:r>
          </a:p>
          <a:p>
            <a:pPr lvl="3"/>
            <a:r>
              <a:rPr lang="en-GB" altLang="da-DK" smtClean="0"/>
              <a:t>Fjerde niveau</a:t>
            </a:r>
          </a:p>
          <a:p>
            <a:pPr lvl="4"/>
            <a:r>
              <a:rPr lang="en-GB" altLang="da-DK" smtClean="0"/>
              <a:t>Femte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da-DK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da-DK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9E99914-2A01-49DA-AA66-A144F0A7B8C6}" type="slidenum">
              <a:rPr lang="en-GB" altLang="da-DK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da-DK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895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el 1"/>
          <p:cNvSpPr>
            <a:spLocks noGrp="1"/>
          </p:cNvSpPr>
          <p:nvPr>
            <p:ph type="subTitle" idx="4294967295"/>
          </p:nvPr>
        </p:nvSpPr>
        <p:spPr>
          <a:xfrm>
            <a:off x="685800" y="2852937"/>
            <a:ext cx="7772400" cy="150912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2600" i="1" dirty="0"/>
              <a:t>M. </a:t>
            </a:r>
            <a:r>
              <a:rPr lang="en-US" sz="2600" i="1" dirty="0" smtClean="0"/>
              <a:t>Kargo</a:t>
            </a:r>
            <a:r>
              <a:rPr lang="en-US" sz="2600" i="1" baseline="30000" dirty="0" smtClean="0"/>
              <a:t>1)2)</a:t>
            </a:r>
            <a:r>
              <a:rPr lang="en-US" sz="2600" i="1" dirty="0" smtClean="0"/>
              <a:t>, </a:t>
            </a:r>
            <a:r>
              <a:rPr lang="en-US" sz="2600" i="1" dirty="0"/>
              <a:t>L. </a:t>
            </a:r>
            <a:r>
              <a:rPr lang="en-US" sz="2600" i="1" dirty="0" smtClean="0"/>
              <a:t>Hjortø</a:t>
            </a:r>
            <a:r>
              <a:rPr lang="en-US" sz="2600" i="1" baseline="30000" dirty="0" smtClean="0"/>
              <a:t>1)</a:t>
            </a:r>
            <a:r>
              <a:rPr lang="en-US" sz="2600" i="1" dirty="0" smtClean="0"/>
              <a:t>, </a:t>
            </a:r>
            <a:r>
              <a:rPr lang="en-US" sz="2600" i="1" dirty="0"/>
              <a:t>J.R. </a:t>
            </a:r>
            <a:r>
              <a:rPr lang="en-US" sz="2600" i="1" dirty="0" smtClean="0"/>
              <a:t>Thomasen</a:t>
            </a:r>
            <a:r>
              <a:rPr lang="en-US" sz="2600" i="1" baseline="30000" dirty="0" smtClean="0"/>
              <a:t>3)</a:t>
            </a:r>
          </a:p>
          <a:p>
            <a:pPr marL="0" indent="0" algn="ctr">
              <a:buNone/>
            </a:pPr>
            <a:endParaRPr lang="en-US" sz="1500" dirty="0" smtClean="0"/>
          </a:p>
          <a:p>
            <a:pPr marL="0" indent="0" algn="ctr">
              <a:buNone/>
            </a:pPr>
            <a:r>
              <a:rPr lang="en-US" sz="1900" dirty="0" smtClean="0"/>
              <a:t>1) Aarhus </a:t>
            </a:r>
            <a:r>
              <a:rPr lang="en-US" sz="1900" dirty="0"/>
              <a:t>University, Center for Quantitative Genetics and </a:t>
            </a:r>
            <a:r>
              <a:rPr lang="en-US" sz="1900" dirty="0" smtClean="0"/>
              <a:t>Genomics,</a:t>
            </a:r>
          </a:p>
          <a:p>
            <a:pPr marL="0" indent="0" algn="ctr">
              <a:buNone/>
            </a:pPr>
            <a:r>
              <a:rPr lang="en-US" sz="1900" dirty="0" smtClean="0"/>
              <a:t>2) </a:t>
            </a:r>
            <a:r>
              <a:rPr lang="en-US" sz="1900" dirty="0"/>
              <a:t>SEGES, </a:t>
            </a:r>
            <a:r>
              <a:rPr lang="en-US" sz="1900" dirty="0" smtClean="0"/>
              <a:t>Cattle, 3</a:t>
            </a:r>
            <a:r>
              <a:rPr lang="en-US" sz="1900" dirty="0"/>
              <a:t>) </a:t>
            </a:r>
            <a:r>
              <a:rPr lang="en-US" sz="1900" dirty="0" err="1" smtClean="0"/>
              <a:t>VikingGenetics</a:t>
            </a:r>
            <a:r>
              <a:rPr lang="en-US" sz="1900" dirty="0" smtClean="0"/>
              <a:t> </a:t>
            </a:r>
            <a:endParaRPr lang="da-DK" sz="1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itel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1470025"/>
          </a:xfrm>
        </p:spPr>
        <p:txBody>
          <a:bodyPr/>
          <a:lstStyle/>
          <a:p>
            <a:r>
              <a:rPr lang="en-US" b="1" dirty="0"/>
              <a:t>Possibilities and requirements for organic dairy breeding lines</a:t>
            </a:r>
            <a:endParaRPr lang="da-DK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27984" y="6381328"/>
            <a:ext cx="3168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1" dirty="0" smtClean="0"/>
              <a:t>Promilleafgiftsfonden for landbrug</a:t>
            </a:r>
            <a:endParaRPr lang="da-DK" sz="1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499" y="6273376"/>
            <a:ext cx="1479453" cy="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O:\ST_MBG-QGG\QGG\Communication\Logos\GUDP\Maerke_gudp_FVM_RGB_graduere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119" y="6273376"/>
            <a:ext cx="1016633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53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99381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altLang="da-DK" dirty="0" smtClean="0">
                <a:latin typeface="Calibri" panose="020F0502020204030204" pitchFamily="34" charset="0"/>
                <a:ea typeface="Helvetica" pitchFamily="34" charset="0"/>
                <a:cs typeface="Helvetica" pitchFamily="34" charset="0"/>
              </a:rPr>
              <a:t>Before the genomic era</a:t>
            </a:r>
          </a:p>
          <a:p>
            <a:pPr lvl="1"/>
            <a:r>
              <a:rPr lang="en-US" altLang="da-DK" sz="2600" dirty="0" smtClean="0">
                <a:latin typeface="Calibri" panose="020F0502020204030204" pitchFamily="34" charset="0"/>
                <a:ea typeface="Helvetica" pitchFamily="34" charset="0"/>
                <a:cs typeface="Helvetica" pitchFamily="34" charset="0"/>
              </a:rPr>
              <a:t>Many progeny tested bulls needed for substantial </a:t>
            </a:r>
            <a:r>
              <a:rPr lang="el-GR" altLang="da-DK" sz="2600" dirty="0" smtClean="0">
                <a:latin typeface="Calibri" panose="020F0502020204030204" pitchFamily="34" charset="0"/>
                <a:ea typeface="Helvetica" pitchFamily="34" charset="0"/>
                <a:cs typeface="Helvetica" pitchFamily="34" charset="0"/>
              </a:rPr>
              <a:t>Δ</a:t>
            </a:r>
            <a:r>
              <a:rPr lang="en-US" altLang="da-DK" sz="2600" dirty="0" smtClean="0">
                <a:latin typeface="Calibri" panose="020F0502020204030204" pitchFamily="34" charset="0"/>
                <a:ea typeface="Helvetica" pitchFamily="34" charset="0"/>
                <a:cs typeface="Helvetica" pitchFamily="34" charset="0"/>
              </a:rPr>
              <a:t>G</a:t>
            </a:r>
          </a:p>
          <a:p>
            <a:pPr lvl="1"/>
            <a:r>
              <a:rPr lang="en-US" altLang="da-DK" sz="2600" dirty="0" smtClean="0">
                <a:latin typeface="Calibri" panose="020F0502020204030204" pitchFamily="34" charset="0"/>
                <a:ea typeface="Helvetica" pitchFamily="34" charset="0"/>
                <a:cs typeface="Helvetica" pitchFamily="34" charset="0"/>
              </a:rPr>
              <a:t>Large populations needed</a:t>
            </a:r>
          </a:p>
          <a:p>
            <a:pPr lvl="1"/>
            <a:r>
              <a:rPr lang="en-US" altLang="da-DK" sz="2600" dirty="0" smtClean="0">
                <a:latin typeface="Calibri" panose="020F0502020204030204" pitchFamily="34" charset="0"/>
                <a:ea typeface="Helvetica" pitchFamily="34" charset="0"/>
                <a:cs typeface="Helvetica" pitchFamily="34" charset="0"/>
              </a:rPr>
              <a:t>Break-even correlation </a:t>
            </a:r>
            <a:r>
              <a:rPr lang="en-US" altLang="da-DK" sz="2600" dirty="0" err="1" smtClean="0">
                <a:latin typeface="Calibri" panose="020F0502020204030204" pitchFamily="34" charset="0"/>
                <a:ea typeface="Helvetica" pitchFamily="34" charset="0"/>
                <a:cs typeface="Helvetica" pitchFamily="34" charset="0"/>
              </a:rPr>
              <a:t>appr</a:t>
            </a:r>
            <a:r>
              <a:rPr lang="en-US" altLang="da-DK" sz="2600" dirty="0" smtClean="0">
                <a:latin typeface="Calibri" panose="020F0502020204030204" pitchFamily="34" charset="0"/>
                <a:ea typeface="Helvetica" pitchFamily="34" charset="0"/>
                <a:cs typeface="Helvetica" pitchFamily="34" charset="0"/>
              </a:rPr>
              <a:t>. 0.85</a:t>
            </a:r>
          </a:p>
          <a:p>
            <a:endParaRPr lang="en-US" altLang="da-DK" dirty="0" smtClean="0">
              <a:latin typeface="Calibri" panose="020F0502020204030204" pitchFamily="34" charset="0"/>
              <a:ea typeface="Helvetica" pitchFamily="34" charset="0"/>
              <a:cs typeface="Helvetica" pitchFamily="34" charset="0"/>
            </a:endParaRPr>
          </a:p>
          <a:p>
            <a:r>
              <a:rPr lang="en-US" altLang="da-DK" dirty="0" smtClean="0">
                <a:latin typeface="Calibri" panose="020F0502020204030204" pitchFamily="34" charset="0"/>
                <a:ea typeface="Helvetica" pitchFamily="34" charset="0"/>
                <a:cs typeface="Helvetica" pitchFamily="34" charset="0"/>
              </a:rPr>
              <a:t>Today</a:t>
            </a:r>
          </a:p>
          <a:p>
            <a:pPr lvl="1"/>
            <a:r>
              <a:rPr lang="en-US" altLang="da-DK" sz="2600" dirty="0" smtClean="0">
                <a:latin typeface="Calibri" panose="020F0502020204030204" pitchFamily="34" charset="0"/>
                <a:ea typeface="Helvetica" pitchFamily="34" charset="0"/>
                <a:cs typeface="Helvetica" pitchFamily="34" charset="0"/>
              </a:rPr>
              <a:t>Cow reference populations needed</a:t>
            </a:r>
          </a:p>
          <a:p>
            <a:pPr lvl="2"/>
            <a:r>
              <a:rPr lang="en-US" altLang="da-DK" sz="2200" dirty="0" smtClean="0">
                <a:latin typeface="Calibri" panose="020F0502020204030204" pitchFamily="34" charset="0"/>
                <a:ea typeface="Helvetica" pitchFamily="34" charset="0"/>
                <a:cs typeface="Helvetica" pitchFamily="34" charset="0"/>
              </a:rPr>
              <a:t>Much smaller than the number of test daughters needed before</a:t>
            </a:r>
            <a:endParaRPr lang="en-US" altLang="da-DK" sz="2600" dirty="0" smtClean="0">
              <a:latin typeface="Calibri" panose="020F0502020204030204" pitchFamily="34" charset="0"/>
              <a:ea typeface="Helvetica" pitchFamily="34" charset="0"/>
              <a:cs typeface="Helvetica" pitchFamily="34" charset="0"/>
            </a:endParaRPr>
          </a:p>
          <a:p>
            <a:pPr lvl="1"/>
            <a:r>
              <a:rPr lang="en-US" altLang="da-DK" sz="2600" dirty="0">
                <a:latin typeface="Calibri" panose="020F0502020204030204" pitchFamily="34" charset="0"/>
                <a:ea typeface="Helvetica" pitchFamily="34" charset="0"/>
                <a:cs typeface="Helvetica" pitchFamily="34" charset="0"/>
              </a:rPr>
              <a:t>Break-even correlation </a:t>
            </a:r>
            <a:r>
              <a:rPr lang="en-US" altLang="da-DK" sz="2600" dirty="0" smtClean="0">
                <a:latin typeface="Calibri" panose="020F0502020204030204" pitchFamily="34" charset="0"/>
                <a:ea typeface="Helvetica" pitchFamily="34" charset="0"/>
                <a:cs typeface="Helvetica" pitchFamily="34" charset="0"/>
              </a:rPr>
              <a:t>&gt;&gt; 0.85</a:t>
            </a:r>
            <a:endParaRPr lang="en-US" altLang="da-DK" sz="3000" dirty="0" smtClean="0">
              <a:latin typeface="Helvetica" pitchFamily="34" charset="0"/>
              <a:ea typeface="Helvetica" pitchFamily="34" charset="0"/>
              <a:cs typeface="Helvetica" pitchFamily="34" charset="0"/>
            </a:endParaRPr>
          </a:p>
          <a:p>
            <a:pPr>
              <a:buFontTx/>
              <a:buNone/>
            </a:pPr>
            <a:endParaRPr lang="en-US" altLang="da-DK" b="1" dirty="0" smtClean="0">
              <a:latin typeface="Helvetica" pitchFamily="34" charset="0"/>
              <a:ea typeface="Helvetica" pitchFamily="34" charset="0"/>
              <a:cs typeface="Helvetica" pitchFamily="34" charset="0"/>
            </a:endParaRPr>
          </a:p>
          <a:p>
            <a:pPr>
              <a:buFontTx/>
              <a:buNone/>
            </a:pPr>
            <a:endParaRPr lang="en-US" altLang="da-DK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9512" y="620688"/>
            <a:ext cx="8784976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latin typeface="Calibri" panose="020F0502020204030204" pitchFamily="34" charset="0"/>
              </a:rPr>
              <a:t>Breakeven correlations for line division or not</a:t>
            </a:r>
            <a:endParaRPr lang="en-US" sz="40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39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/>
        </p:nvSpPr>
        <p:spPr bwMode="auto">
          <a:xfrm>
            <a:off x="2167976" y="3191144"/>
            <a:ext cx="1440160" cy="108012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8925" indent="-288925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7AEF9"/>
              </a:buClr>
              <a:buSzPct val="120000"/>
            </a:pPr>
            <a:endParaRPr lang="en-US" sz="24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" name="Rektangel 9"/>
          <p:cNvSpPr/>
          <p:nvPr/>
        </p:nvSpPr>
        <p:spPr bwMode="auto">
          <a:xfrm>
            <a:off x="755576" y="2132856"/>
            <a:ext cx="6164930" cy="4245050"/>
          </a:xfrm>
          <a:prstGeom prst="rect">
            <a:avLst/>
          </a:prstGeom>
          <a:solidFill>
            <a:srgbClr val="D0D8E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8925" indent="-288925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7AEF9"/>
              </a:buClr>
              <a:buSzPct val="120000"/>
            </a:pPr>
            <a:r>
              <a:rPr lang="en-US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Registered production cows</a:t>
            </a:r>
          </a:p>
        </p:txBody>
      </p:sp>
      <p:sp>
        <p:nvSpPr>
          <p:cNvPr id="12" name="Rektangel 3"/>
          <p:cNvSpPr/>
          <p:nvPr/>
        </p:nvSpPr>
        <p:spPr bwMode="auto">
          <a:xfrm>
            <a:off x="3608136" y="4127248"/>
            <a:ext cx="3312368" cy="223224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8925" indent="-288925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7AEF9"/>
              </a:buClr>
              <a:buSzPct val="120000"/>
            </a:pPr>
            <a:r>
              <a:rPr lang="en-US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  Number of progeny tested young bulls</a:t>
            </a:r>
          </a:p>
        </p:txBody>
      </p:sp>
      <p:sp>
        <p:nvSpPr>
          <p:cNvPr id="13" name="Rektangel 5"/>
          <p:cNvSpPr/>
          <p:nvPr/>
        </p:nvSpPr>
        <p:spPr bwMode="auto">
          <a:xfrm>
            <a:off x="4932040" y="5393693"/>
            <a:ext cx="1988465" cy="965804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8925" indent="-288925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7AEF9"/>
              </a:buClr>
              <a:buSzPct val="120000"/>
            </a:pPr>
            <a:r>
              <a:rPr lang="da-DK" sz="24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Selected</a:t>
            </a:r>
            <a:r>
              <a:rPr lang="da-DK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da-DK" sz="24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progeny</a:t>
            </a:r>
            <a:r>
              <a:rPr lang="da-DK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da-DK" sz="24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tested</a:t>
            </a:r>
            <a:r>
              <a:rPr lang="da-DK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da-DK" sz="24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bulls</a:t>
            </a:r>
            <a:endParaRPr lang="en-US" sz="24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Rektangel 6"/>
          <p:cNvSpPr/>
          <p:nvPr/>
        </p:nvSpPr>
        <p:spPr bwMode="auto">
          <a:xfrm>
            <a:off x="2167976" y="3191144"/>
            <a:ext cx="1440160" cy="108012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8925" indent="-288925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7AEF9"/>
              </a:buClr>
              <a:buSzPct val="120000"/>
            </a:pPr>
            <a:endParaRPr lang="en-US" sz="24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" name="Venstrebuet pil 7"/>
          <p:cNvSpPr/>
          <p:nvPr/>
        </p:nvSpPr>
        <p:spPr bwMode="auto">
          <a:xfrm>
            <a:off x="7136528" y="4559296"/>
            <a:ext cx="576064" cy="1668794"/>
          </a:xfrm>
          <a:prstGeom prst="curvedLeft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8925" indent="-288925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7AEF9"/>
              </a:buClr>
              <a:buSzPct val="120000"/>
            </a:pPr>
            <a:endParaRPr lang="en-US" sz="24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" name="Tekstboks 8"/>
          <p:cNvSpPr txBox="1"/>
          <p:nvPr/>
        </p:nvSpPr>
        <p:spPr>
          <a:xfrm rot="5400000">
            <a:off x="7456440" y="5155739"/>
            <a:ext cx="1476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err="1" smtClean="0">
                <a:solidFill>
                  <a:prstClr val="black"/>
                </a:solidFill>
              </a:rPr>
              <a:t>Selection</a:t>
            </a:r>
            <a:r>
              <a:rPr lang="da-DK" sz="2400" dirty="0" smtClean="0">
                <a:solidFill>
                  <a:prstClr val="black"/>
                </a:solidFill>
              </a:rPr>
              <a:t> </a:t>
            </a:r>
            <a:r>
              <a:rPr lang="da-DK" sz="2400" dirty="0" err="1" smtClean="0">
                <a:solidFill>
                  <a:prstClr val="black"/>
                </a:solidFill>
              </a:rPr>
              <a:t>intensity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7" name="Venstrebuet pil 11"/>
          <p:cNvSpPr/>
          <p:nvPr/>
        </p:nvSpPr>
        <p:spPr bwMode="auto">
          <a:xfrm flipV="1">
            <a:off x="7136528" y="2852934"/>
            <a:ext cx="440432" cy="1858761"/>
          </a:xfrm>
          <a:prstGeom prst="curvedLeft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8925" indent="-288925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7AEF9"/>
              </a:buClr>
              <a:buSzPct val="120000"/>
            </a:pPr>
            <a:endParaRPr lang="en-US" sz="24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Tekstboks 12"/>
          <p:cNvSpPr txBox="1"/>
          <p:nvPr/>
        </p:nvSpPr>
        <p:spPr>
          <a:xfrm rot="5400000">
            <a:off x="7187985" y="3590382"/>
            <a:ext cx="14761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Accuracy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79512" y="620688"/>
            <a:ext cx="8784976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latin typeface="Calibri" panose="020F0502020204030204" pitchFamily="34" charset="0"/>
              </a:rPr>
              <a:t>The driving force behind genetic gain </a:t>
            </a:r>
          </a:p>
          <a:p>
            <a:r>
              <a:rPr lang="en-US" sz="4000" b="1" dirty="0" smtClean="0">
                <a:latin typeface="Calibri" panose="020F0502020204030204" pitchFamily="34" charset="0"/>
              </a:rPr>
              <a:t>– before GS</a:t>
            </a:r>
            <a:endParaRPr lang="en-US" sz="40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230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Venstrebuet pil 7"/>
          <p:cNvSpPr/>
          <p:nvPr/>
        </p:nvSpPr>
        <p:spPr bwMode="auto">
          <a:xfrm>
            <a:off x="7920372" y="2771636"/>
            <a:ext cx="540060" cy="1584176"/>
          </a:xfrm>
          <a:prstGeom prst="curvedLef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8925" indent="-288925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7AEF9"/>
              </a:buClr>
              <a:buSzPct val="120000"/>
            </a:pPr>
            <a:endParaRPr lang="en-US" sz="2400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Rektangel 11"/>
          <p:cNvSpPr/>
          <p:nvPr/>
        </p:nvSpPr>
        <p:spPr bwMode="auto">
          <a:xfrm>
            <a:off x="395536" y="1937664"/>
            <a:ext cx="3658529" cy="4214925"/>
          </a:xfrm>
          <a:prstGeom prst="rect">
            <a:avLst/>
          </a:prstGeom>
          <a:solidFill>
            <a:srgbClr val="D0D8E8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8925" indent="-288925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7AEF9"/>
              </a:buClr>
              <a:buSzPct val="120000"/>
            </a:pPr>
            <a:r>
              <a:rPr lang="en-US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Production cows</a:t>
            </a:r>
          </a:p>
        </p:txBody>
      </p:sp>
      <p:sp>
        <p:nvSpPr>
          <p:cNvPr id="16" name="Rektangel 10"/>
          <p:cNvSpPr/>
          <p:nvPr/>
        </p:nvSpPr>
        <p:spPr bwMode="auto">
          <a:xfrm>
            <a:off x="395536" y="5081704"/>
            <a:ext cx="1999784" cy="1083600"/>
          </a:xfrm>
          <a:prstGeom prst="rect">
            <a:avLst/>
          </a:prstGeom>
          <a:pattFill prst="smConfetti">
            <a:fgClr>
              <a:schemeClr val="accent1"/>
            </a:fgClr>
            <a:bgClr>
              <a:schemeClr val="bg1"/>
            </a:bgClr>
          </a:patt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8925" indent="-288925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7AEF9"/>
              </a:buClr>
              <a:buSzPct val="120000"/>
            </a:pPr>
            <a:r>
              <a:rPr lang="da-DK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Reference</a:t>
            </a:r>
          </a:p>
          <a:p>
            <a:pPr marL="288925" indent="-288925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7AEF9"/>
              </a:buClr>
              <a:buSzPct val="120000"/>
            </a:pPr>
            <a:r>
              <a:rPr lang="da-DK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population</a:t>
            </a:r>
            <a:endParaRPr lang="en-US" sz="24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Rektangel 3"/>
          <p:cNvSpPr/>
          <p:nvPr/>
        </p:nvSpPr>
        <p:spPr bwMode="auto">
          <a:xfrm>
            <a:off x="4499992" y="2690335"/>
            <a:ext cx="2664296" cy="3465678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8925" indent="-288925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7AEF9"/>
              </a:buClr>
              <a:buSzPct val="120000"/>
            </a:pPr>
            <a:r>
              <a:rPr lang="da-DK" sz="24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Genotyped</a:t>
            </a:r>
            <a:r>
              <a:rPr lang="da-DK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da-DK" sz="24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bull</a:t>
            </a:r>
            <a:r>
              <a:rPr lang="da-DK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da-DK" sz="24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calves</a:t>
            </a:r>
            <a:endParaRPr lang="en-US" sz="24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Rektangel 5"/>
          <p:cNvSpPr/>
          <p:nvPr/>
        </p:nvSpPr>
        <p:spPr bwMode="auto">
          <a:xfrm>
            <a:off x="5148064" y="5081704"/>
            <a:ext cx="2016224" cy="1074308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8925" indent="-288925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7AEF9"/>
              </a:buClr>
              <a:buSzPct val="120000"/>
            </a:pPr>
            <a:r>
              <a:rPr lang="da-DK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Selected </a:t>
            </a:r>
          </a:p>
          <a:p>
            <a:pPr marL="288925" indent="-288925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7AEF9"/>
              </a:buClr>
              <a:buSzPct val="120000"/>
            </a:pPr>
            <a:r>
              <a:rPr lang="da-DK" sz="24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Genomic</a:t>
            </a:r>
            <a:r>
              <a:rPr lang="da-DK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da-DK" sz="2400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tested</a:t>
            </a:r>
            <a:r>
              <a:rPr lang="da-DK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 bulls</a:t>
            </a:r>
            <a:endParaRPr lang="en-US" sz="24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Rektangel 6"/>
          <p:cNvSpPr/>
          <p:nvPr/>
        </p:nvSpPr>
        <p:spPr bwMode="auto">
          <a:xfrm>
            <a:off x="1619672" y="2483604"/>
            <a:ext cx="1440160" cy="108012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8925" indent="-288925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7AEF9"/>
              </a:buClr>
              <a:buSzPct val="120000"/>
            </a:pPr>
            <a:endParaRPr lang="en-US" sz="24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" name="Venstrebuet pil 2"/>
          <p:cNvSpPr/>
          <p:nvPr/>
        </p:nvSpPr>
        <p:spPr bwMode="auto">
          <a:xfrm rot="16200000" flipH="1">
            <a:off x="3214265" y="4798277"/>
            <a:ext cx="627237" cy="3384376"/>
          </a:xfrm>
          <a:prstGeom prst="curvedLeft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8925" indent="-288925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7AEF9"/>
              </a:buClr>
              <a:buSzPct val="120000"/>
            </a:pPr>
            <a:endParaRPr lang="en-US" sz="24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1" name="Venstrebuet pil 7"/>
          <p:cNvSpPr/>
          <p:nvPr/>
        </p:nvSpPr>
        <p:spPr bwMode="auto">
          <a:xfrm>
            <a:off x="7920372" y="2771636"/>
            <a:ext cx="540060" cy="1584176"/>
          </a:xfrm>
          <a:prstGeom prst="curvedLeftArrow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8925" indent="-288925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7AEF9"/>
              </a:buClr>
              <a:buSzPct val="120000"/>
            </a:pPr>
            <a:endParaRPr lang="en-US" sz="24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" name="Tekstboks 8"/>
          <p:cNvSpPr txBox="1"/>
          <p:nvPr/>
        </p:nvSpPr>
        <p:spPr>
          <a:xfrm rot="5400000">
            <a:off x="7424470" y="4354067"/>
            <a:ext cx="2464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err="1" smtClean="0">
                <a:solidFill>
                  <a:prstClr val="black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Selection</a:t>
            </a:r>
            <a:r>
              <a:rPr lang="da-DK" sz="2400" dirty="0" smtClean="0">
                <a:solidFill>
                  <a:prstClr val="black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 </a:t>
            </a:r>
            <a:r>
              <a:rPr lang="da-DK" sz="2400" dirty="0" err="1" smtClean="0">
                <a:solidFill>
                  <a:prstClr val="black"/>
                </a:solidFill>
                <a:latin typeface="Calibri" panose="020F0502020204030204" pitchFamily="34" charset="0"/>
                <a:cs typeface="Helvetica" panose="020B0604020202020204" pitchFamily="34" charset="0"/>
              </a:rPr>
              <a:t>intensity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cs typeface="Helvetica" panose="020B0604020202020204" pitchFamily="34" charset="0"/>
            </a:endParaRPr>
          </a:p>
        </p:txBody>
      </p:sp>
      <p:sp>
        <p:nvSpPr>
          <p:cNvPr id="23" name="Venstrebuet pil 12"/>
          <p:cNvSpPr/>
          <p:nvPr/>
        </p:nvSpPr>
        <p:spPr bwMode="auto">
          <a:xfrm>
            <a:off x="7532712" y="3716124"/>
            <a:ext cx="810090" cy="2100842"/>
          </a:xfrm>
          <a:prstGeom prst="curvedLeft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8925" indent="-288925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7AEF9"/>
              </a:buClr>
              <a:buSzPct val="120000"/>
            </a:pPr>
            <a:endParaRPr lang="en-US" sz="2400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" name="Tekstboks 9"/>
          <p:cNvSpPr txBox="1"/>
          <p:nvPr/>
        </p:nvSpPr>
        <p:spPr>
          <a:xfrm>
            <a:off x="5148064" y="6259632"/>
            <a:ext cx="1302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Accuracy</a:t>
            </a:r>
            <a:endParaRPr lang="en-US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6" name="Rektangel 10"/>
          <p:cNvSpPr/>
          <p:nvPr/>
        </p:nvSpPr>
        <p:spPr bwMode="auto">
          <a:xfrm>
            <a:off x="395536" y="3886635"/>
            <a:ext cx="1999784" cy="1082369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8925" indent="-288925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7AEF9"/>
              </a:buClr>
              <a:buSzPct val="120000"/>
            </a:pPr>
            <a:r>
              <a:rPr lang="da-DK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Reference</a:t>
            </a:r>
          </a:p>
          <a:p>
            <a:pPr marL="288925" indent="-288925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7AEF9"/>
              </a:buClr>
              <a:buSzPct val="120000"/>
            </a:pPr>
            <a:r>
              <a:rPr lang="da-DK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population </a:t>
            </a:r>
          </a:p>
          <a:p>
            <a:pPr marL="288925" indent="-288925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7AEF9"/>
              </a:buClr>
              <a:buSzPct val="120000"/>
            </a:pPr>
            <a:r>
              <a:rPr lang="da-DK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II</a:t>
            </a:r>
            <a:endParaRPr lang="en-US" sz="24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Rektangel 10"/>
          <p:cNvSpPr/>
          <p:nvPr/>
        </p:nvSpPr>
        <p:spPr bwMode="auto">
          <a:xfrm>
            <a:off x="395536" y="2690335"/>
            <a:ext cx="1999784" cy="1083600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8925" indent="-288925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7AEF9"/>
              </a:buClr>
              <a:buSzPct val="120000"/>
            </a:pPr>
            <a:r>
              <a:rPr lang="da-DK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Reference</a:t>
            </a:r>
          </a:p>
          <a:p>
            <a:pPr marL="288925" indent="-288925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7AEF9"/>
              </a:buClr>
              <a:buSzPct val="120000"/>
            </a:pPr>
            <a:r>
              <a:rPr lang="da-DK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population </a:t>
            </a:r>
          </a:p>
          <a:p>
            <a:pPr marL="288925" indent="-288925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7AEF9"/>
              </a:buClr>
              <a:buSzPct val="120000"/>
            </a:pPr>
            <a:r>
              <a:rPr lang="da-DK" sz="2400" dirty="0" smtClean="0">
                <a:solidFill>
                  <a:prstClr val="black"/>
                </a:solidFill>
                <a:latin typeface="Calibri" panose="020F0502020204030204" pitchFamily="34" charset="0"/>
              </a:rPr>
              <a:t>III</a:t>
            </a:r>
            <a:endParaRPr lang="en-US" sz="2400" dirty="0" smtClean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179512" y="620688"/>
            <a:ext cx="8784976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latin typeface="Calibri" panose="020F0502020204030204" pitchFamily="34" charset="0"/>
              </a:rPr>
              <a:t>The driving force behind genetic gain </a:t>
            </a:r>
          </a:p>
          <a:p>
            <a:r>
              <a:rPr lang="en-US" sz="4000" b="1" dirty="0" smtClean="0">
                <a:latin typeface="Calibri" panose="020F0502020204030204" pitchFamily="34" charset="0"/>
              </a:rPr>
              <a:t>– using GS</a:t>
            </a:r>
            <a:endParaRPr lang="en-US" sz="40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14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99381"/>
            <a:ext cx="8229600" cy="4525963"/>
          </a:xfrm>
        </p:spPr>
        <p:txBody>
          <a:bodyPr/>
          <a:lstStyle/>
          <a:p>
            <a:r>
              <a:rPr lang="en-US" dirty="0" smtClean="0"/>
              <a:t>Genomic selection</a:t>
            </a:r>
          </a:p>
          <a:p>
            <a:pPr lvl="1"/>
            <a:r>
              <a:rPr lang="en-US" sz="2400" dirty="0" smtClean="0"/>
              <a:t>Genetic progress in smaller population (lines of populations)</a:t>
            </a:r>
          </a:p>
          <a:p>
            <a:pPr lvl="1"/>
            <a:r>
              <a:rPr lang="en-US" sz="2400" dirty="0" smtClean="0"/>
              <a:t>Genetic progress at a lower cost</a:t>
            </a:r>
            <a:endParaRPr lang="en-US" sz="2400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939" y="4254078"/>
            <a:ext cx="2970213" cy="212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79512" y="620688"/>
            <a:ext cx="8784976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latin typeface="Calibri" panose="020F0502020204030204" pitchFamily="34" charset="0"/>
              </a:rPr>
              <a:t>(Improved) possibilities for organic breeding lines</a:t>
            </a:r>
            <a:endParaRPr lang="en-US" sz="40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44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3500" dirty="0" smtClean="0"/>
              <a:t>Estimate correlations between breeding goals</a:t>
            </a:r>
          </a:p>
          <a:p>
            <a:pPr lvl="1"/>
            <a:r>
              <a:rPr lang="en-US" sz="2600" dirty="0" smtClean="0"/>
              <a:t>Derive economic weights</a:t>
            </a:r>
          </a:p>
          <a:p>
            <a:pPr lvl="1"/>
            <a:r>
              <a:rPr lang="en-US" sz="2600" dirty="0" smtClean="0"/>
              <a:t>Estimate genetic parameters for all breeding goal traits</a:t>
            </a:r>
          </a:p>
          <a:p>
            <a:pPr lvl="1"/>
            <a:r>
              <a:rPr lang="en-US" sz="2600" dirty="0" smtClean="0"/>
              <a:t>Estimate G*E interactions between production systems</a:t>
            </a:r>
          </a:p>
          <a:p>
            <a:pPr lvl="1"/>
            <a:endParaRPr lang="en-US" sz="2600" dirty="0" smtClean="0"/>
          </a:p>
          <a:p>
            <a:r>
              <a:rPr lang="en-US" sz="3500" dirty="0" smtClean="0"/>
              <a:t>Estimate the consequences of lines on genetic gain and inbreeding</a:t>
            </a:r>
          </a:p>
          <a:p>
            <a:pPr lvl="1"/>
            <a:r>
              <a:rPr lang="en-US" sz="2600" dirty="0" smtClean="0"/>
              <a:t>To be investigated in </a:t>
            </a:r>
            <a:r>
              <a:rPr lang="en-US" sz="2600" dirty="0" err="1" smtClean="0"/>
              <a:t>SOBcows</a:t>
            </a:r>
            <a:r>
              <a:rPr lang="en-US" sz="2600" dirty="0" smtClean="0"/>
              <a:t> and </a:t>
            </a:r>
            <a:r>
              <a:rPr lang="en-US" sz="2600" dirty="0" err="1" smtClean="0"/>
              <a:t>OrganicDairyHealth</a:t>
            </a:r>
            <a:endParaRPr lang="en-US" sz="26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87524" y="620688"/>
            <a:ext cx="8568952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/>
              <a:t>Before any division we need to: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9231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08112"/>
          </a:xfrm>
        </p:spPr>
        <p:txBody>
          <a:bodyPr>
            <a:normAutofit/>
          </a:bodyPr>
          <a:lstStyle/>
          <a:p>
            <a:r>
              <a:rPr lang="en-US" altLang="da-DK" sz="4000" b="1" dirty="0" smtClean="0">
                <a:ea typeface="Helvetica" pitchFamily="34" charset="0"/>
                <a:cs typeface="Helvetica" pitchFamily="34" charset="0"/>
              </a:rPr>
              <a:t>Key issue</a:t>
            </a:r>
            <a:endParaRPr lang="da-DK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83357"/>
            <a:ext cx="8229600" cy="4525963"/>
          </a:xfrm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buNone/>
            </a:pPr>
            <a:r>
              <a:rPr lang="en-US" altLang="da-DK" b="1" dirty="0" smtClean="0">
                <a:latin typeface="Calibri" panose="020F0502020204030204" pitchFamily="34" charset="0"/>
                <a:ea typeface="Helvetica" pitchFamily="34" charset="0"/>
                <a:cs typeface="Helvetica" pitchFamily="34" charset="0"/>
              </a:rPr>
              <a:t>	</a:t>
            </a:r>
          </a:p>
          <a:p>
            <a:pPr algn="ctr">
              <a:spcBef>
                <a:spcPct val="0"/>
              </a:spcBef>
              <a:buNone/>
            </a:pPr>
            <a:r>
              <a:rPr lang="en-US" altLang="da-DK" b="1" dirty="0">
                <a:latin typeface="Calibri" panose="020F0502020204030204" pitchFamily="34" charset="0"/>
                <a:ea typeface="Helvetica" pitchFamily="34" charset="0"/>
                <a:cs typeface="Helvetica" pitchFamily="34" charset="0"/>
              </a:rPr>
              <a:t>	</a:t>
            </a:r>
            <a:r>
              <a:rPr lang="en-US" altLang="da-DK" dirty="0" smtClean="0">
                <a:latin typeface="Calibri" panose="020F0502020204030204" pitchFamily="34" charset="0"/>
                <a:ea typeface="Helvetica" pitchFamily="34" charset="0"/>
                <a:cs typeface="Helvetica" pitchFamily="34" charset="0"/>
              </a:rPr>
              <a:t>How much </a:t>
            </a:r>
            <a:r>
              <a:rPr lang="en-US" altLang="da-DK" dirty="0">
                <a:latin typeface="Calibri" panose="020F0502020204030204" pitchFamily="34" charset="0"/>
                <a:ea typeface="Helvetica" pitchFamily="34" charset="0"/>
                <a:cs typeface="Helvetica" pitchFamily="34" charset="0"/>
              </a:rPr>
              <a:t>can </a:t>
            </a:r>
            <a:r>
              <a:rPr lang="en-US" altLang="da-DK" dirty="0" smtClean="0">
                <a:latin typeface="Calibri" panose="020F0502020204030204" pitchFamily="34" charset="0"/>
                <a:ea typeface="Helvetica" pitchFamily="34" charset="0"/>
                <a:cs typeface="Helvetica" pitchFamily="34" charset="0"/>
              </a:rPr>
              <a:t>breeding goals deviate before it is </a:t>
            </a:r>
            <a:r>
              <a:rPr lang="en-US" altLang="da-DK" dirty="0">
                <a:latin typeface="Calibri" panose="020F0502020204030204" pitchFamily="34" charset="0"/>
                <a:ea typeface="Helvetica" pitchFamily="34" charset="0"/>
                <a:cs typeface="Helvetica" pitchFamily="34" charset="0"/>
              </a:rPr>
              <a:t>relevant to split the </a:t>
            </a:r>
            <a:r>
              <a:rPr lang="en-US" altLang="da-DK" dirty="0" smtClean="0">
                <a:latin typeface="Calibri" panose="020F0502020204030204" pitchFamily="34" charset="0"/>
                <a:ea typeface="Helvetica" pitchFamily="34" charset="0"/>
                <a:cs typeface="Helvetica" pitchFamily="34" charset="0"/>
              </a:rPr>
              <a:t>breed in two </a:t>
            </a:r>
            <a:r>
              <a:rPr lang="en-US" altLang="da-DK" dirty="0">
                <a:latin typeface="Calibri" panose="020F0502020204030204" pitchFamily="34" charset="0"/>
                <a:ea typeface="Helvetica" pitchFamily="34" charset="0"/>
                <a:cs typeface="Helvetica" pitchFamily="34" charset="0"/>
              </a:rPr>
              <a:t>or </a:t>
            </a:r>
            <a:r>
              <a:rPr lang="en-US" altLang="da-DK" dirty="0" smtClean="0">
                <a:latin typeface="Calibri" panose="020F0502020204030204" pitchFamily="34" charset="0"/>
                <a:ea typeface="Helvetica" pitchFamily="34" charset="0"/>
                <a:cs typeface="Helvetica" pitchFamily="34" charset="0"/>
              </a:rPr>
              <a:t>more lines when the breed is used for more than one purpose?</a:t>
            </a:r>
            <a:endParaRPr lang="en-US" altLang="da-DK" dirty="0">
              <a:latin typeface="Calibri" panose="020F0502020204030204" pitchFamily="34" charset="0"/>
              <a:ea typeface="Helvetica" pitchFamily="34" charset="0"/>
              <a:cs typeface="Helvetica" pitchFamily="34" charset="0"/>
            </a:endParaRPr>
          </a:p>
          <a:p>
            <a:endParaRPr lang="da-DK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434" y="4725144"/>
            <a:ext cx="2049462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309" y="4725144"/>
            <a:ext cx="1931987" cy="141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973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4360" y="692696"/>
            <a:ext cx="8435280" cy="1008112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Current status – organic dairy breeding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Most genetic material originates from ‘conventional’ breeding schemes</a:t>
            </a:r>
          </a:p>
          <a:p>
            <a:r>
              <a:rPr lang="en-US" dirty="0" smtClean="0"/>
              <a:t>Some organic farmers select sires based on customized farm indices</a:t>
            </a:r>
          </a:p>
          <a:p>
            <a:r>
              <a:rPr lang="en-US" dirty="0" smtClean="0"/>
              <a:t>‘Organic’ breeding schemes have not been used on a large scale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18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08112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Trend with customized indices</a:t>
            </a:r>
            <a:endParaRPr lang="en-US" sz="4000" b="1" dirty="0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828675" y="2253878"/>
            <a:ext cx="0" cy="3457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 flipH="1">
            <a:off x="828675" y="5711453"/>
            <a:ext cx="66960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474788" y="5894015"/>
            <a:ext cx="75612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a-DK" dirty="0" smtClean="0"/>
              <a:t> 16     17     18     19     20     21     22     23</a:t>
            </a:r>
            <a:r>
              <a:rPr lang="da-DK" dirty="0"/>
              <a:t> </a:t>
            </a:r>
            <a:r>
              <a:rPr lang="da-DK" dirty="0" smtClean="0"/>
              <a:t>    24     25</a:t>
            </a:r>
            <a:r>
              <a:rPr lang="da-DK" dirty="0"/>
              <a:t>	</a:t>
            </a: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 flipV="1">
            <a:off x="971550" y="2903165"/>
            <a:ext cx="6265863" cy="25923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903663" y="645599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3708401" y="6227842"/>
            <a:ext cx="14071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400" dirty="0" smtClean="0">
                <a:latin typeface="+mn-lt"/>
              </a:rPr>
              <a:t>Birth year</a:t>
            </a:r>
            <a:endParaRPr lang="en-GB" sz="2400" dirty="0">
              <a:latin typeface="+mn-lt"/>
            </a:endParaRPr>
          </a:p>
        </p:txBody>
      </p:sp>
      <p:grpSp>
        <p:nvGrpSpPr>
          <p:cNvPr id="11" name="Group 13"/>
          <p:cNvGrpSpPr>
            <a:grpSpLocks/>
          </p:cNvGrpSpPr>
          <p:nvPr/>
        </p:nvGrpSpPr>
        <p:grpSpPr bwMode="auto">
          <a:xfrm>
            <a:off x="2195513" y="2542803"/>
            <a:ext cx="4826000" cy="2425700"/>
            <a:chOff x="1383" y="1176"/>
            <a:chExt cx="3040" cy="1528"/>
          </a:xfrm>
        </p:grpSpPr>
        <p:sp>
          <p:nvSpPr>
            <p:cNvPr id="12" name="Line 14"/>
            <p:cNvSpPr>
              <a:spLocks noChangeShapeType="1"/>
            </p:cNvSpPr>
            <p:nvPr/>
          </p:nvSpPr>
          <p:spPr bwMode="auto">
            <a:xfrm flipV="1">
              <a:off x="1383" y="2341"/>
              <a:ext cx="363" cy="363"/>
            </a:xfrm>
            <a:prstGeom prst="line">
              <a:avLst/>
            </a:prstGeom>
            <a:noFill/>
            <a:ln w="635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3" name="Line 15"/>
            <p:cNvSpPr>
              <a:spLocks noChangeShapeType="1"/>
            </p:cNvSpPr>
            <p:nvPr/>
          </p:nvSpPr>
          <p:spPr bwMode="auto">
            <a:xfrm flipV="1">
              <a:off x="1746" y="2024"/>
              <a:ext cx="590" cy="317"/>
            </a:xfrm>
            <a:prstGeom prst="line">
              <a:avLst/>
            </a:prstGeom>
            <a:noFill/>
            <a:ln w="635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  <p:sp>
          <p:nvSpPr>
            <p:cNvPr id="14" name="Line 16"/>
            <p:cNvSpPr>
              <a:spLocks noChangeShapeType="1"/>
            </p:cNvSpPr>
            <p:nvPr/>
          </p:nvSpPr>
          <p:spPr bwMode="auto">
            <a:xfrm flipV="1">
              <a:off x="2336" y="1176"/>
              <a:ext cx="2087" cy="848"/>
            </a:xfrm>
            <a:prstGeom prst="line">
              <a:avLst/>
            </a:prstGeom>
            <a:noFill/>
            <a:ln w="63500">
              <a:solidFill>
                <a:srgbClr val="CC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a-DK"/>
            </a:p>
          </p:txBody>
        </p:sp>
      </p:grp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179512" y="1683524"/>
            <a:ext cx="38307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 smtClean="0">
                <a:latin typeface="+mn-lt"/>
              </a:rPr>
              <a:t>Genetic level for ‘total merit’</a:t>
            </a:r>
            <a:endParaRPr 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2926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828675" y="2370088"/>
            <a:ext cx="0" cy="3457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 flipH="1">
            <a:off x="828675" y="5827663"/>
            <a:ext cx="66960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474788" y="6010225"/>
            <a:ext cx="75612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a-DK" dirty="0" smtClean="0"/>
              <a:t> 16     17     18     19     20     21     22     23</a:t>
            </a:r>
            <a:r>
              <a:rPr lang="da-DK" dirty="0"/>
              <a:t> </a:t>
            </a:r>
            <a:r>
              <a:rPr lang="da-DK" dirty="0" smtClean="0"/>
              <a:t>    24     25</a:t>
            </a:r>
            <a:r>
              <a:rPr lang="da-DK" dirty="0"/>
              <a:t>	</a:t>
            </a: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 flipV="1">
            <a:off x="971550" y="3019375"/>
            <a:ext cx="6265863" cy="25923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a-DK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903663" y="65722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2195513" y="1817018"/>
            <a:ext cx="4536727" cy="326769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179512" y="1799734"/>
            <a:ext cx="38307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 smtClean="0">
                <a:latin typeface="+mn-lt"/>
              </a:rPr>
              <a:t>Genetic level for ‘total merit’</a:t>
            </a:r>
            <a:endParaRPr lang="en-US" sz="2400" dirty="0">
              <a:latin typeface="+mn-lt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87524" y="620688"/>
            <a:ext cx="8568952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/>
              <a:t>Trend with an organic breeding scheme</a:t>
            </a:r>
            <a:endParaRPr lang="en-US" sz="4000" b="1" dirty="0"/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3708401" y="6344052"/>
            <a:ext cx="14071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GB" sz="2400" dirty="0" smtClean="0">
                <a:latin typeface="+mn-lt"/>
              </a:rPr>
              <a:t>Birth year</a:t>
            </a:r>
            <a:endParaRPr lang="en-GB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5516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Pladsholder til indhol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8228825"/>
              </p:ext>
            </p:extLst>
          </p:nvPr>
        </p:nvGraphicFramePr>
        <p:xfrm>
          <a:off x="3747836" y="2781647"/>
          <a:ext cx="4464496" cy="276510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232248"/>
                <a:gridCol w="2232248"/>
              </a:tblGrid>
              <a:tr h="69127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Temperate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Tropic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ctr"/>
                      <a:endParaRPr lang="en-US" b="1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US" b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n-US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US" b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n-US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algn="ctr"/>
                      <a:endParaRPr lang="en-US" b="1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US" b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n-US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US" b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n-US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/>
                </a:tc>
              </a:tr>
              <a:tr h="691277">
                <a:tc>
                  <a:txBody>
                    <a:bodyPr/>
                    <a:lstStyle/>
                    <a:p>
                      <a:pPr algn="ctr"/>
                      <a:endParaRPr lang="en-US" b="1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US" b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n-US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US" b="1" dirty="0" smtClean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en-US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kstboks 4"/>
          <p:cNvSpPr txBox="1">
            <a:spLocks noChangeArrowheads="1"/>
          </p:cNvSpPr>
          <p:nvPr/>
        </p:nvSpPr>
        <p:spPr bwMode="auto">
          <a:xfrm rot="16200000">
            <a:off x="-246112" y="4248646"/>
            <a:ext cx="25511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400"/>
              </a:lnSpc>
              <a:spcAft>
                <a:spcPts val="600"/>
              </a:spcAft>
              <a:buBlip>
                <a:blip r:embed="rId3"/>
              </a:buBlip>
              <a:defRPr sz="2400">
                <a:solidFill>
                  <a:srgbClr val="21213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eaLnBrk="0" hangingPunct="0">
              <a:spcAft>
                <a:spcPts val="650"/>
              </a:spcAft>
              <a:buFont typeface="Arial" charset="0"/>
              <a:buChar char="•"/>
              <a:defRPr sz="2000">
                <a:solidFill>
                  <a:srgbClr val="21213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eaLnBrk="0" hangingPunct="0">
              <a:buFont typeface="Arial" charset="0"/>
              <a:buChar char="•"/>
              <a:defRPr sz="2000">
                <a:solidFill>
                  <a:srgbClr val="21213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eaLnBrk="0" hangingPunct="0">
              <a:buFont typeface="Arial" charset="0"/>
              <a:buChar char="–"/>
              <a:defRPr sz="2000">
                <a:solidFill>
                  <a:srgbClr val="21213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eaLnBrk="0" hangingPunct="0">
              <a:buFont typeface="Arial" charset="0"/>
              <a:buChar char="»"/>
              <a:defRPr sz="2000">
                <a:solidFill>
                  <a:srgbClr val="21213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1213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1213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1213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1213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US" altLang="da-DK" dirty="0">
                <a:solidFill>
                  <a:srgbClr val="4F81BD"/>
                </a:solidFill>
                <a:latin typeface="Calibri" pitchFamily="34" charset="0"/>
              </a:rPr>
              <a:t>Production system</a:t>
            </a:r>
          </a:p>
        </p:txBody>
      </p:sp>
      <p:sp>
        <p:nvSpPr>
          <p:cNvPr id="6" name="Tekstboks 5"/>
          <p:cNvSpPr txBox="1">
            <a:spLocks noChangeArrowheads="1"/>
          </p:cNvSpPr>
          <p:nvPr/>
        </p:nvSpPr>
        <p:spPr bwMode="auto">
          <a:xfrm>
            <a:off x="4999270" y="2132856"/>
            <a:ext cx="20210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ts val="2400"/>
              </a:lnSpc>
              <a:spcAft>
                <a:spcPts val="600"/>
              </a:spcAft>
              <a:buBlip>
                <a:blip r:embed="rId3"/>
              </a:buBlip>
              <a:defRPr sz="2400">
                <a:solidFill>
                  <a:srgbClr val="21213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eaLnBrk="0" hangingPunct="0">
              <a:spcAft>
                <a:spcPts val="650"/>
              </a:spcAft>
              <a:buFont typeface="Arial" charset="0"/>
              <a:buChar char="•"/>
              <a:defRPr sz="2000">
                <a:solidFill>
                  <a:srgbClr val="21213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eaLnBrk="0" hangingPunct="0">
              <a:buFont typeface="Arial" charset="0"/>
              <a:buChar char="•"/>
              <a:defRPr sz="2000">
                <a:solidFill>
                  <a:srgbClr val="21213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eaLnBrk="0" hangingPunct="0">
              <a:buFont typeface="Arial" charset="0"/>
              <a:buChar char="–"/>
              <a:defRPr sz="2000">
                <a:solidFill>
                  <a:srgbClr val="21213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eaLnBrk="0" hangingPunct="0">
              <a:buFont typeface="Arial" charset="0"/>
              <a:buChar char="»"/>
              <a:defRPr sz="2000">
                <a:solidFill>
                  <a:srgbClr val="21213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1213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1213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1213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rgbClr val="21213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  <a:buFontTx/>
              <a:buNone/>
            </a:pPr>
            <a:r>
              <a:rPr lang="en-US" altLang="da-DK" dirty="0">
                <a:solidFill>
                  <a:srgbClr val="000000"/>
                </a:solidFill>
                <a:latin typeface="Calibri" pitchFamily="34" charset="0"/>
              </a:rPr>
              <a:t>Climate </a:t>
            </a:r>
            <a:r>
              <a:rPr lang="en-US" altLang="da-DK" dirty="0" smtClean="0">
                <a:solidFill>
                  <a:srgbClr val="000000"/>
                </a:solidFill>
                <a:latin typeface="Calibri" pitchFamily="34" charset="0"/>
              </a:rPr>
              <a:t>zones </a:t>
            </a:r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2863535"/>
              </p:ext>
            </p:extLst>
          </p:nvPr>
        </p:nvGraphicFramePr>
        <p:xfrm>
          <a:off x="1501057" y="3475710"/>
          <a:ext cx="2232248" cy="2073831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232248"/>
              </a:tblGrid>
              <a:tr h="691277">
                <a:tc>
                  <a:txBody>
                    <a:bodyPr/>
                    <a:lstStyle/>
                    <a:p>
                      <a:pPr algn="ctr"/>
                      <a:endParaRPr lang="en-US" b="1" dirty="0" smtClean="0">
                        <a:solidFill>
                          <a:schemeClr val="accent1"/>
                        </a:solidFill>
                      </a:endParaRPr>
                    </a:p>
                    <a:p>
                      <a:pPr algn="ctr"/>
                      <a:r>
                        <a:rPr lang="en-US" b="1" dirty="0" smtClean="0">
                          <a:solidFill>
                            <a:schemeClr val="accent1"/>
                          </a:solidFill>
                        </a:rPr>
                        <a:t>Conventional</a:t>
                      </a:r>
                      <a:endParaRPr lang="en-US" b="1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 smtClean="0">
                        <a:solidFill>
                          <a:schemeClr val="accent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accent1"/>
                          </a:solidFill>
                        </a:rPr>
                        <a:t>Organic</a:t>
                      </a:r>
                      <a:endParaRPr lang="en-US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6912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 dirty="0" smtClean="0">
                        <a:solidFill>
                          <a:schemeClr val="accent1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accent1"/>
                          </a:solidFill>
                        </a:rPr>
                        <a:t>High tech</a:t>
                      </a:r>
                      <a:endParaRPr lang="en-US" b="1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accent1"/>
                        </a:solidFill>
                        <a:effectLst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287524" y="620688"/>
            <a:ext cx="8568952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/>
              <a:t>When may different breeding lines be relevant?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43246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4951302"/>
              </p:ext>
            </p:extLst>
          </p:nvPr>
        </p:nvGraphicFramePr>
        <p:xfrm>
          <a:off x="385192" y="2324100"/>
          <a:ext cx="8147248" cy="3707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5294"/>
                <a:gridCol w="1659546"/>
                <a:gridCol w="1656184"/>
                <a:gridCol w="2016224"/>
              </a:tblGrid>
              <a:tr h="370769">
                <a:tc>
                  <a:txBody>
                    <a:bodyPr/>
                    <a:lstStyle/>
                    <a:p>
                      <a:r>
                        <a:rPr lang="en-US" sz="1800" b="0" noProof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Trait</a:t>
                      </a:r>
                      <a:endParaRPr lang="en-US" sz="1800" b="0" noProof="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Conventional</a:t>
                      </a:r>
                      <a:endParaRPr lang="en-US" sz="1800" b="0" noProof="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Organic</a:t>
                      </a:r>
                      <a:endParaRPr lang="en-US" sz="1800" b="0" noProof="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High tech</a:t>
                      </a:r>
                      <a:endParaRPr lang="en-US" sz="1800" b="0" noProof="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11" marB="45711"/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en-US" sz="1800" b="0" noProof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Yield</a:t>
                      </a:r>
                      <a:endParaRPr lang="en-US" sz="1800" b="0" noProof="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</a:t>
                      </a:r>
                      <a:endParaRPr lang="en-US" sz="1800" b="0" noProof="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b="0" noProof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121</a:t>
                      </a:r>
                      <a:endParaRPr lang="en-US" sz="1800" b="0" noProof="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b="0" noProof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93</a:t>
                      </a:r>
                      <a:endParaRPr lang="en-US" sz="1800" b="0" noProof="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11" marB="45711"/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en-US" sz="1800" b="0" noProof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Feed efficiency</a:t>
                      </a:r>
                      <a:endParaRPr lang="en-US" sz="1800" b="0" noProof="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</a:t>
                      </a:r>
                      <a:endParaRPr lang="en-US" sz="1800" b="0" noProof="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b="0" noProof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123</a:t>
                      </a:r>
                      <a:endParaRPr lang="en-US" sz="1800" b="0" noProof="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b="0" noProof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103</a:t>
                      </a:r>
                      <a:endParaRPr lang="en-US" sz="1800" b="0" noProof="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11" marB="45711"/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en-US" sz="1800" b="0" noProof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Cow mortality</a:t>
                      </a:r>
                      <a:endParaRPr lang="en-US" sz="1800" b="0" noProof="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</a:t>
                      </a:r>
                      <a:endParaRPr lang="en-US" sz="1800" b="0" noProof="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b="0" noProof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102</a:t>
                      </a:r>
                      <a:endParaRPr lang="en-US" sz="1800" b="0" noProof="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b="0" noProof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112</a:t>
                      </a:r>
                      <a:endParaRPr lang="en-US" sz="1800" b="0" noProof="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11" marB="45711"/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en-US" sz="1800" b="0" noProof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Milk fever</a:t>
                      </a:r>
                      <a:endParaRPr lang="en-US" sz="1800" b="0" noProof="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</a:t>
                      </a:r>
                      <a:endParaRPr lang="en-US" sz="1800" b="0" noProof="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b="0" noProof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338</a:t>
                      </a:r>
                      <a:endParaRPr lang="en-US" sz="1800" b="0" noProof="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b="0" noProof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202</a:t>
                      </a:r>
                      <a:endParaRPr lang="en-US" sz="1800" b="0" noProof="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11" marB="45711"/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en-US" sz="1800" b="0" noProof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Mastitis (infectious)</a:t>
                      </a:r>
                      <a:endParaRPr lang="en-US" sz="1800" b="0" noProof="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</a:t>
                      </a:r>
                      <a:endParaRPr lang="en-US" sz="1800" b="0" noProof="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b="0" noProof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205</a:t>
                      </a:r>
                      <a:endParaRPr lang="en-US" sz="1800" b="0" noProof="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b="0" noProof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109</a:t>
                      </a:r>
                      <a:endParaRPr lang="en-US" sz="1800" b="0" noProof="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11" marB="45711"/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en-US" sz="1800" b="0" noProof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Digital dermatitis</a:t>
                      </a:r>
                      <a:endParaRPr lang="en-US" sz="1800" b="0" noProof="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</a:t>
                      </a:r>
                      <a:endParaRPr lang="en-US" sz="1800" b="0" noProof="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b="0" noProof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101</a:t>
                      </a:r>
                      <a:endParaRPr lang="en-US" sz="1800" b="0" noProof="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b="0" noProof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81</a:t>
                      </a:r>
                      <a:endParaRPr lang="en-US" sz="1800" b="0" noProof="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11" marB="45711"/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en-US" sz="1800" b="0" noProof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Conception rate, cows</a:t>
                      </a:r>
                      <a:endParaRPr lang="en-US" sz="1800" b="0" noProof="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</a:t>
                      </a:r>
                      <a:endParaRPr lang="en-US" sz="1800" b="0" noProof="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b="0" noProof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48</a:t>
                      </a:r>
                      <a:endParaRPr lang="en-US" sz="1800" b="0" noProof="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b="0" noProof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82</a:t>
                      </a:r>
                      <a:endParaRPr lang="en-US" sz="1800" b="0" noProof="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11" marB="45711"/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en-US" sz="1800" b="0" noProof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Conception rate, heifers</a:t>
                      </a:r>
                      <a:endParaRPr lang="en-US" sz="1800" b="0" noProof="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</a:t>
                      </a:r>
                      <a:endParaRPr lang="en-US" sz="1800" b="0" noProof="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b="0" noProof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110</a:t>
                      </a:r>
                      <a:endParaRPr lang="en-US" sz="1800" b="0" noProof="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b="0" noProof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106</a:t>
                      </a:r>
                      <a:endParaRPr lang="en-US" sz="1800" b="0" noProof="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11" marB="45711"/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da-DK" sz="1800" b="0" noProof="0" dirty="0" err="1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Longevity</a:t>
                      </a:r>
                      <a:endParaRPr lang="en-US" sz="1800" b="0" noProof="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b="0" noProof="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</a:t>
                      </a:r>
                      <a:endParaRPr lang="en-US" sz="1800" b="0" noProof="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b="0" noProof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108</a:t>
                      </a:r>
                      <a:endParaRPr lang="en-US" sz="1800" b="0" noProof="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b="0" noProof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121</a:t>
                      </a:r>
                      <a:endParaRPr lang="en-US" sz="1800" b="0" noProof="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11" marB="45711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796136" y="6093296"/>
            <a:ext cx="2876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To be published soon</a:t>
            </a:r>
            <a:endParaRPr lang="en-US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79512" y="620688"/>
            <a:ext cx="8784976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/>
              <a:t>Relative EW for Danish Holstein </a:t>
            </a:r>
          </a:p>
          <a:p>
            <a:r>
              <a:rPr lang="en-US" sz="4000" b="1" dirty="0" smtClean="0"/>
              <a:t>across environments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60905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0506309"/>
              </p:ext>
            </p:extLst>
          </p:nvPr>
        </p:nvGraphicFramePr>
        <p:xfrm>
          <a:off x="385192" y="2324100"/>
          <a:ext cx="8147248" cy="3707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5294"/>
                <a:gridCol w="1659546"/>
                <a:gridCol w="1656184"/>
                <a:gridCol w="2016224"/>
              </a:tblGrid>
              <a:tr h="370769">
                <a:tc>
                  <a:txBody>
                    <a:bodyPr/>
                    <a:lstStyle/>
                    <a:p>
                      <a:r>
                        <a:rPr lang="en-US" sz="1800" b="0" noProof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Trait</a:t>
                      </a:r>
                      <a:endParaRPr lang="en-US" sz="1800" b="0" noProof="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Conventional</a:t>
                      </a:r>
                      <a:endParaRPr lang="en-US" sz="1800" b="0" noProof="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Organic</a:t>
                      </a:r>
                      <a:endParaRPr lang="en-US" sz="1800" b="0" noProof="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High tech</a:t>
                      </a:r>
                      <a:endParaRPr lang="en-US" sz="1800" b="0" noProof="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11" marB="45711"/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en-US" sz="1800" b="0" noProof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Yield</a:t>
                      </a:r>
                      <a:endParaRPr lang="en-US" sz="1800" b="0" noProof="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</a:t>
                      </a:r>
                      <a:endParaRPr lang="en-US" sz="1800" b="0" noProof="0" dirty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b="0" noProof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121</a:t>
                      </a:r>
                      <a:endParaRPr lang="en-US" sz="1800" b="0" noProof="0" dirty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b="0" noProof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93</a:t>
                      </a:r>
                      <a:endParaRPr lang="en-US" sz="1800" b="0" noProof="0" dirty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11" marB="45711"/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en-US" sz="1800" b="0" noProof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Feed efficiency</a:t>
                      </a:r>
                      <a:endParaRPr lang="en-US" sz="1800" b="0" noProof="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</a:t>
                      </a:r>
                      <a:endParaRPr lang="en-US" sz="1800" b="0" noProof="0" dirty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b="0" noProof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123</a:t>
                      </a:r>
                      <a:endParaRPr lang="en-US" sz="1800" b="0" noProof="0" dirty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b="0" noProof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103</a:t>
                      </a:r>
                      <a:endParaRPr lang="en-US" sz="1800" b="0" noProof="0" dirty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11" marB="45711"/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en-US" sz="1800" b="0" noProof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Cow mortality</a:t>
                      </a:r>
                      <a:endParaRPr lang="en-US" sz="1800" b="0" noProof="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</a:t>
                      </a:r>
                      <a:endParaRPr lang="en-US" sz="1800" b="0" noProof="0" dirty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b="0" noProof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102</a:t>
                      </a:r>
                      <a:endParaRPr lang="en-US" sz="1800" b="0" noProof="0" dirty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b="0" noProof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112</a:t>
                      </a:r>
                      <a:endParaRPr lang="en-US" sz="1800" b="0" noProof="0" dirty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11" marB="45711"/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en-US" sz="1800" b="0" noProof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Milk fever</a:t>
                      </a:r>
                      <a:endParaRPr lang="en-US" sz="1800" b="0" noProof="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</a:t>
                      </a:r>
                      <a:endParaRPr lang="en-US" sz="1800" b="0" noProof="0" dirty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b="1" noProof="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338</a:t>
                      </a:r>
                      <a:endParaRPr lang="en-US" sz="1800" b="1" noProof="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b="0" noProof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202</a:t>
                      </a:r>
                      <a:endParaRPr lang="en-US" sz="1800" b="0" noProof="0" dirty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11" marB="45711"/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en-US" sz="1800" b="0" noProof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Mastitis (infectious)</a:t>
                      </a:r>
                      <a:endParaRPr lang="en-US" sz="1800" b="0" noProof="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</a:t>
                      </a:r>
                      <a:endParaRPr lang="en-US" sz="1800" b="0" noProof="0" dirty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b="1" noProof="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205</a:t>
                      </a:r>
                      <a:endParaRPr lang="en-US" sz="1800" b="1" noProof="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b="0" noProof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109</a:t>
                      </a:r>
                      <a:endParaRPr lang="en-US" sz="1800" b="0" noProof="0" dirty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11" marB="45711"/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en-US" sz="1800" b="0" noProof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Digital dermatitis</a:t>
                      </a:r>
                      <a:endParaRPr lang="en-US" sz="1800" b="0" noProof="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</a:t>
                      </a:r>
                      <a:endParaRPr lang="en-US" sz="1800" b="0" noProof="0" dirty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b="0" noProof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101</a:t>
                      </a:r>
                      <a:endParaRPr lang="en-US" sz="1800" b="0" noProof="0" dirty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b="0" noProof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81</a:t>
                      </a:r>
                      <a:endParaRPr lang="en-US" sz="1800" b="0" noProof="0" dirty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11" marB="45711"/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en-US" sz="1800" b="0" noProof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Conception rate, cows</a:t>
                      </a:r>
                      <a:endParaRPr lang="en-US" sz="1800" b="0" noProof="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</a:t>
                      </a:r>
                      <a:endParaRPr lang="en-US" sz="1800" b="0" noProof="0" dirty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b="1" noProof="0" dirty="0" smtClean="0">
                          <a:solidFill>
                            <a:schemeClr val="tx1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48</a:t>
                      </a:r>
                      <a:endParaRPr lang="en-US" sz="1800" b="1" noProof="0" dirty="0">
                        <a:solidFill>
                          <a:schemeClr val="tx1"/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b="0" noProof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82</a:t>
                      </a:r>
                      <a:endParaRPr lang="en-US" sz="1800" b="0" noProof="0" dirty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11" marB="45711"/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en-US" sz="1800" b="0" noProof="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Conception rate, heifers</a:t>
                      </a:r>
                      <a:endParaRPr lang="en-US" sz="1800" b="0" noProof="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noProof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</a:t>
                      </a:r>
                      <a:endParaRPr lang="en-US" sz="1800" b="0" noProof="0" dirty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b="0" noProof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110</a:t>
                      </a:r>
                      <a:endParaRPr lang="en-US" sz="1800" b="0" noProof="0" dirty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b="0" noProof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106</a:t>
                      </a:r>
                      <a:endParaRPr lang="en-US" sz="1800" b="0" noProof="0" dirty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11" marB="45711"/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da-DK" sz="1800" b="0" noProof="0" dirty="0" err="1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Longevity</a:t>
                      </a:r>
                      <a:endParaRPr lang="en-US" sz="1800" b="0" noProof="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b="0" noProof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100</a:t>
                      </a:r>
                      <a:endParaRPr lang="en-US" sz="1800" b="0" noProof="0" dirty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b="0" noProof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108</a:t>
                      </a:r>
                      <a:endParaRPr lang="en-US" sz="1800" b="0" noProof="0" dirty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800" b="0" noProof="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121</a:t>
                      </a:r>
                      <a:endParaRPr lang="en-US" sz="1800" b="0" noProof="0" dirty="0">
                        <a:solidFill>
                          <a:schemeClr val="bg1">
                            <a:lumMod val="65000"/>
                          </a:schemeClr>
                        </a:solidFill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T="45711" marB="45711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796136" y="6093296"/>
            <a:ext cx="28767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To be published soon</a:t>
            </a:r>
            <a:endParaRPr lang="en-US" sz="24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79512" y="620688"/>
            <a:ext cx="8784976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/>
              <a:t>Relative EW for Danish Holstein </a:t>
            </a:r>
          </a:p>
          <a:p>
            <a:r>
              <a:rPr lang="en-US" sz="4000" b="1" dirty="0" smtClean="0"/>
              <a:t>across environments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4428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99381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cs typeface="Helvetica" panose="020B0604020202020204" pitchFamily="34" charset="0"/>
              </a:rPr>
              <a:t>Economic weights</a:t>
            </a:r>
          </a:p>
          <a:p>
            <a:pPr lvl="1"/>
            <a:r>
              <a:rPr lang="en-US" sz="2400" dirty="0" smtClean="0">
                <a:cs typeface="Helvetica" panose="020B0604020202020204" pitchFamily="34" charset="0"/>
              </a:rPr>
              <a:t>Given by production circumstances</a:t>
            </a:r>
          </a:p>
          <a:p>
            <a:endParaRPr lang="en-US" dirty="0" smtClean="0"/>
          </a:p>
          <a:p>
            <a:r>
              <a:rPr lang="en-US" altLang="da-DK" dirty="0" smtClean="0">
                <a:ea typeface="Helvetica" pitchFamily="34" charset="0"/>
                <a:cs typeface="Helvetica" pitchFamily="34" charset="0"/>
              </a:rPr>
              <a:t>G*E interactions</a:t>
            </a:r>
          </a:p>
          <a:p>
            <a:pPr lvl="1"/>
            <a:r>
              <a:rPr lang="en-US" altLang="da-DK" sz="2400" dirty="0" smtClean="0">
                <a:ea typeface="Helvetica" pitchFamily="34" charset="0"/>
                <a:cs typeface="Helvetica" pitchFamily="34" charset="0"/>
              </a:rPr>
              <a:t>Biologically defined – cannot be changed</a:t>
            </a:r>
          </a:p>
          <a:p>
            <a:endParaRPr lang="en-US" dirty="0" smtClean="0"/>
          </a:p>
          <a:p>
            <a:r>
              <a:rPr lang="en-US" altLang="da-DK" dirty="0" smtClean="0">
                <a:ea typeface="Helvetica" pitchFamily="34" charset="0"/>
                <a:cs typeface="Helvetica" pitchFamily="34" charset="0"/>
              </a:rPr>
              <a:t>Registration methods </a:t>
            </a:r>
          </a:p>
          <a:p>
            <a:pPr lvl="1"/>
            <a:r>
              <a:rPr lang="en-US" altLang="da-DK" sz="2400" dirty="0" smtClean="0">
                <a:ea typeface="Helvetica" pitchFamily="34" charset="0"/>
                <a:cs typeface="Helvetica" pitchFamily="34" charset="0"/>
              </a:rPr>
              <a:t>Can be harmonized</a:t>
            </a:r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79512" y="620688"/>
            <a:ext cx="8784976" cy="12961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/>
              <a:t>Correlation between breeding goals depends on: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26839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andarddesign">
  <a:themeElements>
    <a:clrScheme name="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2104</TotalTime>
  <Words>503</Words>
  <Application>Microsoft Office PowerPoint</Application>
  <PresentationFormat>On-screen Show (4:3)</PresentationFormat>
  <Paragraphs>199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Kontortema</vt:lpstr>
      <vt:lpstr>Standarddesign</vt:lpstr>
      <vt:lpstr>Possibilities and requirements for organic dairy breeding lines</vt:lpstr>
      <vt:lpstr>Key issue</vt:lpstr>
      <vt:lpstr>Current status – organic dairy breeding</vt:lpstr>
      <vt:lpstr>Trend with customized indices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Aarhus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ldp</dc:creator>
  <cp:lastModifiedBy>Morten Kargo</cp:lastModifiedBy>
  <cp:revision>103</cp:revision>
  <dcterms:created xsi:type="dcterms:W3CDTF">2012-06-01T12:32:50Z</dcterms:created>
  <dcterms:modified xsi:type="dcterms:W3CDTF">2017-01-04T10:17:12Z</dcterms:modified>
</cp:coreProperties>
</file>