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8" r:id="rId3"/>
    <p:sldId id="269" r:id="rId4"/>
    <p:sldId id="257" r:id="rId5"/>
    <p:sldId id="258" r:id="rId6"/>
    <p:sldId id="265" r:id="rId7"/>
    <p:sldId id="262" r:id="rId8"/>
    <p:sldId id="263" r:id="rId9"/>
    <p:sldId id="264" r:id="rId10"/>
    <p:sldId id="271" r:id="rId11"/>
    <p:sldId id="274" r:id="rId12"/>
    <p:sldId id="275" r:id="rId13"/>
    <p:sldId id="276" r:id="rId14"/>
    <p:sldId id="261" r:id="rId15"/>
    <p:sldId id="272" r:id="rId16"/>
    <p:sldId id="273" r:id="rId17"/>
    <p:sldId id="278" r:id="rId18"/>
    <p:sldId id="277" r:id="rId19"/>
    <p:sldId id="270" r:id="rId20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Christoph Furtschegger" initials="CF" lastIdx="2" clrIdx="0"/>
  <p:cmAuthor id="1" name="Schermer, Markus" initials="SM" lastIdx="4" clrIdx="1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117" d="100"/>
          <a:sy n="117" d="100"/>
        </p:scale>
        <p:origin x="-108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D560E-D639-49BA-91A6-B1DA3BE53DD8}" type="datetimeFigureOut">
              <a:rPr lang="de-AT" smtClean="0"/>
              <a:t>30.10.2015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0ED33-0ED1-446C-9361-572D3EF817B6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1300702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D560E-D639-49BA-91A6-B1DA3BE53DD8}" type="datetimeFigureOut">
              <a:rPr lang="de-AT" smtClean="0"/>
              <a:t>30.10.2015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0ED33-0ED1-446C-9361-572D3EF817B6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630739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D560E-D639-49BA-91A6-B1DA3BE53DD8}" type="datetimeFigureOut">
              <a:rPr lang="de-AT" smtClean="0"/>
              <a:t>30.10.2015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0ED33-0ED1-446C-9361-572D3EF817B6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204904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D560E-D639-49BA-91A6-B1DA3BE53DD8}" type="datetimeFigureOut">
              <a:rPr lang="de-AT" smtClean="0"/>
              <a:t>30.10.2015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0ED33-0ED1-446C-9361-572D3EF817B6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7268550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D560E-D639-49BA-91A6-B1DA3BE53DD8}" type="datetimeFigureOut">
              <a:rPr lang="de-AT" smtClean="0"/>
              <a:t>30.10.2015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0ED33-0ED1-446C-9361-572D3EF817B6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6950307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D560E-D639-49BA-91A6-B1DA3BE53DD8}" type="datetimeFigureOut">
              <a:rPr lang="de-AT" smtClean="0"/>
              <a:t>30.10.2015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0ED33-0ED1-446C-9361-572D3EF817B6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261149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D560E-D639-49BA-91A6-B1DA3BE53DD8}" type="datetimeFigureOut">
              <a:rPr lang="de-AT" smtClean="0"/>
              <a:t>30.10.2015</a:t>
            </a:fld>
            <a:endParaRPr lang="de-AT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0ED33-0ED1-446C-9361-572D3EF817B6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0010567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D560E-D639-49BA-91A6-B1DA3BE53DD8}" type="datetimeFigureOut">
              <a:rPr lang="de-AT" smtClean="0"/>
              <a:t>30.10.2015</a:t>
            </a:fld>
            <a:endParaRPr lang="de-AT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0ED33-0ED1-446C-9361-572D3EF817B6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8698855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D560E-D639-49BA-91A6-B1DA3BE53DD8}" type="datetimeFigureOut">
              <a:rPr lang="de-AT" smtClean="0"/>
              <a:t>30.10.2015</a:t>
            </a:fld>
            <a:endParaRPr lang="de-AT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0ED33-0ED1-446C-9361-572D3EF817B6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4455674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D560E-D639-49BA-91A6-B1DA3BE53DD8}" type="datetimeFigureOut">
              <a:rPr lang="de-AT" smtClean="0"/>
              <a:t>30.10.2015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0ED33-0ED1-446C-9361-572D3EF817B6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0259701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D560E-D639-49BA-91A6-B1DA3BE53DD8}" type="datetimeFigureOut">
              <a:rPr lang="de-AT" smtClean="0"/>
              <a:t>30.10.2015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0ED33-0ED1-446C-9361-572D3EF817B6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408745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ED560E-D639-49BA-91A6-B1DA3BE53DD8}" type="datetimeFigureOut">
              <a:rPr lang="de-AT" smtClean="0"/>
              <a:t>30.10.2015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30ED33-0ED1-446C-9361-572D3EF817B6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5426122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8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576263"/>
            <a:ext cx="9144000" cy="2387600"/>
          </a:xfrm>
        </p:spPr>
        <p:txBody>
          <a:bodyPr>
            <a:noAutofit/>
          </a:bodyPr>
          <a:lstStyle/>
          <a:p>
            <a:r>
              <a:rPr lang="de-AT" sz="4400" b="1" dirty="0" err="1" smtClean="0"/>
              <a:t>BioHealth</a:t>
            </a:r>
            <a:r>
              <a:rPr lang="de-AT" sz="4400" b="1" dirty="0" smtClean="0"/>
              <a:t> – </a:t>
            </a:r>
            <a:br>
              <a:rPr lang="de-AT" sz="4400" b="1" dirty="0" smtClean="0"/>
            </a:br>
            <a:r>
              <a:rPr lang="de-AT" sz="4400" b="1" dirty="0" smtClean="0"/>
              <a:t>Internationaler Bioregionsvergleich</a:t>
            </a:r>
            <a:endParaRPr lang="de-AT" sz="4400" b="1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33354"/>
          </a:xfrm>
        </p:spPr>
        <p:txBody>
          <a:bodyPr>
            <a:normAutofit fontScale="92500" lnSpcReduction="10000"/>
          </a:bodyPr>
          <a:lstStyle/>
          <a:p>
            <a:pPr lvl="0">
              <a:lnSpc>
                <a:spcPct val="100000"/>
              </a:lnSpc>
              <a:spcBef>
                <a:spcPts val="0"/>
              </a:spcBef>
            </a:pPr>
            <a:r>
              <a:rPr lang="en-US" sz="2900" b="1" dirty="0" smtClean="0"/>
              <a:t>Schermer </a:t>
            </a:r>
            <a:r>
              <a:rPr lang="en-US" sz="2900" b="1" dirty="0"/>
              <a:t>M</a:t>
            </a:r>
            <a:r>
              <a:rPr lang="en-US" sz="2900" b="1" dirty="0" smtClean="0"/>
              <a:t>. </a:t>
            </a:r>
          </a:p>
          <a:p>
            <a:pPr lvl="0">
              <a:lnSpc>
                <a:spcPct val="100000"/>
              </a:lnSpc>
              <a:spcBef>
                <a:spcPts val="0"/>
              </a:spcBef>
            </a:pPr>
            <a:r>
              <a:rPr lang="en-US" sz="2900" dirty="0" err="1" smtClean="0">
                <a:solidFill>
                  <a:prstClr val="black"/>
                </a:solidFill>
                <a:latin typeface="Corbel" panose="020B0503020204020204" pitchFamily="34" charset="0"/>
              </a:rPr>
              <a:t>Universität</a:t>
            </a:r>
            <a:r>
              <a:rPr lang="en-US" sz="2900" dirty="0" smtClean="0">
                <a:solidFill>
                  <a:prstClr val="black"/>
                </a:solidFill>
                <a:latin typeface="Corbel" panose="020B0503020204020204" pitchFamily="34" charset="0"/>
              </a:rPr>
              <a:t> Innsbruck</a:t>
            </a:r>
          </a:p>
          <a:p>
            <a:pPr lvl="0">
              <a:lnSpc>
                <a:spcPct val="100000"/>
              </a:lnSpc>
              <a:spcBef>
                <a:spcPts val="0"/>
              </a:spcBef>
            </a:pPr>
            <a:r>
              <a:rPr lang="en-US" sz="2900" dirty="0" err="1" smtClean="0">
                <a:solidFill>
                  <a:prstClr val="black"/>
                </a:solidFill>
                <a:latin typeface="Corbel" panose="020B0503020204020204" pitchFamily="34" charset="0"/>
              </a:rPr>
              <a:t>Institut</a:t>
            </a:r>
            <a:r>
              <a:rPr lang="en-US" sz="2900" dirty="0" smtClean="0">
                <a:solidFill>
                  <a:prstClr val="black"/>
                </a:solidFill>
                <a:latin typeface="Corbel" panose="020B0503020204020204" pitchFamily="34" charset="0"/>
              </a:rPr>
              <a:t> </a:t>
            </a:r>
            <a:r>
              <a:rPr lang="en-US" sz="2900" dirty="0" err="1" smtClean="0">
                <a:solidFill>
                  <a:prstClr val="black"/>
                </a:solidFill>
                <a:latin typeface="Corbel" panose="020B0503020204020204" pitchFamily="34" charset="0"/>
              </a:rPr>
              <a:t>für</a:t>
            </a:r>
            <a:r>
              <a:rPr lang="en-US" sz="2900" dirty="0" smtClean="0">
                <a:solidFill>
                  <a:prstClr val="black"/>
                </a:solidFill>
                <a:latin typeface="Corbel" panose="020B0503020204020204" pitchFamily="34" charset="0"/>
              </a:rPr>
              <a:t> Soziologie</a:t>
            </a:r>
          </a:p>
          <a:p>
            <a:pPr lvl="0">
              <a:lnSpc>
                <a:spcPct val="100000"/>
              </a:lnSpc>
              <a:spcBef>
                <a:spcPts val="0"/>
              </a:spcBef>
            </a:pPr>
            <a:r>
              <a:rPr lang="de-DE" sz="2900" dirty="0" smtClean="0">
                <a:solidFill>
                  <a:prstClr val="black"/>
                </a:solidFill>
                <a:latin typeface="Corbel" panose="020B0503020204020204" pitchFamily="34" charset="0"/>
              </a:rPr>
              <a:t>Forschungszentrum für Berglandwirtschaft</a:t>
            </a:r>
            <a:endParaRPr lang="en-US" sz="2900" dirty="0">
              <a:solidFill>
                <a:prstClr val="black"/>
              </a:solidFill>
              <a:latin typeface="Corbel" panose="020B0503020204020204" pitchFamily="34" charset="0"/>
            </a:endParaRPr>
          </a:p>
          <a:p>
            <a:endParaRPr lang="de-DE" dirty="0" smtClean="0"/>
          </a:p>
          <a:p>
            <a:endParaRPr lang="de-AT" dirty="0"/>
          </a:p>
          <a:p>
            <a:endParaRPr lang="de-AT" dirty="0"/>
          </a:p>
        </p:txBody>
      </p:sp>
      <p:pic>
        <p:nvPicPr>
          <p:cNvPr id="4" name="Picture 14" descr="http://www.naturgefahren.at/.imaging/stk/naturgefahren/bildLarge/dms/naturgefahren/organisationen/Forschung-Entwick/Uni-Innsbruck/Uni-Innsbruck/document/Uni-Innsbruck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702" y="5598568"/>
            <a:ext cx="474753" cy="8422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3" descr="C:\Users\c4081066\Desktop\HG_Logo_transparent.t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71860" y="5235392"/>
            <a:ext cx="4048280" cy="13497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1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03558" y="5772984"/>
            <a:ext cx="1411925" cy="4933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778911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de-DE" sz="3600" b="1" dirty="0" smtClean="0"/>
              <a:t>Gemeinsamkeiten der Bioregionen </a:t>
            </a:r>
            <a:endParaRPr lang="de-AT" sz="3600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1485900"/>
            <a:ext cx="10515600" cy="5225143"/>
          </a:xfrm>
        </p:spPr>
        <p:txBody>
          <a:bodyPr>
            <a:normAutofit fontScale="92500" lnSpcReduction="20000"/>
          </a:bodyPr>
          <a:lstStyle/>
          <a:p>
            <a:r>
              <a:rPr lang="de-AT" dirty="0" smtClean="0"/>
              <a:t>Lange </a:t>
            </a:r>
            <a:r>
              <a:rPr lang="de-AT" dirty="0"/>
              <a:t>Tradition des </a:t>
            </a:r>
            <a:r>
              <a:rPr lang="de-AT" dirty="0" smtClean="0"/>
              <a:t>Biolandbaus, Pionierregionen </a:t>
            </a:r>
            <a:r>
              <a:rPr lang="de-AT" dirty="0"/>
              <a:t>seit 1970ern </a:t>
            </a:r>
          </a:p>
          <a:p>
            <a:pPr lvl="1"/>
            <a:r>
              <a:rPr lang="de-AT" dirty="0"/>
              <a:t>Produktvielfalt</a:t>
            </a:r>
          </a:p>
          <a:p>
            <a:pPr lvl="1"/>
            <a:r>
              <a:rPr lang="de-AT" dirty="0"/>
              <a:t>Bereits vorhandene Strukturen</a:t>
            </a:r>
          </a:p>
          <a:p>
            <a:r>
              <a:rPr lang="de-AT" dirty="0"/>
              <a:t>Nachteilige Produktionsbedingungen (</a:t>
            </a:r>
            <a:r>
              <a:rPr lang="de-AT" dirty="0" err="1"/>
              <a:t>Ungunstlage</a:t>
            </a:r>
            <a:r>
              <a:rPr lang="de-AT" dirty="0"/>
              <a:t>)</a:t>
            </a:r>
          </a:p>
          <a:p>
            <a:r>
              <a:rPr lang="de-AT" dirty="0"/>
              <a:t>Strukturschwache Regionen</a:t>
            </a:r>
          </a:p>
          <a:p>
            <a:r>
              <a:rPr lang="de-AT" dirty="0"/>
              <a:t>Biologische LW nur als einer von mehreren Pfeilern (Energie</a:t>
            </a:r>
            <a:r>
              <a:rPr lang="de-AT" dirty="0" smtClean="0"/>
              <a:t>, Tourismus, Bewusstseinsbildung </a:t>
            </a:r>
            <a:r>
              <a:rPr lang="de-AT" dirty="0"/>
              <a:t>etc.)</a:t>
            </a:r>
          </a:p>
          <a:p>
            <a:r>
              <a:rPr lang="de-AT" dirty="0"/>
              <a:t>Wachstum </a:t>
            </a:r>
            <a:r>
              <a:rPr lang="de-AT" dirty="0" smtClean="0"/>
              <a:t>‚multiplikativ‘ </a:t>
            </a:r>
            <a:r>
              <a:rPr lang="de-AT" dirty="0"/>
              <a:t>statt </a:t>
            </a:r>
            <a:r>
              <a:rPr lang="de-AT" dirty="0" smtClean="0"/>
              <a:t>‚additiv‘ (Netzwerke von Kleinstrukturen)</a:t>
            </a:r>
          </a:p>
          <a:p>
            <a:r>
              <a:rPr lang="de-AT" dirty="0"/>
              <a:t>Ä</a:t>
            </a:r>
            <a:r>
              <a:rPr lang="de-DE" dirty="0" err="1" smtClean="0"/>
              <a:t>hnliche</a:t>
            </a:r>
            <a:r>
              <a:rPr lang="de-DE" dirty="0" smtClean="0"/>
              <a:t> Probleme:</a:t>
            </a:r>
            <a:endParaRPr lang="de-AT" dirty="0"/>
          </a:p>
          <a:p>
            <a:pPr lvl="1"/>
            <a:r>
              <a:rPr lang="de-AT" dirty="0" smtClean="0"/>
              <a:t>Identifikation (der Bewohner mit der Initiative)</a:t>
            </a:r>
            <a:endParaRPr lang="de-AT" dirty="0"/>
          </a:p>
          <a:p>
            <a:pPr lvl="1"/>
            <a:r>
              <a:rPr lang="de-AT" dirty="0"/>
              <a:t>Bekanntheitsgrad (oftmals fehlendes Wissen über konkrete Ziele)</a:t>
            </a:r>
          </a:p>
          <a:p>
            <a:pPr lvl="1"/>
            <a:r>
              <a:rPr lang="de-AT" dirty="0" smtClean="0"/>
              <a:t>Konkreter </a:t>
            </a:r>
            <a:r>
              <a:rPr lang="de-AT" dirty="0"/>
              <a:t>Nutzen für Mitglieder </a:t>
            </a:r>
            <a:r>
              <a:rPr lang="de-AT" dirty="0" smtClean="0"/>
              <a:t>oft nicht klar</a:t>
            </a:r>
          </a:p>
          <a:p>
            <a:pPr lvl="1"/>
            <a:r>
              <a:rPr lang="de-AT" dirty="0" smtClean="0"/>
              <a:t>Finanzielle </a:t>
            </a:r>
            <a:r>
              <a:rPr lang="de-AT" dirty="0"/>
              <a:t>Zukunft</a:t>
            </a:r>
          </a:p>
          <a:p>
            <a:pPr lvl="2"/>
            <a:r>
              <a:rPr lang="de-AT" dirty="0"/>
              <a:t>Unabhängigkeit (Mitgliedsbeiträge oder </a:t>
            </a:r>
            <a:r>
              <a:rPr lang="de-AT" dirty="0" err="1"/>
              <a:t>Funding</a:t>
            </a:r>
            <a:r>
              <a:rPr lang="de-AT" dirty="0"/>
              <a:t>)</a:t>
            </a:r>
          </a:p>
          <a:p>
            <a:pPr marL="0" indent="0">
              <a:buNone/>
            </a:pPr>
            <a:endParaRPr lang="de-AT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445" y="101147"/>
            <a:ext cx="1517650" cy="908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123117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3600" b="1" dirty="0" smtClean="0"/>
              <a:t>Stärken/ Schwächen im Vergleich: Bioregion Mühlviertel</a:t>
            </a:r>
            <a:endParaRPr lang="de-AT" sz="3600" b="1" dirty="0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de-DE" u="sng" dirty="0" smtClean="0"/>
              <a:t>Stärken</a:t>
            </a:r>
          </a:p>
          <a:p>
            <a:r>
              <a:rPr lang="de-DE" dirty="0" smtClean="0"/>
              <a:t>Humankapital in der Region</a:t>
            </a:r>
          </a:p>
          <a:p>
            <a:r>
              <a:rPr lang="de-DE" dirty="0" smtClean="0"/>
              <a:t>Bekanntheit der Region</a:t>
            </a:r>
          </a:p>
          <a:p>
            <a:r>
              <a:rPr lang="de-DE" dirty="0" smtClean="0"/>
              <a:t>Vorhandene </a:t>
            </a:r>
            <a:r>
              <a:rPr lang="de-DE" dirty="0" smtClean="0"/>
              <a:t>Verarbeitungsstrukturen</a:t>
            </a:r>
            <a:endParaRPr lang="de-DE" dirty="0" smtClean="0"/>
          </a:p>
          <a:p>
            <a:r>
              <a:rPr lang="de-DE" dirty="0" smtClean="0"/>
              <a:t>Gemeinsame Wertvorstellungen</a:t>
            </a:r>
          </a:p>
          <a:p>
            <a:r>
              <a:rPr lang="de-DE" dirty="0" smtClean="0"/>
              <a:t>Enge Zusammenarbeit mit dem Bildungssektor</a:t>
            </a:r>
          </a:p>
          <a:p>
            <a:r>
              <a:rPr lang="de-DE" dirty="0" smtClean="0"/>
              <a:t>Diversifizierte Produktion</a:t>
            </a:r>
            <a:endParaRPr lang="de-AT" dirty="0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de-DE" u="sng" dirty="0" smtClean="0"/>
              <a:t>Schwächen</a:t>
            </a:r>
          </a:p>
          <a:p>
            <a:r>
              <a:rPr lang="de-DE" dirty="0" smtClean="0"/>
              <a:t>Benachteiligte Bodenbeschaffenheit und Klima</a:t>
            </a:r>
          </a:p>
          <a:p>
            <a:r>
              <a:rPr lang="de-DE" dirty="0" smtClean="0"/>
              <a:t>Unklares Profil der Bioregion außen / innen</a:t>
            </a:r>
          </a:p>
          <a:p>
            <a:r>
              <a:rPr lang="de-DE" dirty="0" smtClean="0"/>
              <a:t>Mangel an Rohprodukten für verarbeitende Betriebe</a:t>
            </a:r>
          </a:p>
          <a:p>
            <a:r>
              <a:rPr lang="de-DE" dirty="0" smtClean="0"/>
              <a:t>Fraglicher Nutzen des Logos</a:t>
            </a:r>
          </a:p>
          <a:p>
            <a:r>
              <a:rPr lang="de-DE" dirty="0" smtClean="0"/>
              <a:t>Unzufriedenheit mit der internen </a:t>
            </a:r>
            <a:r>
              <a:rPr lang="de-DE" dirty="0" smtClean="0"/>
              <a:t>Kommunikation bzw. unterschiedliche </a:t>
            </a:r>
            <a:r>
              <a:rPr lang="de-DE" dirty="0" smtClean="0"/>
              <a:t>Erwartungshaltungen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6521035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AT" sz="3600" b="1" dirty="0"/>
              <a:t>Stärken/ Schwächen im Vergleich: </a:t>
            </a:r>
            <a:r>
              <a:rPr lang="de-AT" sz="3600" b="1" dirty="0" err="1" smtClean="0"/>
              <a:t>Biovallé</a:t>
            </a:r>
            <a:endParaRPr lang="de-AT" sz="3600" b="1" dirty="0"/>
          </a:p>
        </p:txBody>
      </p:sp>
      <p:sp>
        <p:nvSpPr>
          <p:cNvPr id="4" name="Inhaltsplatzhalter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u="sng" dirty="0" smtClean="0"/>
              <a:t>Stärken</a:t>
            </a:r>
          </a:p>
          <a:p>
            <a:r>
              <a:rPr lang="de-DE" dirty="0" smtClean="0"/>
              <a:t>Prof. Öffentlichkeitsarbeit lokal + national</a:t>
            </a:r>
          </a:p>
          <a:p>
            <a:r>
              <a:rPr lang="de-DE" dirty="0" smtClean="0"/>
              <a:t>Positivbeispiel nach außen</a:t>
            </a:r>
          </a:p>
          <a:p>
            <a:r>
              <a:rPr lang="de-DE" dirty="0" smtClean="0"/>
              <a:t>Integration öffentlicher Einrichtungen</a:t>
            </a:r>
          </a:p>
          <a:p>
            <a:r>
              <a:rPr lang="de-DE" dirty="0" smtClean="0"/>
              <a:t>Wöchentliche Radiosendung</a:t>
            </a:r>
          </a:p>
          <a:p>
            <a:r>
              <a:rPr lang="de-DE" dirty="0" smtClean="0"/>
              <a:t>Zukunftsorientiert; Farm Inkubator</a:t>
            </a:r>
          </a:p>
          <a:p>
            <a:endParaRPr lang="de-AT" dirty="0"/>
          </a:p>
        </p:txBody>
      </p:sp>
      <p:sp>
        <p:nvSpPr>
          <p:cNvPr id="5" name="Inhaltsplatzhalter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u="sng" dirty="0" smtClean="0"/>
              <a:t>Schwächen</a:t>
            </a:r>
          </a:p>
          <a:p>
            <a:r>
              <a:rPr lang="de-DE" dirty="0" smtClean="0"/>
              <a:t>Mangelnde Identifikation innerhalb der Region</a:t>
            </a:r>
          </a:p>
          <a:p>
            <a:r>
              <a:rPr lang="de-DE" dirty="0" smtClean="0"/>
              <a:t>Fragwürdiger partizipativer Prozess</a:t>
            </a:r>
          </a:p>
          <a:p>
            <a:r>
              <a:rPr lang="de-DE" dirty="0" smtClean="0"/>
              <a:t>Fehlende Kooperation konventionelle &amp; </a:t>
            </a:r>
            <a:r>
              <a:rPr lang="de-DE" dirty="0" err="1" smtClean="0"/>
              <a:t>bio</a:t>
            </a:r>
            <a:r>
              <a:rPr lang="de-DE" dirty="0" smtClean="0"/>
              <a:t> LW</a:t>
            </a:r>
          </a:p>
          <a:p>
            <a:r>
              <a:rPr lang="de-DE" dirty="0" smtClean="0"/>
              <a:t>Irreführende Namensgebung</a:t>
            </a:r>
          </a:p>
          <a:p>
            <a:r>
              <a:rPr lang="de-DE" dirty="0" smtClean="0"/>
              <a:t>Geografische Spaltung 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42138941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AT" sz="3600" b="1" dirty="0"/>
              <a:t>Stärken/ Schwächen im Vergleich: </a:t>
            </a:r>
            <a:r>
              <a:rPr lang="de-AT" sz="3600" b="1" dirty="0" smtClean="0"/>
              <a:t>Bio-</a:t>
            </a:r>
            <a:r>
              <a:rPr lang="de-AT" sz="3600" b="1" dirty="0" err="1" smtClean="0"/>
              <a:t>Distretto</a:t>
            </a:r>
            <a:r>
              <a:rPr lang="de-AT" sz="3600" b="1" dirty="0" smtClean="0"/>
              <a:t> </a:t>
            </a:r>
            <a:r>
              <a:rPr lang="de-AT" sz="3600" b="1" dirty="0" err="1" smtClean="0"/>
              <a:t>Cilento</a:t>
            </a:r>
            <a:endParaRPr lang="de-AT" sz="3600" b="1" dirty="0"/>
          </a:p>
        </p:txBody>
      </p:sp>
      <p:sp>
        <p:nvSpPr>
          <p:cNvPr id="4" name="Inhaltsplatzhalter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u="sng" dirty="0" smtClean="0"/>
              <a:t>Stärken</a:t>
            </a:r>
          </a:p>
          <a:p>
            <a:r>
              <a:rPr lang="de-DE" dirty="0" smtClean="0"/>
              <a:t>Hoher &amp; wachsender Anteil Biobauern</a:t>
            </a:r>
          </a:p>
          <a:p>
            <a:r>
              <a:rPr lang="de-DE" dirty="0" smtClean="0"/>
              <a:t>Absatzmärkte mit kurzen Lieferketten</a:t>
            </a:r>
          </a:p>
          <a:p>
            <a:r>
              <a:rPr lang="de-DE" dirty="0" smtClean="0"/>
              <a:t>Erfolgreiche, geografische sozio-ökonomische Verlinkung</a:t>
            </a:r>
          </a:p>
          <a:p>
            <a:r>
              <a:rPr lang="de-DE" dirty="0" smtClean="0"/>
              <a:t>Aktivitäten mit innovativen Charakter: Care-</a:t>
            </a:r>
            <a:r>
              <a:rPr lang="de-DE" dirty="0" err="1" smtClean="0"/>
              <a:t>Farming</a:t>
            </a:r>
            <a:endParaRPr lang="de-DE" dirty="0" smtClean="0"/>
          </a:p>
          <a:p>
            <a:endParaRPr lang="de-AT" dirty="0"/>
          </a:p>
        </p:txBody>
      </p:sp>
      <p:sp>
        <p:nvSpPr>
          <p:cNvPr id="5" name="Inhaltsplatzhalter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u="sng" dirty="0" smtClean="0"/>
              <a:t>Schwächen</a:t>
            </a:r>
          </a:p>
          <a:p>
            <a:r>
              <a:rPr lang="de-DE" dirty="0" smtClean="0"/>
              <a:t>Keine langfristige Finanzierung</a:t>
            </a:r>
          </a:p>
          <a:p>
            <a:r>
              <a:rPr lang="de-DE" dirty="0" smtClean="0"/>
              <a:t>Abhängigkeit von freiwilligem Engagement</a:t>
            </a:r>
          </a:p>
          <a:p>
            <a:r>
              <a:rPr lang="de-DE" dirty="0" smtClean="0"/>
              <a:t>Hürde bio-Zertifizierung</a:t>
            </a:r>
          </a:p>
          <a:p>
            <a:r>
              <a:rPr lang="de-DE" dirty="0" smtClean="0"/>
              <a:t>Kein strukturiertes Wissen über Einflussfaktoren in der Region</a:t>
            </a:r>
          </a:p>
          <a:p>
            <a:r>
              <a:rPr lang="de-DE" dirty="0" smtClean="0"/>
              <a:t>Fehlen von externen Verkaufsstellen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49961755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de-DE" sz="3600" b="1" dirty="0" smtClean="0"/>
              <a:t>Unterschiede in den Bioregionen</a:t>
            </a:r>
            <a:endParaRPr lang="de-AT" sz="3600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de-AT" sz="2400" dirty="0" smtClean="0"/>
              <a:t>Topologie (Mühlviertel relativ homogen) </a:t>
            </a:r>
          </a:p>
          <a:p>
            <a:r>
              <a:rPr lang="de-AT" sz="2400" dirty="0" smtClean="0"/>
              <a:t>Produktpalette (von Klima abhängig)</a:t>
            </a:r>
          </a:p>
          <a:p>
            <a:r>
              <a:rPr lang="de-AT" sz="2400" dirty="0" smtClean="0"/>
              <a:t>Organisationsstruktur</a:t>
            </a:r>
          </a:p>
          <a:p>
            <a:pPr lvl="1"/>
            <a:r>
              <a:rPr lang="de-AT" sz="2000" dirty="0" smtClean="0"/>
              <a:t>Leitung (stark politisch/administrativ – top down)</a:t>
            </a:r>
          </a:p>
          <a:p>
            <a:pPr lvl="1"/>
            <a:r>
              <a:rPr lang="de-AT" sz="2000" dirty="0" smtClean="0"/>
              <a:t>Aufgabenverteilung &amp; personelle/finanzielle Ressourcen (z.B. </a:t>
            </a:r>
            <a:r>
              <a:rPr lang="de-AT" sz="2000" dirty="0" err="1" smtClean="0"/>
              <a:t>Biovalle</a:t>
            </a:r>
            <a:r>
              <a:rPr lang="de-AT" sz="2000" dirty="0" smtClean="0"/>
              <a:t>: 3 Personen Vollzeit/10 Mio. € 2009-2014)</a:t>
            </a:r>
          </a:p>
          <a:p>
            <a:r>
              <a:rPr lang="de-AT" sz="2400" dirty="0" smtClean="0"/>
              <a:t>Finanzierung – LEADER vs. Politik </a:t>
            </a:r>
          </a:p>
          <a:p>
            <a:r>
              <a:rPr lang="de-AT" sz="2400" dirty="0" smtClean="0"/>
              <a:t>Einflussnahme durch externe Interessen (z.B. </a:t>
            </a:r>
            <a:r>
              <a:rPr lang="de-AT" sz="2400" dirty="0" err="1" smtClean="0"/>
              <a:t>Biovallé</a:t>
            </a:r>
            <a:r>
              <a:rPr lang="de-AT" sz="2400" dirty="0" smtClean="0"/>
              <a:t>: Dispute mit Kammer und politischen Gremien betreffend Strategie und Vorgehen)</a:t>
            </a:r>
          </a:p>
          <a:p>
            <a:r>
              <a:rPr lang="de-AT" sz="2400" dirty="0" smtClean="0"/>
              <a:t>Verwendung des Logos (keine Produktbezogenheit)</a:t>
            </a:r>
          </a:p>
          <a:p>
            <a:pPr marL="0" indent="0">
              <a:buNone/>
            </a:pPr>
            <a:endParaRPr lang="en-US" sz="2400" dirty="0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518036" cy="9083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338193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de-DE" sz="3600" b="1" dirty="0" smtClean="0"/>
              <a:t>Unterschiede in den Bioregionen</a:t>
            </a:r>
            <a:endParaRPr lang="de-AT" sz="3600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de-AT" sz="2400" dirty="0" smtClean="0"/>
              <a:t>Im </a:t>
            </a:r>
            <a:r>
              <a:rPr lang="de-AT" sz="2400" dirty="0" err="1" smtClean="0"/>
              <a:t>Biovallée</a:t>
            </a:r>
            <a:r>
              <a:rPr lang="de-AT" sz="2400" dirty="0" smtClean="0"/>
              <a:t> und Bio-</a:t>
            </a:r>
            <a:r>
              <a:rPr lang="de-AT" sz="2400" dirty="0" err="1" smtClean="0"/>
              <a:t>Distretto</a:t>
            </a:r>
            <a:r>
              <a:rPr lang="de-AT" sz="2400" dirty="0" smtClean="0"/>
              <a:t> zeigen sich der Einbezug von administrativen Institutionen in einen integrierten, umfassenden Ansatz der ländlichen Entwicklung. Dahingegen liegt der Fokus der BRM starker auf der Landwirtschaft/Lebensmittel. </a:t>
            </a:r>
          </a:p>
          <a:p>
            <a:r>
              <a:rPr lang="de-AT" sz="2400" dirty="0" smtClean="0"/>
              <a:t>Im </a:t>
            </a:r>
            <a:r>
              <a:rPr lang="de-AT" sz="2400" dirty="0" err="1" smtClean="0"/>
              <a:t>Biovallée</a:t>
            </a:r>
            <a:r>
              <a:rPr lang="de-AT" sz="2400" dirty="0" smtClean="0"/>
              <a:t> und im </a:t>
            </a:r>
            <a:r>
              <a:rPr lang="de-AT" sz="2400" dirty="0" err="1" smtClean="0"/>
              <a:t>Cilento</a:t>
            </a:r>
            <a:r>
              <a:rPr lang="de-AT" sz="2400" dirty="0" smtClean="0"/>
              <a:t> wurden Wertschöpfungsketten (von der Produktion bis zum Konsum), z.B. über öffentliche Kantinen initiiert. In der BRM sind private Verarbeiter (wie Brauereien oder Bäckereien) stärker vertreten. </a:t>
            </a:r>
          </a:p>
          <a:p>
            <a:r>
              <a:rPr lang="de-AT" sz="2400" dirty="0" smtClean="0"/>
              <a:t>Verhältnis von biologischen und konventionellen Akteuren in der Region entscheidend für die territoriale Entwicklung: in der BRM stellen die landwirtschaftlichen Vertreter die Befürworter der Bioregion dar; dahingegen war im </a:t>
            </a:r>
            <a:r>
              <a:rPr lang="de-AT" sz="2400" dirty="0" err="1" smtClean="0"/>
              <a:t>Biovallée</a:t>
            </a:r>
            <a:r>
              <a:rPr lang="de-AT" sz="2400" dirty="0" smtClean="0"/>
              <a:t> die Landwirtschaftskammer lange im Konflikt mit den lokalen Autoritäten. </a:t>
            </a:r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518036" cy="9083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824754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de-DE" sz="3600" b="1" dirty="0" smtClean="0"/>
              <a:t>Best </a:t>
            </a:r>
            <a:r>
              <a:rPr lang="de-DE" sz="3600" b="1" dirty="0" err="1" smtClean="0"/>
              <a:t>Practise</a:t>
            </a:r>
            <a:r>
              <a:rPr lang="de-DE" sz="3600" b="1" dirty="0" smtClean="0"/>
              <a:t> Beispiele</a:t>
            </a:r>
            <a:endParaRPr lang="de-AT" sz="3600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de-AT" sz="2400" u="sng" dirty="0" smtClean="0"/>
              <a:t>Vermarktung</a:t>
            </a:r>
          </a:p>
          <a:p>
            <a:r>
              <a:rPr lang="de-AT" sz="2400" dirty="0" smtClean="0"/>
              <a:t>Vermarktung über öffentliche Einrichtungen (</a:t>
            </a:r>
            <a:r>
              <a:rPr lang="de-AT" sz="2400" dirty="0" err="1" smtClean="0"/>
              <a:t>Cilento</a:t>
            </a:r>
            <a:r>
              <a:rPr lang="de-AT" sz="2400" dirty="0" smtClean="0"/>
              <a:t> &amp; </a:t>
            </a:r>
            <a:r>
              <a:rPr lang="de-AT" sz="2400" dirty="0" err="1" smtClean="0"/>
              <a:t>Biovallée</a:t>
            </a:r>
            <a:r>
              <a:rPr lang="de-AT" sz="2400" dirty="0" smtClean="0"/>
              <a:t>)</a:t>
            </a:r>
          </a:p>
          <a:p>
            <a:pPr lvl="1"/>
            <a:r>
              <a:rPr lang="de-AT" sz="2000" dirty="0" smtClean="0"/>
              <a:t>Einbindung von öffentlichen Institutionen, wie Schulmensen</a:t>
            </a:r>
          </a:p>
          <a:p>
            <a:r>
              <a:rPr lang="de-AT" sz="2400" dirty="0" smtClean="0"/>
              <a:t>Lokale Einkaufsgemeinschaften (</a:t>
            </a:r>
            <a:r>
              <a:rPr lang="de-AT" sz="2400" dirty="0" err="1" smtClean="0"/>
              <a:t>Cilento</a:t>
            </a:r>
            <a:r>
              <a:rPr lang="de-AT" sz="2400" dirty="0" smtClean="0"/>
              <a:t>)</a:t>
            </a:r>
          </a:p>
          <a:p>
            <a:r>
              <a:rPr lang="de-AT" sz="2400" dirty="0" smtClean="0"/>
              <a:t>Logistikplattform (</a:t>
            </a:r>
            <a:r>
              <a:rPr lang="de-AT" sz="2400" dirty="0" err="1" smtClean="0"/>
              <a:t>Cilento</a:t>
            </a:r>
            <a:r>
              <a:rPr lang="de-AT" sz="2400" dirty="0" smtClean="0"/>
              <a:t>)</a:t>
            </a:r>
          </a:p>
          <a:p>
            <a:pPr lvl="1"/>
            <a:r>
              <a:rPr lang="de-AT" sz="2000" dirty="0" err="1" smtClean="0"/>
              <a:t>Cooperativa</a:t>
            </a:r>
            <a:r>
              <a:rPr lang="de-AT" sz="2000" dirty="0" smtClean="0"/>
              <a:t> </a:t>
            </a:r>
            <a:r>
              <a:rPr lang="de-AT" sz="2000" dirty="0" err="1" smtClean="0"/>
              <a:t>Mediterranea</a:t>
            </a:r>
            <a:r>
              <a:rPr lang="de-AT" sz="2000" dirty="0" smtClean="0"/>
              <a:t> für lokale, kurze Lieferketten</a:t>
            </a:r>
          </a:p>
          <a:p>
            <a:pPr marL="0" lvl="0" indent="0">
              <a:buNone/>
            </a:pPr>
            <a:r>
              <a:rPr lang="de-AT" sz="2400" u="sng" dirty="0" smtClean="0">
                <a:solidFill>
                  <a:prstClr val="black"/>
                </a:solidFill>
              </a:rPr>
              <a:t>Identifikation</a:t>
            </a:r>
          </a:p>
          <a:p>
            <a:pPr lvl="0"/>
            <a:r>
              <a:rPr lang="de-AT" sz="2400" dirty="0" err="1" smtClean="0">
                <a:solidFill>
                  <a:prstClr val="black"/>
                </a:solidFill>
              </a:rPr>
              <a:t>Seed</a:t>
            </a:r>
            <a:r>
              <a:rPr lang="de-AT" sz="2400" dirty="0" smtClean="0">
                <a:solidFill>
                  <a:prstClr val="black"/>
                </a:solidFill>
              </a:rPr>
              <a:t> </a:t>
            </a:r>
            <a:r>
              <a:rPr lang="de-AT" sz="2400" dirty="0" err="1" smtClean="0">
                <a:solidFill>
                  <a:prstClr val="black"/>
                </a:solidFill>
              </a:rPr>
              <a:t>Savers</a:t>
            </a:r>
            <a:r>
              <a:rPr lang="de-AT" sz="2400" dirty="0" smtClean="0">
                <a:solidFill>
                  <a:prstClr val="black"/>
                </a:solidFill>
              </a:rPr>
              <a:t> Projekt (</a:t>
            </a:r>
            <a:r>
              <a:rPr lang="de-AT" sz="2400" dirty="0" err="1" smtClean="0">
                <a:solidFill>
                  <a:prstClr val="black"/>
                </a:solidFill>
              </a:rPr>
              <a:t>Cilento</a:t>
            </a:r>
            <a:r>
              <a:rPr lang="de-AT" sz="2400" dirty="0" smtClean="0">
                <a:solidFill>
                  <a:prstClr val="black"/>
                </a:solidFill>
              </a:rPr>
              <a:t>)</a:t>
            </a:r>
          </a:p>
          <a:p>
            <a:pPr lvl="1"/>
            <a:r>
              <a:rPr lang="de-AT" sz="2000" dirty="0" smtClean="0">
                <a:solidFill>
                  <a:prstClr val="black"/>
                </a:solidFill>
              </a:rPr>
              <a:t>Zusammenschluss von Mitgliedern zum Erhalt lokaler Getreidearten</a:t>
            </a:r>
          </a:p>
          <a:p>
            <a:pPr lvl="0"/>
            <a:endParaRPr lang="en-US" sz="2400" dirty="0">
              <a:solidFill>
                <a:prstClr val="black"/>
              </a:solidFill>
            </a:endParaRPr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518036" cy="9083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151780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de-DE" sz="3600" b="1" dirty="0" smtClean="0"/>
              <a:t>Best </a:t>
            </a:r>
            <a:r>
              <a:rPr lang="de-DE" sz="3600" b="1" dirty="0" smtClean="0"/>
              <a:t>Practice </a:t>
            </a:r>
            <a:r>
              <a:rPr lang="de-DE" sz="3600" b="1" dirty="0" smtClean="0"/>
              <a:t>Beispiele </a:t>
            </a:r>
            <a:endParaRPr lang="de-AT" sz="3600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lvl="0" indent="0">
              <a:buNone/>
            </a:pPr>
            <a:r>
              <a:rPr lang="de-AT" sz="2400" u="sng" dirty="0" smtClean="0">
                <a:solidFill>
                  <a:prstClr val="black"/>
                </a:solidFill>
              </a:rPr>
              <a:t>Vernetzung</a:t>
            </a:r>
          </a:p>
          <a:p>
            <a:pPr lvl="0"/>
            <a:r>
              <a:rPr lang="de-AT" sz="2400" dirty="0" smtClean="0">
                <a:solidFill>
                  <a:prstClr val="black"/>
                </a:solidFill>
              </a:rPr>
              <a:t>Farm </a:t>
            </a:r>
            <a:r>
              <a:rPr lang="de-AT" sz="2400" dirty="0" err="1" smtClean="0">
                <a:solidFill>
                  <a:prstClr val="black"/>
                </a:solidFill>
              </a:rPr>
              <a:t>Incubator</a:t>
            </a:r>
            <a:r>
              <a:rPr lang="de-AT" sz="2400" dirty="0" smtClean="0">
                <a:solidFill>
                  <a:prstClr val="black"/>
                </a:solidFill>
              </a:rPr>
              <a:t> (</a:t>
            </a:r>
            <a:r>
              <a:rPr lang="de-AT" sz="2400" dirty="0" err="1" smtClean="0">
                <a:solidFill>
                  <a:prstClr val="black"/>
                </a:solidFill>
              </a:rPr>
              <a:t>Biovallée</a:t>
            </a:r>
            <a:r>
              <a:rPr lang="de-AT" sz="2400" dirty="0" smtClean="0">
                <a:solidFill>
                  <a:prstClr val="black"/>
                </a:solidFill>
              </a:rPr>
              <a:t>)</a:t>
            </a:r>
          </a:p>
          <a:p>
            <a:pPr lvl="1"/>
            <a:r>
              <a:rPr lang="de-AT" sz="2000" dirty="0" smtClean="0">
                <a:solidFill>
                  <a:prstClr val="black"/>
                </a:solidFill>
              </a:rPr>
              <a:t>Sicherung Hofnachfolge</a:t>
            </a:r>
          </a:p>
          <a:p>
            <a:pPr lvl="1"/>
            <a:r>
              <a:rPr lang="de-AT" sz="2000" dirty="0" smtClean="0">
                <a:solidFill>
                  <a:prstClr val="black"/>
                </a:solidFill>
              </a:rPr>
              <a:t>Einstiegsmöglichkeiten für junge Bauern/innen aus anderen Regionen</a:t>
            </a:r>
          </a:p>
          <a:p>
            <a:pPr lvl="0"/>
            <a:r>
              <a:rPr lang="de-AT" sz="2400" dirty="0" smtClean="0">
                <a:solidFill>
                  <a:prstClr val="black"/>
                </a:solidFill>
              </a:rPr>
              <a:t>Weiterbildungen (</a:t>
            </a:r>
            <a:r>
              <a:rPr lang="de-AT" sz="2400" dirty="0" err="1" smtClean="0">
                <a:solidFill>
                  <a:prstClr val="black"/>
                </a:solidFill>
              </a:rPr>
              <a:t>Cilento</a:t>
            </a:r>
            <a:r>
              <a:rPr lang="de-AT" sz="2400" dirty="0" smtClean="0">
                <a:solidFill>
                  <a:prstClr val="black"/>
                </a:solidFill>
              </a:rPr>
              <a:t>)</a:t>
            </a:r>
          </a:p>
          <a:p>
            <a:pPr lvl="1"/>
            <a:r>
              <a:rPr lang="de-AT" sz="2000" dirty="0" smtClean="0">
                <a:solidFill>
                  <a:prstClr val="black"/>
                </a:solidFill>
              </a:rPr>
              <a:t>Interne Weiterbildungsangebote unter den Mitgliedern</a:t>
            </a:r>
          </a:p>
          <a:p>
            <a:pPr marL="0" indent="0">
              <a:buNone/>
            </a:pPr>
            <a:r>
              <a:rPr lang="de-AT" sz="2400" u="sng" dirty="0" smtClean="0"/>
              <a:t>Image</a:t>
            </a:r>
          </a:p>
          <a:p>
            <a:r>
              <a:rPr lang="de-AT" sz="2400" dirty="0" smtClean="0"/>
              <a:t>Observatorium – Bio-</a:t>
            </a:r>
            <a:r>
              <a:rPr lang="de-AT" sz="2400" dirty="0" err="1" smtClean="0"/>
              <a:t>Regionszentru</a:t>
            </a:r>
            <a:r>
              <a:rPr lang="de-AT" sz="2400" smtClean="0"/>
              <a:t>, </a:t>
            </a:r>
            <a:r>
              <a:rPr lang="de-AT" sz="2400" dirty="0" smtClean="0"/>
              <a:t>(</a:t>
            </a:r>
            <a:r>
              <a:rPr lang="de-AT" sz="2400" dirty="0" err="1" smtClean="0"/>
              <a:t>Biovallée</a:t>
            </a:r>
            <a:r>
              <a:rPr lang="de-AT" sz="2400" dirty="0" smtClean="0"/>
              <a:t>)</a:t>
            </a:r>
          </a:p>
          <a:p>
            <a:r>
              <a:rPr lang="de-AT" sz="2400" dirty="0" smtClean="0"/>
              <a:t>Kooperation mit lokalem Radio (</a:t>
            </a:r>
            <a:r>
              <a:rPr lang="de-AT" sz="2400" dirty="0" err="1" smtClean="0"/>
              <a:t>Biovallée</a:t>
            </a:r>
            <a:r>
              <a:rPr lang="de-AT" sz="2400" dirty="0" smtClean="0"/>
              <a:t>)</a:t>
            </a:r>
          </a:p>
          <a:p>
            <a:pPr lvl="1"/>
            <a:r>
              <a:rPr lang="de-AT" sz="2000" dirty="0" smtClean="0"/>
              <a:t>Zur Sensibilisierung der lokalen Bevölkerung</a:t>
            </a:r>
          </a:p>
          <a:p>
            <a:pPr lvl="1"/>
            <a:r>
              <a:rPr lang="de-AT" sz="2000" dirty="0" smtClean="0"/>
              <a:t>Marketing allgemein</a:t>
            </a:r>
          </a:p>
          <a:p>
            <a:endParaRPr lang="en-US" sz="2400" dirty="0"/>
          </a:p>
          <a:p>
            <a:endParaRPr lang="en-US" sz="2400" dirty="0" smtClean="0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518036" cy="9083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151780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de-DE" sz="3600" b="1" dirty="0" smtClean="0"/>
              <a:t>Vorläufige Empfehlungen für die BRM</a:t>
            </a:r>
            <a:endParaRPr lang="de-AT" sz="3600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Lokal angepasste Adaptation von </a:t>
            </a:r>
            <a:r>
              <a:rPr lang="de-DE" dirty="0" err="1" smtClean="0"/>
              <a:t>best</a:t>
            </a:r>
            <a:r>
              <a:rPr lang="de-DE" dirty="0" smtClean="0"/>
              <a:t> </a:t>
            </a:r>
            <a:r>
              <a:rPr lang="de-DE" dirty="0" err="1" smtClean="0"/>
              <a:t>practice</a:t>
            </a:r>
            <a:r>
              <a:rPr lang="de-DE" dirty="0" smtClean="0"/>
              <a:t> Beispielen </a:t>
            </a:r>
          </a:p>
          <a:p>
            <a:pPr marL="457200" lvl="1" indent="0">
              <a:buNone/>
            </a:pPr>
            <a:r>
              <a:rPr lang="de-DE" dirty="0"/>
              <a:t>Farm Inkubator</a:t>
            </a:r>
          </a:p>
          <a:p>
            <a:pPr marL="457200" lvl="1" indent="0">
              <a:buNone/>
            </a:pPr>
            <a:r>
              <a:rPr lang="de-DE" dirty="0"/>
              <a:t>Einbindung öffentlicher Institutionen (</a:t>
            </a:r>
            <a:r>
              <a:rPr lang="de-DE" dirty="0" err="1"/>
              <a:t>public</a:t>
            </a:r>
            <a:r>
              <a:rPr lang="de-DE" dirty="0"/>
              <a:t> </a:t>
            </a:r>
            <a:r>
              <a:rPr lang="de-DE" dirty="0" err="1"/>
              <a:t>procurement</a:t>
            </a:r>
            <a:r>
              <a:rPr lang="de-DE" dirty="0"/>
              <a:t>)</a:t>
            </a:r>
          </a:p>
          <a:p>
            <a:pPr marL="457200" lvl="1" indent="0">
              <a:buNone/>
            </a:pPr>
            <a:r>
              <a:rPr lang="de-DE" dirty="0"/>
              <a:t>Lokale Kooperationen zur Sensibilisierung</a:t>
            </a:r>
            <a:endParaRPr lang="de-AT" dirty="0"/>
          </a:p>
          <a:p>
            <a:endParaRPr lang="de-DE" dirty="0"/>
          </a:p>
          <a:p>
            <a:r>
              <a:rPr lang="de-DE" dirty="0" smtClean="0"/>
              <a:t>Laufendes Monitoring der Entwicklung</a:t>
            </a:r>
          </a:p>
          <a:p>
            <a:pPr marL="457200" lvl="1" indent="0">
              <a:buNone/>
            </a:pPr>
            <a:r>
              <a:rPr lang="de-DE" dirty="0" smtClean="0"/>
              <a:t>Regelmäßige Fragebogenerhebung</a:t>
            </a:r>
          </a:p>
          <a:p>
            <a:endParaRPr lang="de-DE" dirty="0" smtClean="0"/>
          </a:p>
          <a:p>
            <a:endParaRPr lang="de-DE" dirty="0"/>
          </a:p>
          <a:p>
            <a:pPr marL="457200" lvl="1" indent="0">
              <a:buNone/>
            </a:pPr>
            <a:endParaRPr lang="de-DE" dirty="0" smtClean="0"/>
          </a:p>
        </p:txBody>
      </p:sp>
    </p:spTree>
    <p:extLst>
      <p:ext uri="{BB962C8B-B14F-4D97-AF65-F5344CB8AC3E}">
        <p14:creationId xmlns:p14="http://schemas.microsoft.com/office/powerpoint/2010/main" val="81285012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de-DE" sz="3600" b="1" dirty="0" smtClean="0"/>
              <a:t>Fragebogen </a:t>
            </a:r>
            <a:endParaRPr lang="de-AT" sz="3600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de-DE" dirty="0" smtClean="0"/>
              <a:t>Ziel: </a:t>
            </a:r>
          </a:p>
          <a:p>
            <a:pPr lvl="1"/>
            <a:r>
              <a:rPr lang="de-DE" dirty="0" smtClean="0"/>
              <a:t>Meinungserhebung aktuell</a:t>
            </a:r>
          </a:p>
          <a:p>
            <a:pPr lvl="1"/>
            <a:r>
              <a:rPr lang="de-DE" dirty="0" smtClean="0"/>
              <a:t>Mehrmalige Durchführung: Erhebung von Veränderungen / Monitoring</a:t>
            </a:r>
          </a:p>
          <a:p>
            <a:r>
              <a:rPr lang="de-DE" dirty="0" smtClean="0"/>
              <a:t>Zielgruppe</a:t>
            </a:r>
          </a:p>
          <a:p>
            <a:pPr lvl="1"/>
            <a:r>
              <a:rPr lang="de-DE" dirty="0" smtClean="0"/>
              <a:t>Offizielle Vertreter der BRM</a:t>
            </a:r>
          </a:p>
          <a:p>
            <a:pPr lvl="1"/>
            <a:r>
              <a:rPr lang="de-DE" dirty="0" smtClean="0"/>
              <a:t>Mitglieder der BRM</a:t>
            </a:r>
          </a:p>
          <a:p>
            <a:pPr lvl="1"/>
            <a:r>
              <a:rPr lang="de-DE" dirty="0" smtClean="0"/>
              <a:t>Zivilbevölkerung</a:t>
            </a:r>
          </a:p>
          <a:p>
            <a:r>
              <a:rPr lang="de-DE" dirty="0" smtClean="0"/>
              <a:t>Mögliche Realisierung</a:t>
            </a:r>
          </a:p>
          <a:p>
            <a:pPr lvl="1"/>
            <a:r>
              <a:rPr lang="de-DE" dirty="0" smtClean="0"/>
              <a:t>Online – postalisch</a:t>
            </a:r>
          </a:p>
          <a:p>
            <a:pPr lvl="1"/>
            <a:r>
              <a:rPr lang="de-DE" dirty="0" smtClean="0"/>
              <a:t>Finanzieller Bedarf?</a:t>
            </a:r>
          </a:p>
          <a:p>
            <a:pPr lvl="1"/>
            <a:r>
              <a:rPr lang="de-DE" dirty="0" smtClean="0"/>
              <a:t>Pretest</a:t>
            </a:r>
          </a:p>
          <a:p>
            <a:endParaRPr lang="de-AT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610" y="92982"/>
            <a:ext cx="1517650" cy="908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580129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sz="3600" b="1" dirty="0" smtClean="0"/>
              <a:t>Projektziele</a:t>
            </a:r>
            <a:endParaRPr lang="de-AT" sz="3600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Internationaler Vergleich von territorialen Vermarktungsansätzen biologischer Nahrungsmittel in Österreich, Italien &amp; Frankreich</a:t>
            </a:r>
          </a:p>
          <a:p>
            <a:pPr lvl="1"/>
            <a:r>
              <a:rPr lang="de-DE" dirty="0" smtClean="0"/>
              <a:t>Überprüfung des Modells Bioregionen im Mühlviertel</a:t>
            </a:r>
          </a:p>
          <a:p>
            <a:pPr lvl="1"/>
            <a:r>
              <a:rPr lang="de-DE" dirty="0" smtClean="0"/>
              <a:t>Vergleich mit Erfahrungen aus Frankreich und </a:t>
            </a:r>
            <a:r>
              <a:rPr lang="de-DE" dirty="0"/>
              <a:t>I</a:t>
            </a:r>
            <a:r>
              <a:rPr lang="de-DE" dirty="0" smtClean="0"/>
              <a:t>talien</a:t>
            </a:r>
          </a:p>
          <a:p>
            <a:pPr lvl="1"/>
            <a:r>
              <a:rPr lang="de-DE" dirty="0" smtClean="0"/>
              <a:t>Anpassungs- und Verbesserungsstrategien</a:t>
            </a:r>
            <a:endParaRPr lang="de-AT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445" y="68489"/>
            <a:ext cx="1517650" cy="908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03535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de-DE" sz="3600" b="1" dirty="0" smtClean="0"/>
              <a:t>Vorgehen</a:t>
            </a:r>
            <a:endParaRPr lang="de-AT" sz="3600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de-DE" dirty="0" smtClean="0"/>
              <a:t>Vergleichende SWOT-Potenzialanalyse</a:t>
            </a:r>
          </a:p>
          <a:p>
            <a:pPr lvl="1"/>
            <a:r>
              <a:rPr lang="de-DE" dirty="0" smtClean="0"/>
              <a:t>Networking</a:t>
            </a:r>
          </a:p>
          <a:p>
            <a:pPr lvl="2"/>
            <a:r>
              <a:rPr lang="de-DE" dirty="0" smtClean="0"/>
              <a:t>Welche Art von Maßnahmen fördern ein Vernetzten/eine aktive Zusammenarbeit zwischen Bioregionsmitglieder?</a:t>
            </a:r>
          </a:p>
          <a:p>
            <a:pPr lvl="1"/>
            <a:r>
              <a:rPr lang="de-DE" dirty="0" smtClean="0"/>
              <a:t>Identifikation</a:t>
            </a:r>
          </a:p>
          <a:p>
            <a:pPr lvl="2"/>
            <a:r>
              <a:rPr lang="de-DE" dirty="0" smtClean="0"/>
              <a:t>Wodurch kann ein größtmögliches </a:t>
            </a:r>
            <a:r>
              <a:rPr lang="de-DE" i="1" dirty="0" err="1" smtClean="0"/>
              <a:t>committment</a:t>
            </a:r>
            <a:r>
              <a:rPr lang="de-DE" dirty="0" smtClean="0"/>
              <a:t> seitens der Mitglieder abgesehen von rein ökonomischen Faktoren erreicht werden?</a:t>
            </a:r>
          </a:p>
          <a:p>
            <a:pPr lvl="1"/>
            <a:r>
              <a:rPr lang="de-DE" dirty="0" smtClean="0"/>
              <a:t>Image</a:t>
            </a:r>
          </a:p>
          <a:p>
            <a:pPr lvl="2"/>
            <a:r>
              <a:rPr lang="de-DE" dirty="0" smtClean="0"/>
              <a:t>Durch welche Aktionen wird das Bild der Bioregion erfolgreich und breitenwirksam nach außen transportiert?</a:t>
            </a:r>
          </a:p>
          <a:p>
            <a:pPr lvl="1"/>
            <a:r>
              <a:rPr lang="de-DE" dirty="0" smtClean="0"/>
              <a:t>Vermarktung</a:t>
            </a:r>
          </a:p>
          <a:p>
            <a:pPr lvl="2"/>
            <a:r>
              <a:rPr lang="de-DE" dirty="0" smtClean="0"/>
              <a:t>Worin sehen Mitglieder einen konkret spürbaren wirtschaftlichen Nutzen durch die Bioregion und welche Möglichkeiten werden diesbezüglich als vielversprechend angesehen?</a:t>
            </a:r>
          </a:p>
          <a:p>
            <a:pPr lvl="1"/>
            <a:endParaRPr lang="de-AT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624" y="65314"/>
            <a:ext cx="1517650" cy="908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129608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de-DE" sz="3600" b="1" dirty="0" smtClean="0"/>
              <a:t>Hintergrund</a:t>
            </a:r>
            <a:endParaRPr lang="de-AT" sz="3600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AT" dirty="0" smtClean="0"/>
              <a:t>In vielen Ländern ist die biologische Landwirtschaft ein Grundpfeiler von Projekten zur nachhaltigen Regionalentwicklung</a:t>
            </a:r>
          </a:p>
          <a:p>
            <a:r>
              <a:rPr lang="de-AT" dirty="0" smtClean="0"/>
              <a:t>Ziel: Modelregion der nachhaltigen Regionalentwicklung und Lebensweise erschaffen</a:t>
            </a:r>
          </a:p>
          <a:p>
            <a:r>
              <a:rPr lang="de-DE" dirty="0" smtClean="0"/>
              <a:t>Vergleich von drei Projektansätzen in Österreich, Italien und Frankreich</a:t>
            </a:r>
            <a:endParaRPr lang="de-AT" dirty="0" smtClean="0"/>
          </a:p>
          <a:p>
            <a:endParaRPr lang="de-AT" dirty="0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518036" cy="9083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0130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el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2103312"/>
              </p:ext>
            </p:extLst>
          </p:nvPr>
        </p:nvGraphicFramePr>
        <p:xfrm>
          <a:off x="412751" y="1014834"/>
          <a:ext cx="11175998" cy="5807478"/>
        </p:xfrm>
        <a:graphic>
          <a:graphicData uri="http://schemas.openxmlformats.org/drawingml/2006/table">
            <a:tbl>
              <a:tblPr firstRow="1" firstCol="1" bandRow="1"/>
              <a:tblGrid>
                <a:gridCol w="2408661"/>
                <a:gridCol w="3144741"/>
                <a:gridCol w="2782069"/>
                <a:gridCol w="2840527"/>
              </a:tblGrid>
              <a:tr h="15797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4B6D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Bioregion Mühlviertel</a:t>
                      </a:r>
                      <a:endParaRPr lang="de-AT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4B6D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Biovallée Drome</a:t>
                      </a:r>
                      <a:endParaRPr lang="de-AT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4B6D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2000" b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Biodistretto</a:t>
                      </a:r>
                      <a:r>
                        <a:rPr lang="de-DE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de-DE" sz="2000" b="1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Cilento</a:t>
                      </a:r>
                      <a:endParaRPr lang="de-DE" sz="2000" b="1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4B6D2"/>
                    </a:solidFill>
                  </a:tcPr>
                </a:tc>
              </a:tr>
              <a:tr h="34443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20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Fläche</a:t>
                      </a:r>
                      <a:endParaRPr lang="de-AT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4B6D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3090 km</a:t>
                      </a:r>
                      <a:r>
                        <a:rPr lang="de-DE" sz="2000" baseline="30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de-AT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5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2200 km²</a:t>
                      </a:r>
                      <a:endParaRPr lang="de-AT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5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3196 km</a:t>
                      </a:r>
                      <a:r>
                        <a:rPr lang="en-GB" sz="2000" baseline="30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</a:t>
                      </a:r>
                      <a:endParaRPr lang="de-AT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5EE"/>
                    </a:solidFill>
                  </a:tcPr>
                </a:tc>
              </a:tr>
              <a:tr h="6797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20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Einwohner</a:t>
                      </a:r>
                      <a:endParaRPr lang="de-AT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4B6D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266.000</a:t>
                      </a:r>
                      <a:endParaRPr lang="de-AT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F3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54.000</a:t>
                      </a:r>
                      <a:endParaRPr lang="de-AT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F3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270.000 (84.000 in </a:t>
                      </a:r>
                      <a:r>
                        <a:rPr lang="de-DE" sz="20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den teilnehmenden Gemeinden)</a:t>
                      </a:r>
                      <a:endParaRPr lang="de-AT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F3F7"/>
                    </a:solidFill>
                  </a:tcPr>
                </a:tc>
              </a:tr>
              <a:tr h="34443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2000" b="1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Bevölkerungsdichte</a:t>
                      </a:r>
                      <a:endParaRPr lang="de-AT" sz="2000" b="1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4B6D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2000" kern="12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ca. 90/km2</a:t>
                      </a:r>
                      <a:endParaRPr lang="de-AT" sz="2000" kern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F3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20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ca. 25/km2</a:t>
                      </a:r>
                      <a:endParaRPr lang="de-AT" sz="20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F3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20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ca. 85/km2</a:t>
                      </a:r>
                      <a:endParaRPr lang="de-AT" sz="20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F3F7"/>
                    </a:solidFill>
                  </a:tcPr>
                </a:tc>
              </a:tr>
              <a:tr h="34443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20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Gemeinden </a:t>
                      </a:r>
                      <a:endParaRPr lang="de-AT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4B6D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122</a:t>
                      </a:r>
                      <a:endParaRPr lang="de-AT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F3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102</a:t>
                      </a:r>
                      <a:endParaRPr lang="de-AT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F3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95 (32 </a:t>
                      </a:r>
                      <a:r>
                        <a:rPr lang="de-DE" sz="20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Mitglieder)</a:t>
                      </a:r>
                      <a:endParaRPr lang="de-AT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F3F7"/>
                    </a:solidFill>
                  </a:tcPr>
                </a:tc>
              </a:tr>
              <a:tr h="6797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Administrative </a:t>
                      </a:r>
                      <a:r>
                        <a:rPr lang="de-DE" sz="20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Einheiten</a:t>
                      </a:r>
                      <a:endParaRPr lang="de-AT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4B6D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de-AT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F3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de-AT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F3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de-AT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F3F7"/>
                    </a:solidFill>
                  </a:tcPr>
                </a:tc>
              </a:tr>
              <a:tr h="34443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 </a:t>
                      </a:r>
                      <a:r>
                        <a:rPr lang="de-DE" sz="20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Bio-Bauern</a:t>
                      </a:r>
                      <a:endParaRPr lang="de-AT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4B6D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ca. </a:t>
                      </a:r>
                      <a:r>
                        <a:rPr lang="de-DE" sz="20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</a:t>
                      </a:r>
                      <a:endParaRPr lang="de-AT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F3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ca. </a:t>
                      </a:r>
                      <a:r>
                        <a:rPr lang="de-DE" sz="20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</a:t>
                      </a:r>
                      <a:endParaRPr lang="de-AT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F3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20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</a:t>
                      </a:r>
                      <a:endParaRPr lang="de-AT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F3F7"/>
                    </a:solidFill>
                  </a:tcPr>
                </a:tc>
              </a:tr>
              <a:tr h="42840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20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 biologische LN</a:t>
                      </a:r>
                      <a:endParaRPr lang="de-AT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4B6D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</a:t>
                      </a:r>
                      <a:endParaRPr lang="de-AT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5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</a:t>
                      </a:r>
                      <a:endParaRPr lang="de-AT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5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20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  <a:endParaRPr lang="de-AT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5EE"/>
                    </a:solidFill>
                  </a:tcPr>
                </a:tc>
              </a:tr>
              <a:tr h="18072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20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Produktion</a:t>
                      </a:r>
                      <a:endParaRPr lang="de-AT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4B6D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Milchwirtschaft</a:t>
                      </a:r>
                      <a:r>
                        <a:rPr lang="en-US" sz="20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000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Rinderzucht</a:t>
                      </a:r>
                      <a:r>
                        <a:rPr lang="en-US" sz="20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000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Getreide</a:t>
                      </a:r>
                      <a:r>
                        <a:rPr lang="en-US" sz="20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und </a:t>
                      </a:r>
                      <a:r>
                        <a:rPr lang="en-US" sz="2000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Kartoffelanbau</a:t>
                      </a:r>
                      <a:r>
                        <a:rPr lang="en-US" sz="20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en-US" sz="2000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aseline="0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Rinderzucht</a:t>
                      </a:r>
                      <a:r>
                        <a:rPr lang="en-US" sz="2000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000" baseline="0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Kräuter</a:t>
                      </a:r>
                      <a:r>
                        <a:rPr lang="en-US" sz="20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000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Hopfen</a:t>
                      </a:r>
                      <a:endParaRPr lang="de-AT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5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Getreideanbau</a:t>
                      </a:r>
                      <a:r>
                        <a:rPr lang="en-US" sz="20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000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Kräuter</a:t>
                      </a:r>
                      <a:r>
                        <a:rPr lang="en-US" sz="20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Wein, </a:t>
                      </a:r>
                      <a:r>
                        <a:rPr lang="en-US" sz="2000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Eier</a:t>
                      </a:r>
                      <a:r>
                        <a:rPr lang="en-US" sz="20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000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Geflügelzucht</a:t>
                      </a:r>
                      <a:r>
                        <a:rPr lang="en-US" sz="20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000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Obstanbau</a:t>
                      </a:r>
                      <a:r>
                        <a:rPr lang="en-US" sz="20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000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Samen</a:t>
                      </a:r>
                      <a:r>
                        <a:rPr lang="en-US" sz="20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000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Schaf</a:t>
                      </a:r>
                      <a:r>
                        <a:rPr lang="en-US" sz="20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und </a:t>
                      </a:r>
                      <a:r>
                        <a:rPr lang="en-US" sz="2000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Rinderzucht</a:t>
                      </a:r>
                      <a:r>
                        <a:rPr lang="en-US" sz="20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 </a:t>
                      </a:r>
                      <a:r>
                        <a:rPr lang="en-US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en-US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endParaRPr lang="de-AT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5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Wein, </a:t>
                      </a:r>
                      <a:r>
                        <a:rPr lang="en-US" sz="2000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Olivenöl</a:t>
                      </a:r>
                      <a:r>
                        <a:rPr lang="en-US" sz="20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000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Kastanien</a:t>
                      </a:r>
                      <a:r>
                        <a:rPr lang="en-US" sz="20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000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Obst</a:t>
                      </a:r>
                      <a:r>
                        <a:rPr lang="en-US" sz="20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und </a:t>
                      </a:r>
                      <a:r>
                        <a:rPr lang="en-US" sz="2000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Gemüseanbau</a:t>
                      </a:r>
                      <a:r>
                        <a:rPr lang="en-US" sz="20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</a:t>
                      </a:r>
                      <a:endParaRPr lang="de-AT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Milchwirtschaft</a:t>
                      </a:r>
                      <a:endParaRPr lang="de-AT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5EE"/>
                    </a:solidFill>
                  </a:tcPr>
                </a:tc>
              </a:tr>
            </a:tbl>
          </a:graphicData>
        </a:graphic>
      </p:graphicFrame>
      <p:pic>
        <p:nvPicPr>
          <p:cNvPr id="4" name="Grafi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518036" cy="908383"/>
          </a:xfrm>
          <a:prstGeom prst="rect">
            <a:avLst/>
          </a:prstGeom>
        </p:spPr>
      </p:pic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07608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C:\Users\c4081066\Desktop\Cilento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45874" y="1818230"/>
            <a:ext cx="4089407" cy="46083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3" descr="C:\Users\c4081066\Desktop\Biovallee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335" y="1308492"/>
            <a:ext cx="4435539" cy="49956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dirty="0" smtClean="0"/>
              <a:t>Geographische Lage der Regionen</a:t>
            </a:r>
            <a:endParaRPr lang="de-AT" dirty="0"/>
          </a:p>
        </p:txBody>
      </p:sp>
      <p:pic>
        <p:nvPicPr>
          <p:cNvPr id="4" name="Grafik 3" descr="J:\c408\AG-Schermer\Healthygrowth\WP4\02. Graphical Illustration Possibilities\Oberösterreich_Bezirkskarte_mst.jp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0879" y="1889215"/>
            <a:ext cx="3669251" cy="215168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264833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7800" y="704223"/>
            <a:ext cx="11874500" cy="1325563"/>
          </a:xfrm>
        </p:spPr>
        <p:txBody>
          <a:bodyPr>
            <a:normAutofit/>
          </a:bodyPr>
          <a:lstStyle/>
          <a:p>
            <a:pPr algn="ctr"/>
            <a:r>
              <a:rPr lang="de-AT" sz="4000" b="1" dirty="0" smtClean="0"/>
              <a:t>Tradition der Regionalentwicklung: Mühlviertel 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759018" y="2029786"/>
            <a:ext cx="10515600" cy="4768518"/>
          </a:xfrm>
        </p:spPr>
        <p:txBody>
          <a:bodyPr>
            <a:normAutofit/>
          </a:bodyPr>
          <a:lstStyle/>
          <a:p>
            <a:pPr lvl="1"/>
            <a:r>
              <a:rPr lang="de-AT" dirty="0" smtClean="0"/>
              <a:t>Lange Tradition endogener Entwicklung. Wiege des biologischen Landbaus in Österreich. Ziel: kleinstrukturierte Landwirtschaft zu unterstützen. </a:t>
            </a:r>
          </a:p>
          <a:p>
            <a:pPr lvl="1"/>
            <a:r>
              <a:rPr lang="de-AT" dirty="0" smtClean="0"/>
              <a:t>Entstehung betrieben von landwirtschaftlicher Administration. </a:t>
            </a:r>
          </a:p>
          <a:p>
            <a:pPr lvl="1"/>
            <a:r>
              <a:rPr lang="de-AT" dirty="0" smtClean="0"/>
              <a:t>2010: Gründung der Bioregion von 7 LEADER Regionen in vier Bezirken.</a:t>
            </a:r>
          </a:p>
          <a:p>
            <a:pPr lvl="1"/>
            <a:r>
              <a:rPr lang="de-AT" dirty="0" smtClean="0"/>
              <a:t>Bioregion wird weitgehend als landwirtschaftliches Projekt angesehen (?)</a:t>
            </a:r>
          </a:p>
          <a:p>
            <a:pPr lvl="1"/>
            <a:r>
              <a:rPr lang="de-AT" dirty="0" smtClean="0"/>
              <a:t>2014 Übergang zu einem Verein</a:t>
            </a:r>
          </a:p>
          <a:p>
            <a:pPr lvl="2"/>
            <a:r>
              <a:rPr lang="de-AT" dirty="0" smtClean="0"/>
              <a:t>Biobetriebe, Organisationen der Regionalentwicklung, Landwirtschaftliche Schulen, professionelle Vereine als Mitglieder. </a:t>
            </a:r>
          </a:p>
          <a:p>
            <a:pPr lvl="2"/>
            <a:r>
              <a:rPr lang="de-AT" dirty="0" smtClean="0"/>
              <a:t>Vorstand: Vertreter des Bio-Sektors (LW, Verarbeiter, nationaler Bioverband), Bildungseinrichtungen, Tourismus, Gemeinden, LEADER Regionen, </a:t>
            </a:r>
            <a:r>
              <a:rPr lang="de-AT" dirty="0" err="1" smtClean="0"/>
              <a:t>Euregio</a:t>
            </a:r>
            <a:r>
              <a:rPr lang="de-AT" dirty="0" smtClean="0"/>
              <a:t> Bayrischer Wald/Böhmerwald</a:t>
            </a:r>
          </a:p>
          <a:p>
            <a:pPr lvl="2"/>
            <a:r>
              <a:rPr lang="de-AT" b="1" dirty="0" smtClean="0"/>
              <a:t>Frage:</a:t>
            </a:r>
            <a:r>
              <a:rPr lang="de-AT" dirty="0" smtClean="0"/>
              <a:t> wie </a:t>
            </a:r>
            <a:r>
              <a:rPr lang="de-AT" dirty="0"/>
              <a:t>w</a:t>
            </a:r>
            <a:r>
              <a:rPr lang="de-AT" dirty="0" smtClean="0"/>
              <a:t>ird in Zukunft der Vorstand gewählt?</a:t>
            </a:r>
            <a:endParaRPr lang="de-AT" dirty="0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518036" cy="9083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51274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b="1" dirty="0" smtClean="0"/>
              <a:t>Tradition der </a:t>
            </a:r>
            <a:r>
              <a:rPr lang="en-US" sz="3600" b="1" dirty="0" err="1" smtClean="0"/>
              <a:t>Regionalentwicklung</a:t>
            </a:r>
            <a:r>
              <a:rPr lang="en-US" sz="3600" b="1" dirty="0" smtClean="0"/>
              <a:t>: </a:t>
            </a:r>
            <a:r>
              <a:rPr lang="en-US" sz="3600" b="1" dirty="0" err="1"/>
              <a:t>Biovalleè</a:t>
            </a:r>
            <a:endParaRPr lang="de-AT" sz="3600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de-AT" dirty="0" smtClean="0"/>
              <a:t>Wiege des Biolandbaus, lange Tradition der Ländlichen Entwicklung </a:t>
            </a:r>
          </a:p>
          <a:p>
            <a:r>
              <a:rPr lang="de-AT" dirty="0" smtClean="0"/>
              <a:t>Von lokalen Gebietskörperschaften (Gemeindeverbänden) initiiert</a:t>
            </a:r>
          </a:p>
          <a:p>
            <a:r>
              <a:rPr lang="de-AT" dirty="0" smtClean="0"/>
              <a:t>Gründung 2009</a:t>
            </a:r>
          </a:p>
          <a:p>
            <a:r>
              <a:rPr lang="de-AT" dirty="0" smtClean="0"/>
              <a:t>Baut auf öffentlichen Programmen zur Förderung der biologischen Landwirtschaft auf; Biolandbau Schlüsselfunktion </a:t>
            </a:r>
          </a:p>
          <a:p>
            <a:r>
              <a:rPr lang="de-AT" dirty="0" smtClean="0"/>
              <a:t>Bezirksbehörden bezogen wohl in der Konzeption die </a:t>
            </a:r>
            <a:r>
              <a:rPr lang="de-AT" dirty="0" err="1" smtClean="0"/>
              <a:t>Iandwirtschaftliche</a:t>
            </a:r>
            <a:r>
              <a:rPr lang="de-AT" dirty="0" smtClean="0"/>
              <a:t> Interessensvertretung mit ein, versuchten jedoch den landwirtschaftlichen Teil des Projektes zu dominieren (Kompetenzstreit). </a:t>
            </a:r>
          </a:p>
          <a:p>
            <a:r>
              <a:rPr lang="de-AT" dirty="0" smtClean="0"/>
              <a:t>Das aktuelle Projekt bezieht eine Reihe von Zielen ein, wie Energie, Abfallentsorgung, Schutz landwirtschaftlicher Nutzflächen und der natürlichen Ressourcen, Weiterbildung, Vermarktung von biologischen Lebensmitteln und Landwirtschaft. </a:t>
            </a:r>
          </a:p>
        </p:txBody>
      </p:sp>
      <p:pic>
        <p:nvPicPr>
          <p:cNvPr id="5" name="Grafi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518036" cy="9083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24972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b="1" dirty="0" smtClean="0"/>
              <a:t>Tradition der </a:t>
            </a:r>
            <a:r>
              <a:rPr lang="en-US" sz="3600" b="1" dirty="0" err="1" smtClean="0"/>
              <a:t>Regionalentwicklung</a:t>
            </a:r>
            <a:r>
              <a:rPr lang="en-US" sz="3600" b="1" dirty="0" smtClean="0"/>
              <a:t>: </a:t>
            </a:r>
            <a:r>
              <a:rPr lang="en-US" sz="3600" b="1" dirty="0" err="1"/>
              <a:t>Cilento</a:t>
            </a:r>
            <a:endParaRPr lang="de-AT" sz="3600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AT" dirty="0" smtClean="0"/>
              <a:t>Bio-</a:t>
            </a:r>
            <a:r>
              <a:rPr lang="de-AT" dirty="0" err="1"/>
              <a:t>D</a:t>
            </a:r>
            <a:r>
              <a:rPr lang="de-AT" dirty="0" err="1" smtClean="0"/>
              <a:t>istretti</a:t>
            </a:r>
            <a:r>
              <a:rPr lang="de-AT" dirty="0" smtClean="0"/>
              <a:t> sind eine Interpretation der ‘ländlichen Distrikte’ (Cluster) kombiniert mit ‘Qualitätslebensmittel Distrikten’ (Italienisches Agrargesetz).</a:t>
            </a:r>
          </a:p>
          <a:p>
            <a:r>
              <a:rPr lang="de-AT" dirty="0" smtClean="0"/>
              <a:t>BD </a:t>
            </a:r>
            <a:r>
              <a:rPr lang="de-AT" dirty="0" err="1" smtClean="0"/>
              <a:t>Cilento</a:t>
            </a:r>
            <a:r>
              <a:rPr lang="de-AT" dirty="0" smtClean="0"/>
              <a:t> </a:t>
            </a:r>
          </a:p>
          <a:p>
            <a:pPr lvl="1"/>
            <a:r>
              <a:rPr lang="de-AT" dirty="0" smtClean="0"/>
              <a:t>Initiator: Bioverband (AIAB)</a:t>
            </a:r>
          </a:p>
          <a:p>
            <a:pPr lvl="1"/>
            <a:r>
              <a:rPr lang="de-AT" dirty="0" smtClean="0"/>
              <a:t>Mitglieder: hauptsächlich Gemeinden   </a:t>
            </a:r>
          </a:p>
          <a:p>
            <a:r>
              <a:rPr lang="de-AT" dirty="0" smtClean="0"/>
              <a:t>Das offizielle Programm sieht Pilotaktivitäten wie </a:t>
            </a:r>
          </a:p>
          <a:p>
            <a:pPr lvl="1"/>
            <a:r>
              <a:rPr lang="de-AT" dirty="0" smtClean="0"/>
              <a:t>Gruppenzertifizierung, spezielle Produktionsrichtlinien,</a:t>
            </a:r>
          </a:p>
          <a:p>
            <a:pPr lvl="1"/>
            <a:r>
              <a:rPr lang="de-AT" dirty="0" smtClean="0"/>
              <a:t> Sensibilisierungskampagnen und die </a:t>
            </a:r>
          </a:p>
          <a:p>
            <a:pPr lvl="1"/>
            <a:r>
              <a:rPr lang="de-AT" dirty="0" smtClean="0"/>
              <a:t>Schaffung kurzer Vermarktungsketten vor. </a:t>
            </a:r>
            <a:endParaRPr lang="de-AT" dirty="0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518036" cy="9083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38151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1104</Words>
  <Application>Microsoft Office PowerPoint</Application>
  <PresentationFormat>Benutzerdefiniert</PresentationFormat>
  <Paragraphs>197</Paragraphs>
  <Slides>19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19</vt:i4>
      </vt:variant>
    </vt:vector>
  </HeadingPairs>
  <TitlesOfParts>
    <vt:vector size="20" baseType="lpstr">
      <vt:lpstr>Office Theme</vt:lpstr>
      <vt:lpstr>BioHealth –  Internationaler Bioregionsvergleich</vt:lpstr>
      <vt:lpstr>Projektziele</vt:lpstr>
      <vt:lpstr>Vorgehen</vt:lpstr>
      <vt:lpstr>Hintergrund</vt:lpstr>
      <vt:lpstr>PowerPoint-Präsentation</vt:lpstr>
      <vt:lpstr>Geographische Lage der Regionen</vt:lpstr>
      <vt:lpstr>Tradition der Regionalentwicklung: Mühlviertel  </vt:lpstr>
      <vt:lpstr>Tradition der Regionalentwicklung: Biovalleè</vt:lpstr>
      <vt:lpstr>Tradition der Regionalentwicklung: Cilento</vt:lpstr>
      <vt:lpstr>Gemeinsamkeiten der Bioregionen </vt:lpstr>
      <vt:lpstr>Stärken/ Schwächen im Vergleich: Bioregion Mühlviertel</vt:lpstr>
      <vt:lpstr>Stärken/ Schwächen im Vergleich: Biovallé</vt:lpstr>
      <vt:lpstr>Stärken/ Schwächen im Vergleich: Bio-Distretto Cilento</vt:lpstr>
      <vt:lpstr>Unterschiede in den Bioregionen</vt:lpstr>
      <vt:lpstr>Unterschiede in den Bioregionen</vt:lpstr>
      <vt:lpstr>Best Practise Beispiele</vt:lpstr>
      <vt:lpstr>Best Practice Beispiele </vt:lpstr>
      <vt:lpstr>Vorläufige Empfehlungen für die BRM</vt:lpstr>
      <vt:lpstr>Fragebogen </vt:lpstr>
    </vt:vector>
  </TitlesOfParts>
  <Company>Universität Innsbruck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Organic farming as a factor for territorial  development: a comparative perspective</dc:title>
  <dc:creator>Schermer, Markus</dc:creator>
  <cp:lastModifiedBy>Windows-Benutzer</cp:lastModifiedBy>
  <cp:revision>65</cp:revision>
  <dcterms:created xsi:type="dcterms:W3CDTF">2015-08-03T13:06:02Z</dcterms:created>
  <dcterms:modified xsi:type="dcterms:W3CDTF">2015-10-30T09:15:33Z</dcterms:modified>
</cp:coreProperties>
</file>