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71" r:id="rId2"/>
    <p:sldId id="256" r:id="rId3"/>
    <p:sldId id="263" r:id="rId4"/>
    <p:sldId id="270" r:id="rId5"/>
    <p:sldId id="257" r:id="rId6"/>
    <p:sldId id="268" r:id="rId7"/>
    <p:sldId id="259" r:id="rId8"/>
    <p:sldId id="258" r:id="rId9"/>
    <p:sldId id="260" r:id="rId10"/>
    <p:sldId id="261" r:id="rId11"/>
    <p:sldId id="262" r:id="rId12"/>
    <p:sldId id="265" r:id="rId13"/>
    <p:sldId id="267" r:id="rId14"/>
    <p:sldId id="266" r:id="rId15"/>
    <p:sldId id="269" r:id="rId16"/>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sorterViewPr>
    <p:cViewPr>
      <p:scale>
        <a:sx n="70" d="100"/>
        <a:sy n="7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6B4F73-720A-4D74-8511-2A3FB033E3DF}" type="doc">
      <dgm:prSet loTypeId="urn:microsoft.com/office/officeart/2005/8/layout/target1" loCatId="relationship" qsTypeId="urn:microsoft.com/office/officeart/2005/8/quickstyle/simple1" qsCatId="simple" csTypeId="urn:microsoft.com/office/officeart/2005/8/colors/accent1_2" csCatId="accent1" phldr="1"/>
      <dgm:spPr/>
    </dgm:pt>
    <dgm:pt modelId="{5EFF0498-DFB3-463B-A854-CB6763522D7E}">
      <dgm:prSet phldrT="[Text]"/>
      <dgm:spPr/>
      <dgm:t>
        <a:bodyPr/>
        <a:lstStyle/>
        <a:p>
          <a:r>
            <a:rPr lang="en-GB" dirty="0" smtClean="0"/>
            <a:t>BMI</a:t>
          </a:r>
          <a:endParaRPr lang="en-GB" dirty="0"/>
        </a:p>
      </dgm:t>
    </dgm:pt>
    <dgm:pt modelId="{3CAB481A-B0E8-42C4-A895-D90497691895}" type="parTrans" cxnId="{445D5525-F145-4191-9932-7F8350C401FA}">
      <dgm:prSet/>
      <dgm:spPr/>
      <dgm:t>
        <a:bodyPr/>
        <a:lstStyle/>
        <a:p>
          <a:endParaRPr lang="en-GB"/>
        </a:p>
      </dgm:t>
    </dgm:pt>
    <dgm:pt modelId="{D938358D-53FD-4EB5-B6B6-4B59D58D9DE2}" type="sibTrans" cxnId="{445D5525-F145-4191-9932-7F8350C401FA}">
      <dgm:prSet/>
      <dgm:spPr/>
      <dgm:t>
        <a:bodyPr/>
        <a:lstStyle/>
        <a:p>
          <a:endParaRPr lang="en-GB"/>
        </a:p>
      </dgm:t>
    </dgm:pt>
    <dgm:pt modelId="{DF7FDA22-76D6-419F-8F1B-5994AD313C91}">
      <dgm:prSet phldrT="[Text]"/>
      <dgm:spPr/>
      <dgm:t>
        <a:bodyPr/>
        <a:lstStyle/>
        <a:p>
          <a:r>
            <a:rPr lang="en-GB" dirty="0" smtClean="0"/>
            <a:t>Dietary intake</a:t>
          </a:r>
          <a:endParaRPr lang="en-GB" dirty="0"/>
        </a:p>
      </dgm:t>
    </dgm:pt>
    <dgm:pt modelId="{C63DB73C-D716-4617-8750-ABB2ACA02384}" type="parTrans" cxnId="{765DB9B1-57A6-4506-9038-322BCC4DB3A2}">
      <dgm:prSet/>
      <dgm:spPr/>
      <dgm:t>
        <a:bodyPr/>
        <a:lstStyle/>
        <a:p>
          <a:endParaRPr lang="en-GB"/>
        </a:p>
      </dgm:t>
    </dgm:pt>
    <dgm:pt modelId="{B92D9A03-761F-4EFC-8F78-D66151DCDF96}" type="sibTrans" cxnId="{765DB9B1-57A6-4506-9038-322BCC4DB3A2}">
      <dgm:prSet/>
      <dgm:spPr/>
      <dgm:t>
        <a:bodyPr/>
        <a:lstStyle/>
        <a:p>
          <a:endParaRPr lang="en-GB"/>
        </a:p>
      </dgm:t>
    </dgm:pt>
    <dgm:pt modelId="{846723FE-A313-4CEA-B551-19103D8F20ED}">
      <dgm:prSet phldrT="[Text]"/>
      <dgm:spPr/>
      <dgm:t>
        <a:bodyPr/>
        <a:lstStyle/>
        <a:p>
          <a:r>
            <a:rPr lang="en-GB" dirty="0" smtClean="0"/>
            <a:t>School reports on healthy eating supportive actions</a:t>
          </a:r>
          <a:endParaRPr lang="en-GB" dirty="0"/>
        </a:p>
      </dgm:t>
    </dgm:pt>
    <dgm:pt modelId="{FA53A08E-D4A9-417B-B675-5D307CCE4DF0}" type="parTrans" cxnId="{85EBCC92-1359-49A8-BE17-0C413699174B}">
      <dgm:prSet/>
      <dgm:spPr/>
      <dgm:t>
        <a:bodyPr/>
        <a:lstStyle/>
        <a:p>
          <a:endParaRPr lang="en-GB"/>
        </a:p>
      </dgm:t>
    </dgm:pt>
    <dgm:pt modelId="{E7EECD09-D54F-4A9E-AD79-0D045B652009}" type="sibTrans" cxnId="{85EBCC92-1359-49A8-BE17-0C413699174B}">
      <dgm:prSet/>
      <dgm:spPr/>
      <dgm:t>
        <a:bodyPr/>
        <a:lstStyle/>
        <a:p>
          <a:endParaRPr lang="en-GB"/>
        </a:p>
      </dgm:t>
    </dgm:pt>
    <dgm:pt modelId="{64A22555-D3BF-4C8A-AB3F-BC69513CA773}" type="pres">
      <dgm:prSet presAssocID="{586B4F73-720A-4D74-8511-2A3FB033E3DF}" presName="composite" presStyleCnt="0">
        <dgm:presLayoutVars>
          <dgm:chMax val="5"/>
          <dgm:dir/>
          <dgm:resizeHandles val="exact"/>
        </dgm:presLayoutVars>
      </dgm:prSet>
      <dgm:spPr/>
    </dgm:pt>
    <dgm:pt modelId="{08B6195E-02C0-46FA-ADA2-5E4066C2CA15}" type="pres">
      <dgm:prSet presAssocID="{5EFF0498-DFB3-463B-A854-CB6763522D7E}" presName="circle1" presStyleLbl="lnNode1" presStyleIdx="0" presStyleCnt="3"/>
      <dgm:spPr/>
    </dgm:pt>
    <dgm:pt modelId="{11ACD6CB-B35F-4028-B471-51C5DDEEDD37}" type="pres">
      <dgm:prSet presAssocID="{5EFF0498-DFB3-463B-A854-CB6763522D7E}" presName="text1" presStyleLbl="revTx" presStyleIdx="0" presStyleCnt="3">
        <dgm:presLayoutVars>
          <dgm:bulletEnabled val="1"/>
        </dgm:presLayoutVars>
      </dgm:prSet>
      <dgm:spPr/>
      <dgm:t>
        <a:bodyPr/>
        <a:lstStyle/>
        <a:p>
          <a:endParaRPr lang="da-DK"/>
        </a:p>
      </dgm:t>
    </dgm:pt>
    <dgm:pt modelId="{28319306-FD6B-48FB-8C70-9FCDD4FF2FC7}" type="pres">
      <dgm:prSet presAssocID="{5EFF0498-DFB3-463B-A854-CB6763522D7E}" presName="line1" presStyleLbl="callout" presStyleIdx="0" presStyleCnt="6"/>
      <dgm:spPr/>
    </dgm:pt>
    <dgm:pt modelId="{968361EA-4CAF-4103-89DA-E623B4F42053}" type="pres">
      <dgm:prSet presAssocID="{5EFF0498-DFB3-463B-A854-CB6763522D7E}" presName="d1" presStyleLbl="callout" presStyleIdx="1" presStyleCnt="6"/>
      <dgm:spPr/>
    </dgm:pt>
    <dgm:pt modelId="{2B8A2E5A-1546-4B65-B982-B947842F3454}" type="pres">
      <dgm:prSet presAssocID="{DF7FDA22-76D6-419F-8F1B-5994AD313C91}" presName="circle2" presStyleLbl="lnNode1" presStyleIdx="1" presStyleCnt="3"/>
      <dgm:spPr/>
    </dgm:pt>
    <dgm:pt modelId="{C7983C4D-E75C-42E3-9783-D79B4641C952}" type="pres">
      <dgm:prSet presAssocID="{DF7FDA22-76D6-419F-8F1B-5994AD313C91}" presName="text2" presStyleLbl="revTx" presStyleIdx="1" presStyleCnt="3">
        <dgm:presLayoutVars>
          <dgm:bulletEnabled val="1"/>
        </dgm:presLayoutVars>
      </dgm:prSet>
      <dgm:spPr/>
      <dgm:t>
        <a:bodyPr/>
        <a:lstStyle/>
        <a:p>
          <a:endParaRPr lang="da-DK"/>
        </a:p>
      </dgm:t>
    </dgm:pt>
    <dgm:pt modelId="{F1760344-3208-46EE-B515-0395B75D3E5C}" type="pres">
      <dgm:prSet presAssocID="{DF7FDA22-76D6-419F-8F1B-5994AD313C91}" presName="line2" presStyleLbl="callout" presStyleIdx="2" presStyleCnt="6"/>
      <dgm:spPr/>
    </dgm:pt>
    <dgm:pt modelId="{A5FC2300-9062-416F-9106-786A4B191424}" type="pres">
      <dgm:prSet presAssocID="{DF7FDA22-76D6-419F-8F1B-5994AD313C91}" presName="d2" presStyleLbl="callout" presStyleIdx="3" presStyleCnt="6"/>
      <dgm:spPr/>
    </dgm:pt>
    <dgm:pt modelId="{67DB8478-7C45-4826-A49B-48A6278B7C18}" type="pres">
      <dgm:prSet presAssocID="{846723FE-A313-4CEA-B551-19103D8F20ED}" presName="circle3" presStyleLbl="lnNode1" presStyleIdx="2" presStyleCnt="3"/>
      <dgm:spPr/>
    </dgm:pt>
    <dgm:pt modelId="{D2407D8E-E5A7-46E5-9410-AAD41549D2FA}" type="pres">
      <dgm:prSet presAssocID="{846723FE-A313-4CEA-B551-19103D8F20ED}" presName="text3" presStyleLbl="revTx" presStyleIdx="2" presStyleCnt="3">
        <dgm:presLayoutVars>
          <dgm:bulletEnabled val="1"/>
        </dgm:presLayoutVars>
      </dgm:prSet>
      <dgm:spPr/>
      <dgm:t>
        <a:bodyPr/>
        <a:lstStyle/>
        <a:p>
          <a:endParaRPr lang="en-GB"/>
        </a:p>
      </dgm:t>
    </dgm:pt>
    <dgm:pt modelId="{F04E8258-A1C2-4A3E-96BA-C8BCCB0B9F19}" type="pres">
      <dgm:prSet presAssocID="{846723FE-A313-4CEA-B551-19103D8F20ED}" presName="line3" presStyleLbl="callout" presStyleIdx="4" presStyleCnt="6"/>
      <dgm:spPr/>
    </dgm:pt>
    <dgm:pt modelId="{CDE86ECB-91A9-45C7-8F96-49CA434E6AE8}" type="pres">
      <dgm:prSet presAssocID="{846723FE-A313-4CEA-B551-19103D8F20ED}" presName="d3" presStyleLbl="callout" presStyleIdx="5" presStyleCnt="6"/>
      <dgm:spPr/>
    </dgm:pt>
  </dgm:ptLst>
  <dgm:cxnLst>
    <dgm:cxn modelId="{85EBCC92-1359-49A8-BE17-0C413699174B}" srcId="{586B4F73-720A-4D74-8511-2A3FB033E3DF}" destId="{846723FE-A313-4CEA-B551-19103D8F20ED}" srcOrd="2" destOrd="0" parTransId="{FA53A08E-D4A9-417B-B675-5D307CCE4DF0}" sibTransId="{E7EECD09-D54F-4A9E-AD79-0D045B652009}"/>
    <dgm:cxn modelId="{C7751788-0BF9-4B90-AEF7-77A347FD4922}" type="presOf" srcId="{846723FE-A313-4CEA-B551-19103D8F20ED}" destId="{D2407D8E-E5A7-46E5-9410-AAD41549D2FA}" srcOrd="0" destOrd="0" presId="urn:microsoft.com/office/officeart/2005/8/layout/target1"/>
    <dgm:cxn modelId="{B0644A9F-46D2-43EB-B197-BEDC7DCA3E4E}" type="presOf" srcId="{586B4F73-720A-4D74-8511-2A3FB033E3DF}" destId="{64A22555-D3BF-4C8A-AB3F-BC69513CA773}" srcOrd="0" destOrd="0" presId="urn:microsoft.com/office/officeart/2005/8/layout/target1"/>
    <dgm:cxn modelId="{765DB9B1-57A6-4506-9038-322BCC4DB3A2}" srcId="{586B4F73-720A-4D74-8511-2A3FB033E3DF}" destId="{DF7FDA22-76D6-419F-8F1B-5994AD313C91}" srcOrd="1" destOrd="0" parTransId="{C63DB73C-D716-4617-8750-ABB2ACA02384}" sibTransId="{B92D9A03-761F-4EFC-8F78-D66151DCDF96}"/>
    <dgm:cxn modelId="{55E71A34-2AED-4297-8742-5B8CBA3FE5D1}" type="presOf" srcId="{DF7FDA22-76D6-419F-8F1B-5994AD313C91}" destId="{C7983C4D-E75C-42E3-9783-D79B4641C952}" srcOrd="0" destOrd="0" presId="urn:microsoft.com/office/officeart/2005/8/layout/target1"/>
    <dgm:cxn modelId="{445D5525-F145-4191-9932-7F8350C401FA}" srcId="{586B4F73-720A-4D74-8511-2A3FB033E3DF}" destId="{5EFF0498-DFB3-463B-A854-CB6763522D7E}" srcOrd="0" destOrd="0" parTransId="{3CAB481A-B0E8-42C4-A895-D90497691895}" sibTransId="{D938358D-53FD-4EB5-B6B6-4B59D58D9DE2}"/>
    <dgm:cxn modelId="{B8DAC571-7CA7-4E7B-B53D-2ECC07A6936C}" type="presOf" srcId="{5EFF0498-DFB3-463B-A854-CB6763522D7E}" destId="{11ACD6CB-B35F-4028-B471-51C5DDEEDD37}" srcOrd="0" destOrd="0" presId="urn:microsoft.com/office/officeart/2005/8/layout/target1"/>
    <dgm:cxn modelId="{A4972FD7-234A-4421-8C54-CC407A0AEC45}" type="presParOf" srcId="{64A22555-D3BF-4C8A-AB3F-BC69513CA773}" destId="{08B6195E-02C0-46FA-ADA2-5E4066C2CA15}" srcOrd="0" destOrd="0" presId="urn:microsoft.com/office/officeart/2005/8/layout/target1"/>
    <dgm:cxn modelId="{52856F1A-A421-44A4-84B7-44CC571EBCA0}" type="presParOf" srcId="{64A22555-D3BF-4C8A-AB3F-BC69513CA773}" destId="{11ACD6CB-B35F-4028-B471-51C5DDEEDD37}" srcOrd="1" destOrd="0" presId="urn:microsoft.com/office/officeart/2005/8/layout/target1"/>
    <dgm:cxn modelId="{B941AAD3-FE76-4DB0-BBC6-9FFACF36B60C}" type="presParOf" srcId="{64A22555-D3BF-4C8A-AB3F-BC69513CA773}" destId="{28319306-FD6B-48FB-8C70-9FCDD4FF2FC7}" srcOrd="2" destOrd="0" presId="urn:microsoft.com/office/officeart/2005/8/layout/target1"/>
    <dgm:cxn modelId="{BE808864-22C4-4ACE-B9E2-0E5282F9CD53}" type="presParOf" srcId="{64A22555-D3BF-4C8A-AB3F-BC69513CA773}" destId="{968361EA-4CAF-4103-89DA-E623B4F42053}" srcOrd="3" destOrd="0" presId="urn:microsoft.com/office/officeart/2005/8/layout/target1"/>
    <dgm:cxn modelId="{3F358793-4D97-4EC3-9945-7BFE2EC26051}" type="presParOf" srcId="{64A22555-D3BF-4C8A-AB3F-BC69513CA773}" destId="{2B8A2E5A-1546-4B65-B982-B947842F3454}" srcOrd="4" destOrd="0" presId="urn:microsoft.com/office/officeart/2005/8/layout/target1"/>
    <dgm:cxn modelId="{38348236-CCF2-4827-899E-5BC50819F21B}" type="presParOf" srcId="{64A22555-D3BF-4C8A-AB3F-BC69513CA773}" destId="{C7983C4D-E75C-42E3-9783-D79B4641C952}" srcOrd="5" destOrd="0" presId="urn:microsoft.com/office/officeart/2005/8/layout/target1"/>
    <dgm:cxn modelId="{499E0E67-0C4A-4FE0-9785-E1A68D06672F}" type="presParOf" srcId="{64A22555-D3BF-4C8A-AB3F-BC69513CA773}" destId="{F1760344-3208-46EE-B515-0395B75D3E5C}" srcOrd="6" destOrd="0" presId="urn:microsoft.com/office/officeart/2005/8/layout/target1"/>
    <dgm:cxn modelId="{EB2A4DD6-135B-43EE-A25F-95AF96EE15B5}" type="presParOf" srcId="{64A22555-D3BF-4C8A-AB3F-BC69513CA773}" destId="{A5FC2300-9062-416F-9106-786A4B191424}" srcOrd="7" destOrd="0" presId="urn:microsoft.com/office/officeart/2005/8/layout/target1"/>
    <dgm:cxn modelId="{93B06B39-5BC3-428A-9925-17DBDB623D77}" type="presParOf" srcId="{64A22555-D3BF-4C8A-AB3F-BC69513CA773}" destId="{67DB8478-7C45-4826-A49B-48A6278B7C18}" srcOrd="8" destOrd="0" presId="urn:microsoft.com/office/officeart/2005/8/layout/target1"/>
    <dgm:cxn modelId="{84DE5B97-DD1C-4F42-AEED-78DC8F4BEFDA}" type="presParOf" srcId="{64A22555-D3BF-4C8A-AB3F-BC69513CA773}" destId="{D2407D8E-E5A7-46E5-9410-AAD41549D2FA}" srcOrd="9" destOrd="0" presId="urn:microsoft.com/office/officeart/2005/8/layout/target1"/>
    <dgm:cxn modelId="{05312D71-5FA9-43EC-B5D8-271BA4D2950F}" type="presParOf" srcId="{64A22555-D3BF-4C8A-AB3F-BC69513CA773}" destId="{F04E8258-A1C2-4A3E-96BA-C8BCCB0B9F19}" srcOrd="10" destOrd="0" presId="urn:microsoft.com/office/officeart/2005/8/layout/target1"/>
    <dgm:cxn modelId="{D1AD1A16-09DC-451B-89BA-F78C72BE08F8}" type="presParOf" srcId="{64A22555-D3BF-4C8A-AB3F-BC69513CA773}" destId="{CDE86ECB-91A9-45C7-8F96-49CA434E6AE8}" srcOrd="11" destOrd="0" presId="urn:microsoft.com/office/officeart/2005/8/layout/targe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7DB8478-7C45-4826-A49B-48A6278B7C18}">
      <dsp:nvSpPr>
        <dsp:cNvPr id="0" name=""/>
        <dsp:cNvSpPr/>
      </dsp:nvSpPr>
      <dsp:spPr>
        <a:xfrm>
          <a:off x="681616" y="946553"/>
          <a:ext cx="2839660" cy="283966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8A2E5A-1546-4B65-B982-B947842F3454}">
      <dsp:nvSpPr>
        <dsp:cNvPr id="0" name=""/>
        <dsp:cNvSpPr/>
      </dsp:nvSpPr>
      <dsp:spPr>
        <a:xfrm>
          <a:off x="1249548" y="1514485"/>
          <a:ext cx="1703796" cy="17037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B6195E-02C0-46FA-ADA2-5E4066C2CA15}">
      <dsp:nvSpPr>
        <dsp:cNvPr id="0" name=""/>
        <dsp:cNvSpPr/>
      </dsp:nvSpPr>
      <dsp:spPr>
        <a:xfrm>
          <a:off x="1817480" y="2082417"/>
          <a:ext cx="567932" cy="56793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ACD6CB-B35F-4028-B471-51C5DDEEDD37}">
      <dsp:nvSpPr>
        <dsp:cNvPr id="0" name=""/>
        <dsp:cNvSpPr/>
      </dsp:nvSpPr>
      <dsp:spPr>
        <a:xfrm>
          <a:off x="3994553" y="0"/>
          <a:ext cx="1419830" cy="828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lvl="0" algn="l" defTabSz="622300">
            <a:lnSpc>
              <a:spcPct val="90000"/>
            </a:lnSpc>
            <a:spcBef>
              <a:spcPct val="0"/>
            </a:spcBef>
            <a:spcAft>
              <a:spcPct val="35000"/>
            </a:spcAft>
          </a:pPr>
          <a:r>
            <a:rPr lang="en-GB" sz="1400" kern="1200" dirty="0" smtClean="0"/>
            <a:t>BMI</a:t>
          </a:r>
          <a:endParaRPr lang="en-GB" sz="1400" kern="1200" dirty="0"/>
        </a:p>
      </dsp:txBody>
      <dsp:txXfrm>
        <a:off x="3994553" y="0"/>
        <a:ext cx="1419830" cy="828234"/>
      </dsp:txXfrm>
    </dsp:sp>
    <dsp:sp modelId="{28319306-FD6B-48FB-8C70-9FCDD4FF2FC7}">
      <dsp:nvSpPr>
        <dsp:cNvPr id="0" name=""/>
        <dsp:cNvSpPr/>
      </dsp:nvSpPr>
      <dsp:spPr>
        <a:xfrm>
          <a:off x="3639595" y="414117"/>
          <a:ext cx="354957"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8361EA-4CAF-4103-89DA-E623B4F42053}">
      <dsp:nvSpPr>
        <dsp:cNvPr id="0" name=""/>
        <dsp:cNvSpPr/>
      </dsp:nvSpPr>
      <dsp:spPr>
        <a:xfrm rot="5400000">
          <a:off x="1893914" y="622122"/>
          <a:ext cx="1951793" cy="1536729"/>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7983C4D-E75C-42E3-9783-D79B4641C952}">
      <dsp:nvSpPr>
        <dsp:cNvPr id="0" name=""/>
        <dsp:cNvSpPr/>
      </dsp:nvSpPr>
      <dsp:spPr>
        <a:xfrm>
          <a:off x="3994553" y="828234"/>
          <a:ext cx="1419830" cy="828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lvl="0" algn="l" defTabSz="622300">
            <a:lnSpc>
              <a:spcPct val="90000"/>
            </a:lnSpc>
            <a:spcBef>
              <a:spcPct val="0"/>
            </a:spcBef>
            <a:spcAft>
              <a:spcPct val="35000"/>
            </a:spcAft>
          </a:pPr>
          <a:r>
            <a:rPr lang="en-GB" sz="1400" kern="1200" dirty="0" smtClean="0"/>
            <a:t>Dietary intake</a:t>
          </a:r>
          <a:endParaRPr lang="en-GB" sz="1400" kern="1200" dirty="0"/>
        </a:p>
      </dsp:txBody>
      <dsp:txXfrm>
        <a:off x="3994553" y="828234"/>
        <a:ext cx="1419830" cy="828234"/>
      </dsp:txXfrm>
    </dsp:sp>
    <dsp:sp modelId="{F1760344-3208-46EE-B515-0395B75D3E5C}">
      <dsp:nvSpPr>
        <dsp:cNvPr id="0" name=""/>
        <dsp:cNvSpPr/>
      </dsp:nvSpPr>
      <dsp:spPr>
        <a:xfrm>
          <a:off x="3639595" y="1242351"/>
          <a:ext cx="354957"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5FC2300-9062-416F-9106-786A4B191424}">
      <dsp:nvSpPr>
        <dsp:cNvPr id="0" name=""/>
        <dsp:cNvSpPr/>
      </dsp:nvSpPr>
      <dsp:spPr>
        <a:xfrm rot="5400000">
          <a:off x="2312859" y="1437436"/>
          <a:ext cx="1520922" cy="1129711"/>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2407D8E-E5A7-46E5-9410-AAD41549D2FA}">
      <dsp:nvSpPr>
        <dsp:cNvPr id="0" name=""/>
        <dsp:cNvSpPr/>
      </dsp:nvSpPr>
      <dsp:spPr>
        <a:xfrm>
          <a:off x="3994553" y="1656468"/>
          <a:ext cx="1419830" cy="828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lvl="0" algn="l" defTabSz="622300">
            <a:lnSpc>
              <a:spcPct val="90000"/>
            </a:lnSpc>
            <a:spcBef>
              <a:spcPct val="0"/>
            </a:spcBef>
            <a:spcAft>
              <a:spcPct val="35000"/>
            </a:spcAft>
          </a:pPr>
          <a:r>
            <a:rPr lang="en-GB" sz="1400" kern="1200" dirty="0" smtClean="0"/>
            <a:t>School reports on healthy eating supportive actions</a:t>
          </a:r>
          <a:endParaRPr lang="en-GB" sz="1400" kern="1200" dirty="0"/>
        </a:p>
      </dsp:txBody>
      <dsp:txXfrm>
        <a:off x="3994553" y="1656468"/>
        <a:ext cx="1419830" cy="828234"/>
      </dsp:txXfrm>
    </dsp:sp>
    <dsp:sp modelId="{F04E8258-A1C2-4A3E-96BA-C8BCCB0B9F19}">
      <dsp:nvSpPr>
        <dsp:cNvPr id="0" name=""/>
        <dsp:cNvSpPr/>
      </dsp:nvSpPr>
      <dsp:spPr>
        <a:xfrm>
          <a:off x="3639595" y="2070585"/>
          <a:ext cx="354957"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DE86ECB-91A9-45C7-8F96-49CA434E6AE8}">
      <dsp:nvSpPr>
        <dsp:cNvPr id="0" name=""/>
        <dsp:cNvSpPr/>
      </dsp:nvSpPr>
      <dsp:spPr>
        <a:xfrm rot="5400000">
          <a:off x="2732324" y="2252087"/>
          <a:ext cx="1086643" cy="722693"/>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4A88D0-3607-4DF0-94CC-0943B43C8504}" type="datetimeFigureOut">
              <a:rPr lang="da-DK" smtClean="0"/>
              <a:pPr/>
              <a:t>02-03-2010</a:t>
            </a:fld>
            <a:endParaRPr lang="da-DK"/>
          </a:p>
        </p:txBody>
      </p:sp>
      <p:sp>
        <p:nvSpPr>
          <p:cNvPr id="4" name="Pladsholder til diasbille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5B0140-B82E-44A9-91FB-A1984D670FE9}" type="slidenum">
              <a:rPr lang="da-DK" smtClean="0"/>
              <a:pPr/>
              <a:t>‹#›</a:t>
            </a:fld>
            <a:endParaRPr lang="da-DK"/>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endParaRPr lang="da-DK" dirty="0"/>
          </a:p>
        </p:txBody>
      </p:sp>
      <p:sp>
        <p:nvSpPr>
          <p:cNvPr id="4" name="Pladsholder til diasnummer 3"/>
          <p:cNvSpPr>
            <a:spLocks noGrp="1"/>
          </p:cNvSpPr>
          <p:nvPr>
            <p:ph type="sldNum" sz="quarter" idx="10"/>
          </p:nvPr>
        </p:nvSpPr>
        <p:spPr/>
        <p:txBody>
          <a:bodyPr/>
          <a:lstStyle/>
          <a:p>
            <a:fld id="{2E5B0140-B82E-44A9-91FB-A1984D670FE9}" type="slidenum">
              <a:rPr lang="da-DK" smtClean="0"/>
              <a:pPr/>
              <a:t>13</a:t>
            </a:fld>
            <a:endParaRPr lang="da-DK"/>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Pladsholder til diasbillede 1"/>
          <p:cNvSpPr>
            <a:spLocks noGrp="1" noRot="1" noChangeAspect="1" noTextEdit="1"/>
          </p:cNvSpPr>
          <p:nvPr>
            <p:ph type="sldImg"/>
          </p:nvPr>
        </p:nvSpPr>
        <p:spPr bwMode="auto">
          <a:noFill/>
          <a:ln>
            <a:solidFill>
              <a:srgbClr val="000000"/>
            </a:solidFill>
            <a:miter lim="800000"/>
            <a:headEnd/>
            <a:tailEnd/>
          </a:ln>
        </p:spPr>
      </p:sp>
      <p:sp>
        <p:nvSpPr>
          <p:cNvPr id="18435" name="Pladsholder til not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da-DK" smtClean="0"/>
          </a:p>
        </p:txBody>
      </p:sp>
      <p:sp>
        <p:nvSpPr>
          <p:cNvPr id="18436" name="Pladsholder til diasnummer 3"/>
          <p:cNvSpPr>
            <a:spLocks noGrp="1"/>
          </p:cNvSpPr>
          <p:nvPr>
            <p:ph type="sldNum" sz="quarter" idx="5"/>
          </p:nvPr>
        </p:nvSpPr>
        <p:spPr bwMode="auto">
          <a:noFill/>
          <a:ln>
            <a:miter lim="800000"/>
            <a:headEnd/>
            <a:tailEnd/>
          </a:ln>
        </p:spPr>
        <p:txBody>
          <a:bodyPr/>
          <a:lstStyle/>
          <a:p>
            <a:fld id="{7766A248-6687-41AA-ADD7-5333542D2976}" type="slidenum">
              <a:rPr lang="da-DK" smtClean="0"/>
              <a:pPr/>
              <a:t>15</a:t>
            </a:fld>
            <a:endParaRPr lang="da-DK"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2E11C39-135B-4856-8CE9-0EB209303027}" type="datetimeFigureOut">
              <a:rPr lang="da-DK" smtClean="0"/>
              <a:pPr/>
              <a:t>02-03-2010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320AD7-5CDD-45B5-A9BD-6B9E9499EC17}"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2E11C39-135B-4856-8CE9-0EB209303027}" type="datetimeFigureOut">
              <a:rPr lang="da-DK" smtClean="0"/>
              <a:pPr/>
              <a:t>02-03-2010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320AD7-5CDD-45B5-A9BD-6B9E9499EC17}"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E11C39-135B-4856-8CE9-0EB209303027}" type="datetimeFigureOut">
              <a:rPr lang="da-DK" smtClean="0"/>
              <a:pPr/>
              <a:t>02-03-2010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320AD7-5CDD-45B5-A9BD-6B9E9499EC17}"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2E11C39-135B-4856-8CE9-0EB209303027}" type="datetimeFigureOut">
              <a:rPr lang="da-DK" smtClean="0"/>
              <a:pPr/>
              <a:t>02-03-2010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320AD7-5CDD-45B5-A9BD-6B9E9499EC17}"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2E11C39-135B-4856-8CE9-0EB209303027}" type="datetimeFigureOut">
              <a:rPr lang="da-DK" smtClean="0"/>
              <a:pPr/>
              <a:t>02-03-2010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7320AD7-5CDD-45B5-A9BD-6B9E9499EC17}"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2E11C39-135B-4856-8CE9-0EB209303027}" type="datetimeFigureOut">
              <a:rPr lang="da-DK" smtClean="0"/>
              <a:pPr/>
              <a:t>02-03-2010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7320AD7-5CDD-45B5-A9BD-6B9E9499EC17}"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E11C39-135B-4856-8CE9-0EB209303027}" type="datetimeFigureOut">
              <a:rPr lang="da-DK" smtClean="0"/>
              <a:pPr/>
              <a:t>02-03-2010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7320AD7-5CDD-45B5-A9BD-6B9E9499EC17}"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E11C39-135B-4856-8CE9-0EB209303027}" type="datetimeFigureOut">
              <a:rPr lang="da-DK" smtClean="0"/>
              <a:pPr/>
              <a:t>02-03-2010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320AD7-5CDD-45B5-A9BD-6B9E9499EC17}"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E11C39-135B-4856-8CE9-0EB209303027}" type="datetimeFigureOut">
              <a:rPr lang="da-DK" smtClean="0"/>
              <a:pPr/>
              <a:t>02-03-2010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320AD7-5CDD-45B5-A9BD-6B9E9499EC17}"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2E11C39-135B-4856-8CE9-0EB209303027}" type="datetimeFigureOut">
              <a:rPr lang="da-DK" smtClean="0"/>
              <a:pPr/>
              <a:t>02-03-2010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320AD7-5CDD-45B5-A9BD-6B9E9499EC17}"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2E11C39-135B-4856-8CE9-0EB209303027}" type="datetimeFigureOut">
              <a:rPr lang="da-DK" smtClean="0"/>
              <a:pPr/>
              <a:t>02-03-2010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320AD7-5CDD-45B5-A9BD-6B9E9499EC17}"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E11C39-135B-4856-8CE9-0EB209303027}" type="datetimeFigureOut">
              <a:rPr lang="da-DK" smtClean="0"/>
              <a:pPr/>
              <a:t>02-03-2010</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320AD7-5CDD-45B5-A9BD-6B9E9499EC17}"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Abstract</a:t>
            </a:r>
            <a:endParaRPr lang="da-DK" dirty="0"/>
          </a:p>
        </p:txBody>
      </p:sp>
      <p:sp>
        <p:nvSpPr>
          <p:cNvPr id="3" name="Content Placeholder 2"/>
          <p:cNvSpPr>
            <a:spLocks noGrp="1"/>
          </p:cNvSpPr>
          <p:nvPr>
            <p:ph idx="1"/>
          </p:nvPr>
        </p:nvSpPr>
        <p:spPr>
          <a:xfrm>
            <a:off x="0" y="1600200"/>
            <a:ext cx="8686800" cy="4525963"/>
          </a:xfrm>
        </p:spPr>
        <p:txBody>
          <a:bodyPr>
            <a:normAutofit fontScale="47500" lnSpcReduction="20000"/>
          </a:bodyPr>
          <a:lstStyle/>
          <a:p>
            <a:pPr algn="just">
              <a:buNone/>
            </a:pPr>
            <a:r>
              <a:rPr lang="en-GB" sz="3400" dirty="0" smtClean="0"/>
              <a:t>       There </a:t>
            </a:r>
            <a:r>
              <a:rPr lang="en-GB" sz="3400" dirty="0" smtClean="0"/>
              <a:t>is a growing health concern over obese and overweight children. Schools are a well suited setting </a:t>
            </a:r>
            <a:r>
              <a:rPr lang="en-GB" sz="3400" dirty="0" smtClean="0"/>
              <a:t>for children </a:t>
            </a:r>
            <a:r>
              <a:rPr lang="en-GB" sz="3400" dirty="0" smtClean="0"/>
              <a:t>for learning and adopting sound life skills. Using schools in healthy eating strategies may play an important role in preventing children from becoming obese and overweight. As a result a growing number of schools and municipalities engage in initiatives that promote healthy foods and eating. Some of these initiatives however are not focused only on healthy eating alone, but involve objectives to promote more sustainable consumption through developing organic supply chains for school food services. The question therefore arises whether these two change objectives and drivers interact. This paper investigates the interrelation between the two objectives: healthy eating and organic consumption. Can these two goals be reached in one go as previous studies indicate? Is it so that developing either of these strategies leads to a raise of awareness in school food services in such a way that the other strategy is supported at the same time? The paper investigates this possible twin ship by studying characteristics of school food services in Denmark and in Germany. In both cases delivery of school food is voluntary and thus subject to an active decision by schools. The study uses “proxies” as an indicator for healthy eating, such as availability of healthier food items, adoption of food and health issues in curricular activities etc. The study was initiated in Denmark, where a web-based questionnaire methodology was developed. The questionnaire was distributed to schools that were service, and answered by school food coordinators. As a second step the questionnaire was translated and adapted to be used in Germany. The questionnaire explored the attitudes, policies and actions in relation to organic and healthy foods served in the schools. Both Danish and German results indicate that schools with organic supply tend to be healthier when measured in terms of “proxies” for healthy eating. </a:t>
            </a:r>
            <a:endParaRPr lang="da-DK" sz="3400" dirty="0" smtClean="0"/>
          </a:p>
          <a:p>
            <a:endParaRPr lang="da-DK"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GB" sz="3200" b="1" dirty="0" smtClean="0">
                <a:solidFill>
                  <a:srgbClr val="00B050"/>
                </a:solidFill>
              </a:rPr>
              <a:t>Organic</a:t>
            </a:r>
            <a:r>
              <a:rPr lang="en-GB" sz="3200" b="1" dirty="0" smtClean="0"/>
              <a:t> and </a:t>
            </a:r>
            <a:r>
              <a:rPr lang="en-GB" sz="3200" b="1" dirty="0" smtClean="0">
                <a:solidFill>
                  <a:srgbClr val="00B050"/>
                </a:solidFill>
              </a:rPr>
              <a:t>healthy</a:t>
            </a:r>
            <a:r>
              <a:rPr lang="en-GB" sz="3200" b="1" dirty="0" smtClean="0"/>
              <a:t> – </a:t>
            </a:r>
            <a:br>
              <a:rPr lang="en-GB" sz="3200" b="1" dirty="0" smtClean="0"/>
            </a:br>
            <a:r>
              <a:rPr lang="en-GB" sz="3200" b="1" dirty="0" smtClean="0"/>
              <a:t>two goals in one go?</a:t>
            </a:r>
            <a:br>
              <a:rPr lang="en-GB" sz="3200" b="1" dirty="0" smtClean="0"/>
            </a:br>
            <a:r>
              <a:rPr lang="da-DK" sz="3200" b="1" dirty="0" smtClean="0"/>
              <a:t/>
            </a:r>
            <a:br>
              <a:rPr lang="da-DK" sz="3200" b="1" dirty="0" smtClean="0"/>
            </a:br>
            <a:r>
              <a:rPr lang="en-GB" sz="3200" b="1" dirty="0" smtClean="0"/>
              <a:t>A comparative analysis study among public </a:t>
            </a:r>
            <a:br>
              <a:rPr lang="en-GB" sz="3200" b="1" dirty="0" smtClean="0"/>
            </a:br>
            <a:r>
              <a:rPr lang="en-GB" sz="3200" b="1" dirty="0" smtClean="0"/>
              <a:t>primary schools in Denmark and Germany.</a:t>
            </a:r>
            <a:r>
              <a:rPr lang="da-DK" sz="3200" b="1" dirty="0" smtClean="0"/>
              <a:t/>
            </a:r>
            <a:br>
              <a:rPr lang="da-DK" sz="3200" b="1" dirty="0" smtClean="0"/>
            </a:br>
            <a:endParaRPr lang="en-GB" sz="3200" b="1" dirty="0"/>
          </a:p>
        </p:txBody>
      </p:sp>
      <p:sp>
        <p:nvSpPr>
          <p:cNvPr id="3" name="Subtitle 2"/>
          <p:cNvSpPr>
            <a:spLocks noGrp="1"/>
          </p:cNvSpPr>
          <p:nvPr>
            <p:ph type="subTitle" idx="1"/>
          </p:nvPr>
        </p:nvSpPr>
        <p:spPr>
          <a:xfrm>
            <a:off x="1357290" y="4857760"/>
            <a:ext cx="6400800" cy="1752600"/>
          </a:xfrm>
        </p:spPr>
        <p:txBody>
          <a:bodyPr>
            <a:normAutofit fontScale="92500" lnSpcReduction="20000"/>
          </a:bodyPr>
          <a:lstStyle/>
          <a:p>
            <a:r>
              <a:rPr lang="en-GB" dirty="0" smtClean="0"/>
              <a:t>Chen He &amp; Bent Egberg Mikkelsen</a:t>
            </a:r>
          </a:p>
          <a:p>
            <a:r>
              <a:rPr lang="en-GB" dirty="0" smtClean="0"/>
              <a:t>Food, People &amp; Design</a:t>
            </a:r>
          </a:p>
          <a:p>
            <a:r>
              <a:rPr lang="da-DK" dirty="0" smtClean="0"/>
              <a:t/>
            </a:r>
            <a:br>
              <a:rPr lang="da-DK" dirty="0" smtClean="0"/>
            </a:br>
            <a:endParaRPr lang="en-GB" dirty="0"/>
          </a:p>
        </p:txBody>
      </p:sp>
      <p:pic>
        <p:nvPicPr>
          <p:cNvPr id="13313" name="Picture 1"/>
          <p:cNvPicPr>
            <a:picLocks noChangeAspect="1" noChangeArrowheads="1"/>
          </p:cNvPicPr>
          <p:nvPr/>
        </p:nvPicPr>
        <p:blipFill>
          <a:blip r:embed="rId2" cstate="print"/>
          <a:srcRect/>
          <a:stretch>
            <a:fillRect/>
          </a:stretch>
        </p:blipFill>
        <p:spPr bwMode="auto">
          <a:xfrm>
            <a:off x="547652" y="571480"/>
            <a:ext cx="1500198" cy="1500198"/>
          </a:xfrm>
          <a:prstGeom prst="rect">
            <a:avLst/>
          </a:prstGeom>
          <a:noFill/>
          <a:ln w="9525">
            <a:noFill/>
            <a:miter lim="800000"/>
            <a:headEnd/>
            <a:tailEnd/>
          </a:ln>
        </p:spPr>
      </p:pic>
      <p:pic>
        <p:nvPicPr>
          <p:cNvPr id="13314" name="Picture 2"/>
          <p:cNvPicPr>
            <a:picLocks noChangeAspect="1" noChangeArrowheads="1"/>
          </p:cNvPicPr>
          <p:nvPr/>
        </p:nvPicPr>
        <p:blipFill>
          <a:blip r:embed="rId3" cstate="print"/>
          <a:srcRect/>
          <a:stretch>
            <a:fillRect/>
          </a:stretch>
        </p:blipFill>
        <p:spPr bwMode="auto">
          <a:xfrm>
            <a:off x="7215206" y="5217596"/>
            <a:ext cx="1357322" cy="13698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b="1" dirty="0" smtClean="0"/>
              <a:t>The </a:t>
            </a:r>
            <a:r>
              <a:rPr lang="da-DK" b="1" dirty="0" err="1" smtClean="0"/>
              <a:t>two</a:t>
            </a:r>
            <a:r>
              <a:rPr lang="da-DK" b="1" dirty="0" smtClean="0"/>
              <a:t> </a:t>
            </a:r>
            <a:r>
              <a:rPr lang="da-DK" b="1" dirty="0" err="1" smtClean="0"/>
              <a:t>trajectories</a:t>
            </a:r>
            <a:endParaRPr lang="da-DK" dirty="0"/>
          </a:p>
        </p:txBody>
      </p:sp>
      <p:sp>
        <p:nvSpPr>
          <p:cNvPr id="3" name="Ellipse 2"/>
          <p:cNvSpPr/>
          <p:nvPr/>
        </p:nvSpPr>
        <p:spPr>
          <a:xfrm>
            <a:off x="1214414" y="2214554"/>
            <a:ext cx="2428892" cy="24288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Ellipse 3"/>
          <p:cNvSpPr/>
          <p:nvPr/>
        </p:nvSpPr>
        <p:spPr>
          <a:xfrm>
            <a:off x="4857752" y="2214554"/>
            <a:ext cx="2428892" cy="24288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Venstrepil 4"/>
          <p:cNvSpPr/>
          <p:nvPr/>
        </p:nvSpPr>
        <p:spPr>
          <a:xfrm>
            <a:off x="3786182" y="3214686"/>
            <a:ext cx="928694" cy="21431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Venstrepil 5"/>
          <p:cNvSpPr/>
          <p:nvPr/>
        </p:nvSpPr>
        <p:spPr>
          <a:xfrm rot="10800000">
            <a:off x="3786182" y="3571876"/>
            <a:ext cx="928694" cy="21431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Tekstboks 6"/>
          <p:cNvSpPr txBox="1"/>
          <p:nvPr/>
        </p:nvSpPr>
        <p:spPr>
          <a:xfrm>
            <a:off x="1142976" y="4857760"/>
            <a:ext cx="2571768" cy="400110"/>
          </a:xfrm>
          <a:prstGeom prst="rect">
            <a:avLst/>
          </a:prstGeom>
          <a:noFill/>
        </p:spPr>
        <p:txBody>
          <a:bodyPr wrap="square" rtlCol="0">
            <a:spAutoFit/>
          </a:bodyPr>
          <a:lstStyle/>
          <a:p>
            <a:r>
              <a:rPr lang="da-DK" sz="2000" b="1" dirty="0" err="1" smtClean="0"/>
              <a:t>Organic</a:t>
            </a:r>
            <a:r>
              <a:rPr lang="da-DK" sz="2000" b="1" dirty="0" smtClean="0"/>
              <a:t> policy (POP)</a:t>
            </a:r>
            <a:endParaRPr lang="da-DK" sz="2000" b="1" dirty="0"/>
          </a:p>
        </p:txBody>
      </p:sp>
      <p:sp>
        <p:nvSpPr>
          <p:cNvPr id="9" name="Tekstboks 8"/>
          <p:cNvSpPr txBox="1"/>
          <p:nvPr/>
        </p:nvSpPr>
        <p:spPr>
          <a:xfrm>
            <a:off x="4572000" y="4857760"/>
            <a:ext cx="3571900" cy="400110"/>
          </a:xfrm>
          <a:prstGeom prst="rect">
            <a:avLst/>
          </a:prstGeom>
          <a:noFill/>
        </p:spPr>
        <p:txBody>
          <a:bodyPr wrap="square" rtlCol="0">
            <a:spAutoFit/>
          </a:bodyPr>
          <a:lstStyle/>
          <a:p>
            <a:r>
              <a:rPr lang="da-DK" sz="2000" b="1" dirty="0" smtClean="0"/>
              <a:t>Food and </a:t>
            </a:r>
            <a:r>
              <a:rPr lang="da-DK" sz="2000" b="1" dirty="0" err="1" smtClean="0"/>
              <a:t>nutrition</a:t>
            </a:r>
            <a:r>
              <a:rPr lang="da-DK" sz="2000" b="1" dirty="0" smtClean="0"/>
              <a:t> policy (FNP)</a:t>
            </a:r>
            <a:endParaRPr lang="da-DK" sz="2000" b="1" dirty="0"/>
          </a:p>
        </p:txBody>
      </p:sp>
      <p:sp>
        <p:nvSpPr>
          <p:cNvPr id="11" name="Tekstboks 10"/>
          <p:cNvSpPr txBox="1"/>
          <p:nvPr/>
        </p:nvSpPr>
        <p:spPr>
          <a:xfrm>
            <a:off x="4857752" y="3214686"/>
            <a:ext cx="2571768" cy="523220"/>
          </a:xfrm>
          <a:prstGeom prst="rect">
            <a:avLst/>
          </a:prstGeom>
          <a:noFill/>
        </p:spPr>
        <p:txBody>
          <a:bodyPr wrap="square" rtlCol="0">
            <a:spAutoFit/>
          </a:bodyPr>
          <a:lstStyle/>
          <a:p>
            <a:r>
              <a:rPr lang="da-DK" sz="2800" b="1" dirty="0" err="1" smtClean="0">
                <a:solidFill>
                  <a:schemeClr val="bg1"/>
                </a:solidFill>
              </a:rPr>
              <a:t>Obesity</a:t>
            </a:r>
            <a:r>
              <a:rPr lang="da-DK" sz="2800" b="1" dirty="0" smtClean="0">
                <a:solidFill>
                  <a:schemeClr val="bg1"/>
                </a:solidFill>
              </a:rPr>
              <a:t> agenda</a:t>
            </a:r>
            <a:endParaRPr lang="da-DK" sz="2800" b="1" dirty="0">
              <a:solidFill>
                <a:schemeClr val="bg1"/>
              </a:solidFill>
            </a:endParaRPr>
          </a:p>
        </p:txBody>
      </p:sp>
      <p:sp>
        <p:nvSpPr>
          <p:cNvPr id="12" name="Tekstboks 11"/>
          <p:cNvSpPr txBox="1"/>
          <p:nvPr/>
        </p:nvSpPr>
        <p:spPr>
          <a:xfrm>
            <a:off x="1214414" y="3214686"/>
            <a:ext cx="2571768" cy="523220"/>
          </a:xfrm>
          <a:prstGeom prst="rect">
            <a:avLst/>
          </a:prstGeom>
          <a:noFill/>
        </p:spPr>
        <p:txBody>
          <a:bodyPr wrap="square" rtlCol="0">
            <a:spAutoFit/>
          </a:bodyPr>
          <a:lstStyle/>
          <a:p>
            <a:r>
              <a:rPr lang="da-DK" sz="2800" b="1" dirty="0" err="1" smtClean="0">
                <a:solidFill>
                  <a:schemeClr val="bg1"/>
                </a:solidFill>
              </a:rPr>
              <a:t>Organic</a:t>
            </a:r>
            <a:r>
              <a:rPr lang="da-DK" sz="2800" b="1" dirty="0" smtClean="0">
                <a:solidFill>
                  <a:schemeClr val="bg1"/>
                </a:solidFill>
              </a:rPr>
              <a:t> agenda</a:t>
            </a:r>
            <a:endParaRPr lang="da-DK" sz="2800" b="1"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z="5400" b="1" dirty="0" smtClean="0"/>
              <a:t>The </a:t>
            </a:r>
            <a:r>
              <a:rPr lang="da-DK" sz="5400" b="1" dirty="0" err="1" smtClean="0"/>
              <a:t>full</a:t>
            </a:r>
            <a:r>
              <a:rPr lang="da-DK" sz="5400" b="1" dirty="0" smtClean="0"/>
              <a:t> WP5</a:t>
            </a:r>
            <a:endParaRPr lang="da-DK" b="1" dirty="0"/>
          </a:p>
        </p:txBody>
      </p:sp>
      <p:sp>
        <p:nvSpPr>
          <p:cNvPr id="3" name="Pladsholder til indhold 2"/>
          <p:cNvSpPr>
            <a:spLocks noGrp="1"/>
          </p:cNvSpPr>
          <p:nvPr>
            <p:ph idx="1"/>
          </p:nvPr>
        </p:nvSpPr>
        <p:spPr/>
        <p:txBody>
          <a:bodyPr>
            <a:normAutofit fontScale="62500" lnSpcReduction="20000"/>
          </a:bodyPr>
          <a:lstStyle/>
          <a:p>
            <a:r>
              <a:rPr lang="da-DK" sz="5100" dirty="0" smtClean="0"/>
              <a:t>WBQ in</a:t>
            </a:r>
            <a:r>
              <a:rPr lang="da-DK" dirty="0" smtClean="0"/>
              <a:t/>
            </a:r>
            <a:br>
              <a:rPr lang="da-DK" dirty="0" smtClean="0"/>
            </a:br>
            <a:endParaRPr lang="da-DK" dirty="0" smtClean="0"/>
          </a:p>
          <a:p>
            <a:r>
              <a:rPr lang="da-DK" sz="4400" dirty="0" smtClean="0"/>
              <a:t>Denmark</a:t>
            </a:r>
          </a:p>
          <a:p>
            <a:pPr lvl="0"/>
            <a:r>
              <a:rPr lang="da-DK" sz="4400" dirty="0" err="1" smtClean="0"/>
              <a:t>Italy</a:t>
            </a:r>
            <a:r>
              <a:rPr lang="en-GB" sz="4400" dirty="0" smtClean="0"/>
              <a:t> IT survey respondent: 174 schools completed the WBQ/39 partially completed/ 1153 distributed, survey ended. </a:t>
            </a:r>
            <a:endParaRPr lang="da-DK" sz="4400" dirty="0" smtClean="0"/>
          </a:p>
          <a:p>
            <a:pPr lvl="0"/>
            <a:r>
              <a:rPr lang="en-GB" sz="4400" dirty="0" smtClean="0"/>
              <a:t>FI survey respondent: 205 completed/46 partially completed/ 999 distributed, survey ended.</a:t>
            </a:r>
            <a:endParaRPr lang="da-DK" sz="4400" dirty="0" smtClean="0"/>
          </a:p>
          <a:p>
            <a:r>
              <a:rPr lang="en-GB" sz="4400" dirty="0" smtClean="0"/>
              <a:t>DE survey respondent: 45 completed/ 61 partially completed/ 133 distributed, survey on going</a:t>
            </a:r>
            <a:endParaRPr lang="da-DK" sz="4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28596" y="0"/>
            <a:ext cx="8229600" cy="1143000"/>
          </a:xfrm>
        </p:spPr>
        <p:txBody>
          <a:bodyPr>
            <a:noAutofit/>
          </a:bodyPr>
          <a:lstStyle/>
          <a:p>
            <a:r>
              <a:rPr lang="en-US" sz="3200" b="1" dirty="0" smtClean="0"/>
              <a:t/>
            </a:r>
            <a:br>
              <a:rPr lang="en-US" sz="3200" b="1" dirty="0" smtClean="0"/>
            </a:br>
            <a:r>
              <a:rPr lang="en-US" sz="3200" b="1" dirty="0" smtClean="0"/>
              <a:t> How to measure health impact of school food</a:t>
            </a:r>
            <a:r>
              <a:rPr lang="en-GB" sz="3200" b="1" dirty="0" smtClean="0"/>
              <a:t/>
            </a:r>
            <a:br>
              <a:rPr lang="en-GB" sz="3200" b="1" dirty="0" smtClean="0"/>
            </a:br>
            <a:r>
              <a:rPr lang="en-GB" sz="3200" dirty="0" smtClean="0"/>
              <a:t>the role of proxies</a:t>
            </a:r>
            <a:endParaRPr lang="en-GB" sz="8000" dirty="0"/>
          </a:p>
        </p:txBody>
      </p:sp>
      <p:sp>
        <p:nvSpPr>
          <p:cNvPr id="5" name="Pladsholder til indhold 4"/>
          <p:cNvSpPr>
            <a:spLocks noGrp="1"/>
          </p:cNvSpPr>
          <p:nvPr>
            <p:ph idx="1"/>
          </p:nvPr>
        </p:nvSpPr>
        <p:spPr/>
        <p:txBody>
          <a:bodyPr/>
          <a:lstStyle/>
          <a:p>
            <a:endParaRPr lang="da-DK" dirty="0"/>
          </a:p>
        </p:txBody>
      </p:sp>
      <p:sp>
        <p:nvSpPr>
          <p:cNvPr id="2057"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8" name="Diagram 7"/>
          <p:cNvGraphicFramePr/>
          <p:nvPr/>
        </p:nvGraphicFramePr>
        <p:xfrm>
          <a:off x="1428728" y="1214422"/>
          <a:ext cx="6096000" cy="37862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kstboks 5"/>
          <p:cNvSpPr txBox="1"/>
          <p:nvPr/>
        </p:nvSpPr>
        <p:spPr>
          <a:xfrm>
            <a:off x="642910" y="5103674"/>
            <a:ext cx="7858180" cy="1938992"/>
          </a:xfrm>
          <a:prstGeom prst="rect">
            <a:avLst/>
          </a:prstGeom>
          <a:noFill/>
        </p:spPr>
        <p:txBody>
          <a:bodyPr wrap="square" rtlCol="0">
            <a:spAutoFit/>
          </a:bodyPr>
          <a:lstStyle/>
          <a:p>
            <a:pPr>
              <a:buFont typeface="Arial" pitchFamily="34" charset="0"/>
              <a:buChar char="•"/>
            </a:pPr>
            <a:r>
              <a:rPr lang="en-US" sz="2000" dirty="0" smtClean="0"/>
              <a:t> BMI of students – a proxy for health status. </a:t>
            </a:r>
          </a:p>
          <a:p>
            <a:pPr>
              <a:buFont typeface="Arial" pitchFamily="34" charset="0"/>
              <a:buChar char="•"/>
            </a:pPr>
            <a:r>
              <a:rPr lang="en-US" sz="2000" dirty="0" smtClean="0"/>
              <a:t> Dietary intake of student – a proxy for risk of developing obesity (increased BMI), </a:t>
            </a:r>
          </a:p>
          <a:p>
            <a:pPr>
              <a:buFont typeface="Arial" pitchFamily="34" charset="0"/>
              <a:buChar char="•"/>
            </a:pPr>
            <a:r>
              <a:rPr lang="en-US" sz="2000" dirty="0" smtClean="0"/>
              <a:t> School reports on healthy eating supportive actions  - a proxy for healthy eating of students.</a:t>
            </a:r>
            <a:r>
              <a:rPr lang="en-US" sz="6000" dirty="0" smtClean="0"/>
              <a:t/>
            </a:r>
            <a:br>
              <a:rPr lang="en-US" sz="6000" dirty="0" smtClean="0"/>
            </a:br>
            <a:endParaRPr lang="da-DK"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b="1" dirty="0" smtClean="0"/>
              <a:t>The </a:t>
            </a:r>
            <a:r>
              <a:rPr lang="da-DK" b="1" dirty="0" err="1" smtClean="0"/>
              <a:t>proxies</a:t>
            </a:r>
            <a:r>
              <a:rPr lang="da-DK" dirty="0" smtClean="0"/>
              <a:t/>
            </a:r>
            <a:br>
              <a:rPr lang="da-DK" dirty="0" smtClean="0"/>
            </a:br>
            <a:r>
              <a:rPr lang="da-DK" dirty="0" err="1" smtClean="0"/>
              <a:t>close</a:t>
            </a:r>
            <a:r>
              <a:rPr lang="da-DK" dirty="0" smtClean="0"/>
              <a:t> to the real </a:t>
            </a:r>
            <a:r>
              <a:rPr lang="da-DK" dirty="0" err="1" smtClean="0"/>
              <a:t>thing</a:t>
            </a:r>
            <a:endParaRPr lang="da-DK" dirty="0"/>
          </a:p>
        </p:txBody>
      </p:sp>
      <p:sp>
        <p:nvSpPr>
          <p:cNvPr id="3" name="Pladsholder til indhold 2"/>
          <p:cNvSpPr>
            <a:spLocks noGrp="1"/>
          </p:cNvSpPr>
          <p:nvPr>
            <p:ph idx="1"/>
          </p:nvPr>
        </p:nvSpPr>
        <p:spPr>
          <a:xfrm>
            <a:off x="428596" y="1857364"/>
            <a:ext cx="8229600" cy="4525963"/>
          </a:xfrm>
        </p:spPr>
        <p:txBody>
          <a:bodyPr/>
          <a:lstStyle/>
          <a:p>
            <a:r>
              <a:rPr lang="en-GB" b="1" dirty="0" smtClean="0">
                <a:ea typeface="Calibri" pitchFamily="34" charset="0"/>
                <a:cs typeface="Tahoma" pitchFamily="34" charset="0"/>
              </a:rPr>
              <a:t>Meeting nutritional guidelines?</a:t>
            </a:r>
          </a:p>
          <a:p>
            <a:r>
              <a:rPr lang="en-GB" altLang="zh-CN" b="1" dirty="0" smtClean="0">
                <a:ea typeface="Calibri" pitchFamily="34" charset="0"/>
                <a:cs typeface="Tahoma" pitchFamily="34" charset="0"/>
              </a:rPr>
              <a:t>Having a nutrition committee?. </a:t>
            </a:r>
          </a:p>
          <a:p>
            <a:r>
              <a:rPr lang="en-GB" b="1" dirty="0" smtClean="0"/>
              <a:t>Having a food and nutrition policy?</a:t>
            </a:r>
          </a:p>
          <a:p>
            <a:r>
              <a:rPr lang="en-GB" altLang="zh-CN" dirty="0" smtClean="0">
                <a:ea typeface="Calibri" pitchFamily="34" charset="0"/>
                <a:cs typeface="Tahoma" pitchFamily="34" charset="0"/>
              </a:rPr>
              <a:t>Availability of FV</a:t>
            </a:r>
          </a:p>
          <a:p>
            <a:r>
              <a:rPr lang="en-GB" altLang="zh-CN" dirty="0" smtClean="0">
                <a:ea typeface="Calibri" pitchFamily="34" charset="0"/>
                <a:cs typeface="Tahoma" pitchFamily="34" charset="0"/>
              </a:rPr>
              <a:t>Availability of water</a:t>
            </a:r>
          </a:p>
          <a:p>
            <a:r>
              <a:rPr lang="en-GB" altLang="zh-CN" dirty="0" smtClean="0">
                <a:ea typeface="Calibri" pitchFamily="34" charset="0"/>
                <a:cs typeface="Tahoma" pitchFamily="34" charset="0"/>
              </a:rPr>
              <a:t>Non availability of fizzy drinks</a:t>
            </a:r>
          </a:p>
          <a:p>
            <a:r>
              <a:rPr lang="en-GB" altLang="zh-CN" dirty="0" smtClean="0">
                <a:ea typeface="Calibri" pitchFamily="34" charset="0"/>
                <a:cs typeface="Tahoma" pitchFamily="34" charset="0"/>
              </a:rPr>
              <a:t>Non availability of cocoa milk</a:t>
            </a:r>
          </a:p>
          <a:p>
            <a:endParaRPr lang="da-DK"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24" name="AutoShape 16"/>
          <p:cNvSpPr>
            <a:spLocks noChangeArrowheads="1"/>
          </p:cNvSpPr>
          <p:nvPr/>
        </p:nvSpPr>
        <p:spPr bwMode="auto">
          <a:xfrm>
            <a:off x="4929190" y="3929066"/>
            <a:ext cx="914400" cy="285752"/>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a-DK" sz="1200" b="0" i="0" u="none" strike="noStrike" cap="none" normalizeH="0" baseline="0" dirty="0" smtClean="0">
                <a:ln>
                  <a:noFill/>
                </a:ln>
                <a:solidFill>
                  <a:schemeClr val="tx1"/>
                </a:solidFill>
                <a:effectLst/>
                <a:ea typeface="Calibri" pitchFamily="34" charset="0"/>
                <a:cs typeface="Tahoma" pitchFamily="34" charset="0"/>
              </a:rPr>
              <a:t>Data DE</a:t>
            </a:r>
            <a:endParaRPr kumimoji="0" lang="da-DK" sz="1200" b="0" i="0" u="none" strike="noStrike" cap="none" normalizeH="0" baseline="0" dirty="0" smtClean="0">
              <a:ln>
                <a:noFill/>
              </a:ln>
              <a:solidFill>
                <a:schemeClr val="tx1"/>
              </a:solidFill>
              <a:effectLst/>
              <a:cs typeface="Arial" pitchFamily="34" charset="0"/>
            </a:endParaRPr>
          </a:p>
        </p:txBody>
      </p:sp>
      <p:sp>
        <p:nvSpPr>
          <p:cNvPr id="17422" name="AutoShape 14"/>
          <p:cNvSpPr>
            <a:spLocks noChangeShapeType="1"/>
          </p:cNvSpPr>
          <p:nvPr/>
        </p:nvSpPr>
        <p:spPr bwMode="auto">
          <a:xfrm>
            <a:off x="5357818" y="2500306"/>
            <a:ext cx="0" cy="144462"/>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7421" name="AutoShape 13"/>
          <p:cNvSpPr>
            <a:spLocks noChangeShapeType="1"/>
          </p:cNvSpPr>
          <p:nvPr/>
        </p:nvSpPr>
        <p:spPr bwMode="auto">
          <a:xfrm>
            <a:off x="5357818" y="3071810"/>
            <a:ext cx="0" cy="163512"/>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7420" name="AutoShape 12"/>
          <p:cNvSpPr>
            <a:spLocks noChangeShapeType="1"/>
          </p:cNvSpPr>
          <p:nvPr/>
        </p:nvSpPr>
        <p:spPr bwMode="auto">
          <a:xfrm>
            <a:off x="5357818" y="3714752"/>
            <a:ext cx="0" cy="152400"/>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7419" name="AutoShape 11"/>
          <p:cNvSpPr>
            <a:spLocks noChangeShapeType="1"/>
          </p:cNvSpPr>
          <p:nvPr/>
        </p:nvSpPr>
        <p:spPr bwMode="auto">
          <a:xfrm flipV="1">
            <a:off x="2857488" y="2285992"/>
            <a:ext cx="2028825" cy="19050"/>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7416" name="Oval 8"/>
          <p:cNvSpPr>
            <a:spLocks noChangeArrowheads="1"/>
          </p:cNvSpPr>
          <p:nvPr/>
        </p:nvSpPr>
        <p:spPr bwMode="auto">
          <a:xfrm>
            <a:off x="2714612" y="3786190"/>
            <a:ext cx="1409700" cy="642942"/>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ea typeface="Calibri" pitchFamily="34" charset="0"/>
                <a:cs typeface="Tahoma" pitchFamily="34" charset="0"/>
              </a:rPr>
              <a:t>Comparative analysis</a:t>
            </a:r>
            <a:endParaRPr kumimoji="0" lang="en-GB" sz="1200" b="0" i="0" u="none" strike="noStrike" cap="none" normalizeH="0" baseline="0" dirty="0" smtClean="0">
              <a:ln>
                <a:noFill/>
              </a:ln>
              <a:solidFill>
                <a:schemeClr val="tx1"/>
              </a:solidFill>
              <a:effectLst/>
              <a:cs typeface="Arial" pitchFamily="34" charset="0"/>
            </a:endParaRPr>
          </a:p>
        </p:txBody>
      </p:sp>
      <p:sp>
        <p:nvSpPr>
          <p:cNvPr id="17415" name="AutoShape 7"/>
          <p:cNvSpPr>
            <a:spLocks noChangeArrowheads="1"/>
          </p:cNvSpPr>
          <p:nvPr/>
        </p:nvSpPr>
        <p:spPr bwMode="auto">
          <a:xfrm rot="-1791082">
            <a:off x="2340775" y="3330697"/>
            <a:ext cx="285750" cy="595849"/>
          </a:xfrm>
          <a:prstGeom prst="downArrow">
            <a:avLst>
              <a:gd name="adj1" fmla="val 50000"/>
              <a:gd name="adj2" fmla="val 39028"/>
            </a:avLst>
          </a:prstGeom>
          <a:solidFill>
            <a:srgbClr val="FFFFFF"/>
          </a:solidFill>
          <a:ln w="9525">
            <a:solidFill>
              <a:srgbClr val="000000"/>
            </a:solidFill>
            <a:miter lim="800000"/>
            <a:headEnd/>
            <a:tailEnd/>
          </a:ln>
        </p:spPr>
        <p:txBody>
          <a:bodyPr vert="eaVert" wrap="square" lIns="91440" tIns="45720" rIns="91440" bIns="45720" numCol="1" anchor="t" anchorCtr="0" compatLnSpc="1">
            <a:prstTxWarp prst="textNoShape">
              <a:avLst/>
            </a:prstTxWarp>
          </a:bodyPr>
          <a:lstStyle/>
          <a:p>
            <a:endParaRPr lang="en-GB"/>
          </a:p>
        </p:txBody>
      </p:sp>
      <p:sp>
        <p:nvSpPr>
          <p:cNvPr id="17414" name="AutoShape 6"/>
          <p:cNvSpPr>
            <a:spLocks noChangeArrowheads="1"/>
          </p:cNvSpPr>
          <p:nvPr/>
        </p:nvSpPr>
        <p:spPr bwMode="auto">
          <a:xfrm rot="5400000">
            <a:off x="4357687" y="3786189"/>
            <a:ext cx="285750" cy="571504"/>
          </a:xfrm>
          <a:prstGeom prst="downArrow">
            <a:avLst>
              <a:gd name="adj1" fmla="val 50000"/>
              <a:gd name="adj2" fmla="val 42361"/>
            </a:avLst>
          </a:prstGeom>
          <a:solidFill>
            <a:srgbClr val="FFFFFF"/>
          </a:solidFill>
          <a:ln w="9525">
            <a:solidFill>
              <a:srgbClr val="000000"/>
            </a:solidFill>
            <a:miter lim="800000"/>
            <a:headEnd/>
            <a:tailEnd/>
          </a:ln>
        </p:spPr>
        <p:txBody>
          <a:bodyPr vert="eaVert" wrap="square" lIns="91440" tIns="45720" rIns="91440" bIns="45720" numCol="1" anchor="t" anchorCtr="0" compatLnSpc="1">
            <a:prstTxWarp prst="textNoShape">
              <a:avLst/>
            </a:prstTxWarp>
          </a:bodyPr>
          <a:lstStyle/>
          <a:p>
            <a:endParaRPr lang="en-GB"/>
          </a:p>
        </p:txBody>
      </p:sp>
      <p:sp>
        <p:nvSpPr>
          <p:cNvPr id="17413" name="AutoShape 5"/>
          <p:cNvSpPr>
            <a:spLocks noChangeShapeType="1"/>
          </p:cNvSpPr>
          <p:nvPr/>
        </p:nvSpPr>
        <p:spPr bwMode="auto">
          <a:xfrm>
            <a:off x="5857884" y="4071942"/>
            <a:ext cx="200025" cy="0"/>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7412" name="AutoShape 4"/>
          <p:cNvSpPr>
            <a:spLocks noChangeShapeType="1"/>
          </p:cNvSpPr>
          <p:nvPr/>
        </p:nvSpPr>
        <p:spPr bwMode="auto">
          <a:xfrm>
            <a:off x="2428860" y="1428736"/>
            <a:ext cx="0" cy="149225"/>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7411" name="AutoShape 3"/>
          <p:cNvSpPr>
            <a:spLocks noChangeShapeType="1"/>
          </p:cNvSpPr>
          <p:nvPr/>
        </p:nvSpPr>
        <p:spPr bwMode="auto">
          <a:xfrm>
            <a:off x="2428860" y="2000240"/>
            <a:ext cx="0" cy="149225"/>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7410" name="AutoShape 2"/>
          <p:cNvSpPr>
            <a:spLocks noChangeShapeType="1"/>
          </p:cNvSpPr>
          <p:nvPr/>
        </p:nvSpPr>
        <p:spPr bwMode="auto">
          <a:xfrm>
            <a:off x="2428860" y="2571744"/>
            <a:ext cx="0" cy="149225"/>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7409" name="AutoShape 1"/>
          <p:cNvSpPr>
            <a:spLocks noChangeShapeType="1"/>
          </p:cNvSpPr>
          <p:nvPr/>
        </p:nvSpPr>
        <p:spPr bwMode="auto">
          <a:xfrm>
            <a:off x="2928926" y="2928934"/>
            <a:ext cx="142875" cy="0"/>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27" name="Rectangle 35"/>
          <p:cNvSpPr>
            <a:spLocks noChangeArrowheads="1"/>
          </p:cNvSpPr>
          <p:nvPr/>
        </p:nvSpPr>
        <p:spPr bwMode="auto">
          <a:xfrm>
            <a:off x="571472" y="4883141"/>
            <a:ext cx="7786742" cy="1974859"/>
          </a:xfrm>
          <a:prstGeom prst="rect">
            <a:avLst/>
          </a:prstGeom>
          <a:noFill/>
          <a:ln w="9525">
            <a:noFill/>
            <a:miter lim="800000"/>
            <a:headEnd/>
            <a:tailEnd/>
          </a:ln>
          <a:effectLst/>
        </p:spPr>
        <p:txBody>
          <a:bodyPr vert="horz" wrap="square" lIns="457056" tIns="126960" rIns="91440" bIns="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n-GB" sz="2800" b="1" i="0" u="none" strike="noStrike" cap="none" normalizeH="0" baseline="0" dirty="0" smtClean="0">
                <a:ln>
                  <a:noFill/>
                </a:ln>
                <a:solidFill>
                  <a:schemeClr val="tx1"/>
                </a:solidFill>
                <a:effectLst/>
                <a:ea typeface="SimSun" pitchFamily="2" charset="-122"/>
                <a:cs typeface="Tahoma" pitchFamily="34" charset="0"/>
              </a:rPr>
              <a:t>Flow sheet of survey. </a:t>
            </a:r>
            <a:r>
              <a:rPr kumimoji="0" lang="en-GB" sz="2800" b="0" i="0" u="none" strike="noStrike" cap="none" normalizeH="0" baseline="0" dirty="0" smtClean="0">
                <a:ln>
                  <a:noFill/>
                </a:ln>
                <a:solidFill>
                  <a:schemeClr val="tx1"/>
                </a:solidFill>
                <a:effectLst/>
                <a:ea typeface="SimSun" pitchFamily="2" charset="-122"/>
                <a:cs typeface="Tahoma" pitchFamily="34" charset="0"/>
              </a:rPr>
              <a:t>The figure shows the steps in the survey process in Denmark and Germany. Legend: Ø= Organic, non Ø = conventional</a:t>
            </a:r>
            <a:r>
              <a:rPr kumimoji="0" lang="en-GB" sz="2800" b="1" i="0" u="none" strike="noStrike" cap="none" normalizeH="0" baseline="0" dirty="0" smtClean="0">
                <a:ln>
                  <a:noFill/>
                </a:ln>
                <a:solidFill>
                  <a:schemeClr val="tx1"/>
                </a:solidFill>
                <a:effectLst/>
                <a:ea typeface="SimSun" pitchFamily="2" charset="-122"/>
                <a:cs typeface="Tahoma" pitchFamily="34" charset="0"/>
              </a:rPr>
              <a:t>.</a:t>
            </a:r>
            <a:endParaRPr kumimoji="0" lang="en-GB" sz="2800" b="1" i="0" u="none" strike="noStrike" cap="none" normalizeH="0" baseline="0" dirty="0" smtClean="0">
              <a:ln>
                <a:noFill/>
              </a:ln>
              <a:solidFill>
                <a:srgbClr val="4F81BD"/>
              </a:solidFill>
              <a:effectLst/>
              <a:ea typeface="SimSun" pitchFamily="2" charset="-122"/>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3600" b="0" i="0" u="none" strike="noStrike" cap="none" normalizeH="0" baseline="0" dirty="0" smtClean="0">
              <a:ln>
                <a:noFill/>
              </a:ln>
              <a:solidFill>
                <a:schemeClr val="tx1"/>
              </a:solidFill>
              <a:effectLst/>
              <a:latin typeface="Arial" pitchFamily="34" charset="0"/>
              <a:cs typeface="Arial" pitchFamily="34" charset="0"/>
            </a:endParaRPr>
          </a:p>
        </p:txBody>
      </p:sp>
      <p:sp>
        <p:nvSpPr>
          <p:cNvPr id="28" name="AutoShape 16"/>
          <p:cNvSpPr>
            <a:spLocks noChangeArrowheads="1"/>
          </p:cNvSpPr>
          <p:nvPr/>
        </p:nvSpPr>
        <p:spPr bwMode="auto">
          <a:xfrm>
            <a:off x="6143636" y="3929066"/>
            <a:ext cx="914400" cy="285752"/>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a-DK" sz="1200" b="0" i="0" u="none" strike="noStrike" cap="none" normalizeH="0" baseline="0" dirty="0" smtClean="0">
                <a:ln>
                  <a:noFill/>
                </a:ln>
                <a:solidFill>
                  <a:schemeClr val="tx1"/>
                </a:solidFill>
                <a:effectLst/>
                <a:ea typeface="Calibri" pitchFamily="34" charset="0"/>
                <a:cs typeface="Tahoma" pitchFamily="34" charset="0"/>
              </a:rPr>
              <a:t>Ø &gt; non</a:t>
            </a:r>
            <a:r>
              <a:rPr kumimoji="0" lang="da-DK" sz="1200" b="0" i="0" u="none" strike="noStrike" cap="none" normalizeH="0" dirty="0" smtClean="0">
                <a:ln>
                  <a:noFill/>
                </a:ln>
                <a:solidFill>
                  <a:schemeClr val="tx1"/>
                </a:solidFill>
                <a:effectLst/>
                <a:ea typeface="Calibri" pitchFamily="34" charset="0"/>
                <a:cs typeface="Tahoma" pitchFamily="34" charset="0"/>
              </a:rPr>
              <a:t> Ø</a:t>
            </a:r>
            <a:endParaRPr kumimoji="0" lang="da-DK" sz="1200" b="0" i="0" u="none" strike="noStrike" cap="none" normalizeH="0" baseline="0" dirty="0" smtClean="0">
              <a:ln>
                <a:noFill/>
              </a:ln>
              <a:solidFill>
                <a:schemeClr val="tx1"/>
              </a:solidFill>
              <a:effectLst/>
              <a:cs typeface="Arial" pitchFamily="34" charset="0"/>
            </a:endParaRPr>
          </a:p>
        </p:txBody>
      </p:sp>
      <p:sp>
        <p:nvSpPr>
          <p:cNvPr id="29" name="AutoShape 16"/>
          <p:cNvSpPr>
            <a:spLocks noChangeArrowheads="1"/>
          </p:cNvSpPr>
          <p:nvPr/>
        </p:nvSpPr>
        <p:spPr bwMode="auto">
          <a:xfrm>
            <a:off x="4929190" y="3357562"/>
            <a:ext cx="914400" cy="285752"/>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lang="da-DK" sz="1200" dirty="0" smtClean="0">
                <a:cs typeface="Tahoma" pitchFamily="34" charset="0"/>
              </a:rPr>
              <a:t>WBQ DE</a:t>
            </a:r>
            <a:endParaRPr kumimoji="0" lang="da-DK" sz="1200" b="0" i="0" u="none" strike="noStrike" cap="none" normalizeH="0" baseline="0" dirty="0" smtClean="0">
              <a:ln>
                <a:noFill/>
              </a:ln>
              <a:solidFill>
                <a:schemeClr val="tx1"/>
              </a:solidFill>
              <a:effectLst/>
              <a:cs typeface="Arial" pitchFamily="34" charset="0"/>
            </a:endParaRPr>
          </a:p>
        </p:txBody>
      </p:sp>
      <p:sp>
        <p:nvSpPr>
          <p:cNvPr id="30" name="AutoShape 16"/>
          <p:cNvSpPr>
            <a:spLocks noChangeArrowheads="1"/>
          </p:cNvSpPr>
          <p:nvPr/>
        </p:nvSpPr>
        <p:spPr bwMode="auto">
          <a:xfrm>
            <a:off x="3143240" y="2786058"/>
            <a:ext cx="914400" cy="285752"/>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a-DK" sz="1200" b="0" i="0" u="none" strike="noStrike" cap="none" normalizeH="0" baseline="0" dirty="0" smtClean="0">
                <a:ln>
                  <a:noFill/>
                </a:ln>
                <a:solidFill>
                  <a:schemeClr val="tx1"/>
                </a:solidFill>
                <a:effectLst/>
                <a:ea typeface="Calibri" pitchFamily="34" charset="0"/>
                <a:cs typeface="Tahoma" pitchFamily="34" charset="0"/>
              </a:rPr>
              <a:t>Ø &gt; non Ø</a:t>
            </a:r>
            <a:endParaRPr kumimoji="0" lang="da-DK" sz="1200" b="0" i="0" u="none" strike="noStrike" cap="none" normalizeH="0" baseline="0" dirty="0" smtClean="0">
              <a:ln>
                <a:noFill/>
              </a:ln>
              <a:solidFill>
                <a:schemeClr val="tx1"/>
              </a:solidFill>
              <a:effectLst/>
              <a:cs typeface="Arial" pitchFamily="34" charset="0"/>
            </a:endParaRPr>
          </a:p>
        </p:txBody>
      </p:sp>
      <p:sp>
        <p:nvSpPr>
          <p:cNvPr id="31" name="AutoShape 16"/>
          <p:cNvSpPr>
            <a:spLocks noChangeArrowheads="1"/>
          </p:cNvSpPr>
          <p:nvPr/>
        </p:nvSpPr>
        <p:spPr bwMode="auto">
          <a:xfrm>
            <a:off x="4929190" y="2000240"/>
            <a:ext cx="914400" cy="428628"/>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lang="da-DK" sz="1200" dirty="0" smtClean="0">
                <a:cs typeface="Tahoma" pitchFamily="34" charset="0"/>
              </a:rPr>
              <a:t>First draft of Q</a:t>
            </a:r>
            <a:endParaRPr kumimoji="0" lang="da-DK" sz="1200" b="0" i="0" u="none" strike="noStrike" cap="none" normalizeH="0" baseline="0" dirty="0" smtClean="0">
              <a:ln>
                <a:noFill/>
              </a:ln>
              <a:solidFill>
                <a:schemeClr val="tx1"/>
              </a:solidFill>
              <a:effectLst/>
              <a:cs typeface="Arial" pitchFamily="34" charset="0"/>
            </a:endParaRPr>
          </a:p>
        </p:txBody>
      </p:sp>
      <p:sp>
        <p:nvSpPr>
          <p:cNvPr id="32" name="AutoShape 16"/>
          <p:cNvSpPr>
            <a:spLocks noChangeArrowheads="1"/>
          </p:cNvSpPr>
          <p:nvPr/>
        </p:nvSpPr>
        <p:spPr bwMode="auto">
          <a:xfrm>
            <a:off x="4929190" y="2714620"/>
            <a:ext cx="914400" cy="285752"/>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lang="da-DK" sz="1200" dirty="0" smtClean="0">
                <a:cs typeface="Tahoma" pitchFamily="34" charset="0"/>
              </a:rPr>
              <a:t>Pilot test</a:t>
            </a:r>
            <a:endParaRPr kumimoji="0" lang="da-DK" sz="1200" b="0" i="0" u="none" strike="noStrike" cap="none" normalizeH="0" baseline="0" dirty="0" smtClean="0">
              <a:ln>
                <a:noFill/>
              </a:ln>
              <a:solidFill>
                <a:schemeClr val="tx1"/>
              </a:solidFill>
              <a:effectLst/>
              <a:cs typeface="Arial" pitchFamily="34" charset="0"/>
            </a:endParaRPr>
          </a:p>
        </p:txBody>
      </p:sp>
      <p:sp>
        <p:nvSpPr>
          <p:cNvPr id="33" name="AutoShape 16"/>
          <p:cNvSpPr>
            <a:spLocks noChangeArrowheads="1"/>
          </p:cNvSpPr>
          <p:nvPr/>
        </p:nvSpPr>
        <p:spPr bwMode="auto">
          <a:xfrm>
            <a:off x="1928794" y="928670"/>
            <a:ext cx="928694" cy="428628"/>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a-DK" sz="1200" b="0" i="0" u="none" strike="noStrike" cap="none" normalizeH="0" baseline="0" dirty="0" smtClean="0">
                <a:ln>
                  <a:noFill/>
                </a:ln>
                <a:solidFill>
                  <a:schemeClr val="tx1"/>
                </a:solidFill>
                <a:effectLst/>
                <a:ea typeface="Calibri" pitchFamily="34" charset="0"/>
                <a:cs typeface="Tahoma" pitchFamily="34" charset="0"/>
              </a:rPr>
              <a:t>First draft of Q</a:t>
            </a:r>
            <a:endParaRPr kumimoji="0" lang="da-DK" sz="1200" b="0" i="0" u="none" strike="noStrike" cap="none" normalizeH="0" baseline="0" dirty="0" smtClean="0">
              <a:ln>
                <a:noFill/>
              </a:ln>
              <a:solidFill>
                <a:schemeClr val="tx1"/>
              </a:solidFill>
              <a:effectLst/>
              <a:cs typeface="Arial" pitchFamily="34" charset="0"/>
            </a:endParaRPr>
          </a:p>
        </p:txBody>
      </p:sp>
      <p:sp>
        <p:nvSpPr>
          <p:cNvPr id="34" name="AutoShape 16"/>
          <p:cNvSpPr>
            <a:spLocks noChangeArrowheads="1"/>
          </p:cNvSpPr>
          <p:nvPr/>
        </p:nvSpPr>
        <p:spPr bwMode="auto">
          <a:xfrm>
            <a:off x="1928794" y="2786058"/>
            <a:ext cx="914400" cy="285752"/>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lang="da-DK" sz="1200" dirty="0" smtClean="0">
                <a:cs typeface="Tahoma" pitchFamily="34" charset="0"/>
              </a:rPr>
              <a:t>Data DK</a:t>
            </a:r>
            <a:endParaRPr kumimoji="0" lang="da-DK" sz="1200" b="0" i="0" u="none" strike="noStrike" cap="none" normalizeH="0" baseline="0" dirty="0" smtClean="0">
              <a:ln>
                <a:noFill/>
              </a:ln>
              <a:solidFill>
                <a:schemeClr val="tx1"/>
              </a:solidFill>
              <a:effectLst/>
              <a:cs typeface="Arial" pitchFamily="34" charset="0"/>
            </a:endParaRPr>
          </a:p>
        </p:txBody>
      </p:sp>
      <p:sp>
        <p:nvSpPr>
          <p:cNvPr id="35" name="AutoShape 16"/>
          <p:cNvSpPr>
            <a:spLocks noChangeArrowheads="1"/>
          </p:cNvSpPr>
          <p:nvPr/>
        </p:nvSpPr>
        <p:spPr bwMode="auto">
          <a:xfrm>
            <a:off x="1928794" y="2214554"/>
            <a:ext cx="914400" cy="285752"/>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a-DK" sz="1200" b="0" i="0" u="none" strike="noStrike" cap="none" normalizeH="0" baseline="0" dirty="0" smtClean="0">
                <a:ln>
                  <a:noFill/>
                </a:ln>
                <a:solidFill>
                  <a:schemeClr val="tx1"/>
                </a:solidFill>
                <a:effectLst/>
                <a:ea typeface="Calibri" pitchFamily="34" charset="0"/>
                <a:cs typeface="Tahoma" pitchFamily="34" charset="0"/>
              </a:rPr>
              <a:t>WBQ DK</a:t>
            </a:r>
            <a:endParaRPr kumimoji="0" lang="da-DK" sz="1200" b="0" i="0" u="none" strike="noStrike" cap="none" normalizeH="0" baseline="0" dirty="0" smtClean="0">
              <a:ln>
                <a:noFill/>
              </a:ln>
              <a:solidFill>
                <a:schemeClr val="tx1"/>
              </a:solidFill>
              <a:effectLst/>
              <a:cs typeface="Arial" pitchFamily="34" charset="0"/>
            </a:endParaRPr>
          </a:p>
        </p:txBody>
      </p:sp>
      <p:sp>
        <p:nvSpPr>
          <p:cNvPr id="36" name="AutoShape 16"/>
          <p:cNvSpPr>
            <a:spLocks noChangeArrowheads="1"/>
          </p:cNvSpPr>
          <p:nvPr/>
        </p:nvSpPr>
        <p:spPr bwMode="auto">
          <a:xfrm>
            <a:off x="1928794" y="1643050"/>
            <a:ext cx="914400" cy="285752"/>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a-DK" sz="1200" b="0" i="0" u="none" strike="noStrike" cap="none" normalizeH="0" baseline="0" dirty="0" smtClean="0">
                <a:ln>
                  <a:noFill/>
                </a:ln>
                <a:solidFill>
                  <a:schemeClr val="tx1"/>
                </a:solidFill>
                <a:effectLst/>
                <a:ea typeface="Calibri" pitchFamily="34" charset="0"/>
                <a:cs typeface="Tahoma" pitchFamily="34" charset="0"/>
              </a:rPr>
              <a:t>Pilot test</a:t>
            </a:r>
            <a:endParaRPr kumimoji="0" lang="da-DK" sz="1200"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500034" y="2000240"/>
          <a:ext cx="8286807" cy="4000530"/>
        </p:xfrm>
        <a:graphic>
          <a:graphicData uri="http://schemas.openxmlformats.org/drawingml/2006/table">
            <a:tbl>
              <a:tblPr/>
              <a:tblGrid>
                <a:gridCol w="2762269"/>
                <a:gridCol w="2762269"/>
                <a:gridCol w="2762269"/>
              </a:tblGrid>
              <a:tr h="800106">
                <a:tc>
                  <a:txBody>
                    <a:bodyPr/>
                    <a:lstStyle/>
                    <a:p>
                      <a:pPr>
                        <a:lnSpc>
                          <a:spcPct val="115000"/>
                        </a:lnSpc>
                        <a:spcAft>
                          <a:spcPts val="1000"/>
                        </a:spcAft>
                      </a:pPr>
                      <a:endParaRPr lang="en-GB" sz="1400" dirty="0">
                        <a:latin typeface="+mn-lt"/>
                        <a:ea typeface="Calibri"/>
                        <a:cs typeface="Times New Roman"/>
                      </a:endParaRP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1000"/>
                        </a:spcAft>
                      </a:pPr>
                      <a:r>
                        <a:rPr lang="en-GB" sz="2800" b="1" dirty="0">
                          <a:latin typeface="+mn-lt"/>
                          <a:ea typeface="Calibri"/>
                          <a:cs typeface="Times New Roman"/>
                        </a:rPr>
                        <a:t>Denmark</a:t>
                      </a:r>
                      <a:endParaRPr lang="da-DK" sz="2800" dirty="0">
                        <a:latin typeface="+mn-lt"/>
                        <a:ea typeface="Calibri"/>
                        <a:cs typeface="Times New Roman"/>
                      </a:endParaRP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1000"/>
                        </a:spcAft>
                      </a:pPr>
                      <a:r>
                        <a:rPr lang="en-GB" sz="2800" b="1" dirty="0">
                          <a:latin typeface="+mn-lt"/>
                          <a:ea typeface="Calibri"/>
                          <a:cs typeface="Times New Roman"/>
                        </a:rPr>
                        <a:t>Germany</a:t>
                      </a:r>
                      <a:endParaRPr lang="da-DK" sz="2800" dirty="0">
                        <a:latin typeface="+mn-lt"/>
                        <a:ea typeface="Calibri"/>
                        <a:cs typeface="Times New Roman"/>
                      </a:endParaRP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800106">
                <a:tc>
                  <a:txBody>
                    <a:bodyPr/>
                    <a:lstStyle/>
                    <a:p>
                      <a:pPr algn="ctr">
                        <a:lnSpc>
                          <a:spcPct val="115000"/>
                        </a:lnSpc>
                        <a:spcAft>
                          <a:spcPts val="1000"/>
                        </a:spcAft>
                      </a:pPr>
                      <a:r>
                        <a:rPr lang="en-GB" sz="2000" b="1" dirty="0">
                          <a:latin typeface="+mn-lt"/>
                          <a:ea typeface="Calibri"/>
                          <a:cs typeface="Times New Roman"/>
                        </a:rPr>
                        <a:t>Distributed</a:t>
                      </a:r>
                      <a:endParaRPr lang="da-DK" sz="2000" dirty="0">
                        <a:latin typeface="+mn-lt"/>
                        <a:ea typeface="Calibri"/>
                        <a:cs typeface="Times New Roman"/>
                      </a:endParaRP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1000"/>
                        </a:spcAft>
                      </a:pPr>
                      <a:r>
                        <a:rPr lang="en-GB" sz="2800" dirty="0">
                          <a:latin typeface="+mn-lt"/>
                          <a:ea typeface="Calibri"/>
                          <a:cs typeface="Times New Roman"/>
                        </a:rPr>
                        <a:t>179</a:t>
                      </a:r>
                      <a:endParaRPr lang="da-DK" sz="2800" dirty="0">
                        <a:latin typeface="+mn-lt"/>
                        <a:ea typeface="Calibri"/>
                        <a:cs typeface="Times New Roman"/>
                      </a:endParaRP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GB" sz="2800" dirty="0">
                          <a:latin typeface="+mn-lt"/>
                          <a:ea typeface="Calibri"/>
                          <a:cs typeface="Times New Roman"/>
                        </a:rPr>
                        <a:t>around 1050</a:t>
                      </a:r>
                      <a:endParaRPr lang="da-DK" sz="2800" dirty="0">
                        <a:latin typeface="+mn-lt"/>
                        <a:ea typeface="Calibri"/>
                        <a:cs typeface="Times New Roman"/>
                      </a:endParaRP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0106">
                <a:tc>
                  <a:txBody>
                    <a:bodyPr/>
                    <a:lstStyle/>
                    <a:p>
                      <a:pPr algn="ctr">
                        <a:lnSpc>
                          <a:spcPct val="115000"/>
                        </a:lnSpc>
                        <a:spcAft>
                          <a:spcPts val="1000"/>
                        </a:spcAft>
                      </a:pPr>
                      <a:r>
                        <a:rPr lang="en-GB" sz="2000" b="1" dirty="0">
                          <a:latin typeface="+mn-lt"/>
                          <a:ea typeface="Calibri"/>
                          <a:cs typeface="Times New Roman"/>
                        </a:rPr>
                        <a:t>Partially completed</a:t>
                      </a:r>
                      <a:endParaRPr lang="da-DK" sz="2000" dirty="0">
                        <a:latin typeface="+mn-lt"/>
                        <a:ea typeface="Calibri"/>
                        <a:cs typeface="Times New Roman"/>
                      </a:endParaRP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1000"/>
                        </a:spcAft>
                      </a:pPr>
                      <a:r>
                        <a:rPr lang="en-GB" sz="2800" dirty="0">
                          <a:latin typeface="+mn-lt"/>
                          <a:ea typeface="Calibri"/>
                          <a:cs typeface="Times New Roman"/>
                        </a:rPr>
                        <a:t>13</a:t>
                      </a:r>
                      <a:endParaRPr lang="da-DK" sz="2800" dirty="0">
                        <a:latin typeface="+mn-lt"/>
                        <a:ea typeface="Calibri"/>
                        <a:cs typeface="Times New Roman"/>
                      </a:endParaRP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GB" sz="2800" dirty="0">
                          <a:latin typeface="+mn-lt"/>
                          <a:ea typeface="Calibri"/>
                          <a:cs typeface="Times New Roman"/>
                        </a:rPr>
                        <a:t>57</a:t>
                      </a:r>
                      <a:endParaRPr lang="da-DK" sz="2800" dirty="0">
                        <a:latin typeface="+mn-lt"/>
                        <a:ea typeface="Calibri"/>
                        <a:cs typeface="Times New Roman"/>
                      </a:endParaRP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0106">
                <a:tc>
                  <a:txBody>
                    <a:bodyPr/>
                    <a:lstStyle/>
                    <a:p>
                      <a:pPr algn="ctr">
                        <a:lnSpc>
                          <a:spcPct val="115000"/>
                        </a:lnSpc>
                        <a:spcAft>
                          <a:spcPts val="1000"/>
                        </a:spcAft>
                      </a:pPr>
                      <a:r>
                        <a:rPr lang="en-GB" sz="2000" b="1" dirty="0">
                          <a:latin typeface="+mn-lt"/>
                          <a:ea typeface="Calibri"/>
                          <a:cs typeface="Times New Roman"/>
                        </a:rPr>
                        <a:t>Completed</a:t>
                      </a:r>
                      <a:endParaRPr lang="da-DK" sz="2000" dirty="0">
                        <a:latin typeface="+mn-lt"/>
                        <a:ea typeface="Calibri"/>
                        <a:cs typeface="Times New Roman"/>
                      </a:endParaRP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1000"/>
                        </a:spcAft>
                      </a:pPr>
                      <a:r>
                        <a:rPr lang="en-GB" sz="2800" dirty="0">
                          <a:latin typeface="+mn-lt"/>
                          <a:ea typeface="Calibri"/>
                          <a:cs typeface="Times New Roman"/>
                        </a:rPr>
                        <a:t>79</a:t>
                      </a:r>
                      <a:endParaRPr lang="da-DK" sz="2800" dirty="0">
                        <a:latin typeface="+mn-lt"/>
                        <a:ea typeface="Calibri"/>
                        <a:cs typeface="Times New Roman"/>
                      </a:endParaRP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GB" sz="2800" dirty="0">
                          <a:latin typeface="+mn-lt"/>
                          <a:ea typeface="Calibri"/>
                          <a:cs typeface="Times New Roman"/>
                        </a:rPr>
                        <a:t>34</a:t>
                      </a:r>
                      <a:endParaRPr lang="da-DK" sz="2800" dirty="0">
                        <a:latin typeface="+mn-lt"/>
                        <a:ea typeface="Calibri"/>
                        <a:cs typeface="Times New Roman"/>
                      </a:endParaRP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0106">
                <a:tc>
                  <a:txBody>
                    <a:bodyPr/>
                    <a:lstStyle/>
                    <a:p>
                      <a:pPr algn="ctr">
                        <a:lnSpc>
                          <a:spcPct val="115000"/>
                        </a:lnSpc>
                        <a:spcAft>
                          <a:spcPts val="1000"/>
                        </a:spcAft>
                      </a:pPr>
                      <a:r>
                        <a:rPr lang="en-GB" sz="2000" b="1" dirty="0">
                          <a:latin typeface="+mn-lt"/>
                          <a:ea typeface="Calibri"/>
                          <a:cs typeface="Times New Roman"/>
                        </a:rPr>
                        <a:t>No respondence</a:t>
                      </a:r>
                      <a:endParaRPr lang="da-DK" sz="2000" dirty="0">
                        <a:latin typeface="+mn-lt"/>
                        <a:ea typeface="Calibri"/>
                        <a:cs typeface="Times New Roman"/>
                      </a:endParaRP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1000"/>
                        </a:spcAft>
                      </a:pPr>
                      <a:r>
                        <a:rPr lang="en-GB" sz="2800" dirty="0">
                          <a:latin typeface="+mn-lt"/>
                          <a:ea typeface="Calibri"/>
                          <a:cs typeface="Times New Roman"/>
                        </a:rPr>
                        <a:t>87</a:t>
                      </a:r>
                      <a:endParaRPr lang="da-DK" sz="2800" dirty="0">
                        <a:latin typeface="+mn-lt"/>
                        <a:ea typeface="Calibri"/>
                        <a:cs typeface="Times New Roman"/>
                      </a:endParaRP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GB" sz="2800" dirty="0">
                          <a:latin typeface="+mn-lt"/>
                          <a:ea typeface="Calibri"/>
                          <a:cs typeface="Times New Roman"/>
                        </a:rPr>
                        <a:t>around 959</a:t>
                      </a:r>
                      <a:endParaRPr lang="da-DK" sz="2800" dirty="0">
                        <a:latin typeface="+mn-lt"/>
                        <a:ea typeface="Calibri"/>
                        <a:cs typeface="Times New Roman"/>
                      </a:endParaRP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6385" name="Rectangle 1"/>
          <p:cNvSpPr>
            <a:spLocks noChangeArrowheads="1"/>
          </p:cNvSpPr>
          <p:nvPr/>
        </p:nvSpPr>
        <p:spPr bwMode="auto">
          <a:xfrm>
            <a:off x="571472" y="806690"/>
            <a:ext cx="8072494" cy="123110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GB" sz="2800" b="1" dirty="0" smtClean="0">
                <a:ea typeface="Calibri" pitchFamily="34" charset="0"/>
                <a:cs typeface="Tahoma" pitchFamily="34" charset="0"/>
              </a:rPr>
              <a:t>S</a:t>
            </a:r>
            <a:r>
              <a:rPr kumimoji="0" lang="en-GB" sz="2800" b="1" i="0" u="none" strike="noStrike" cap="none" normalizeH="0" baseline="0" dirty="0" smtClean="0">
                <a:ln>
                  <a:noFill/>
                </a:ln>
                <a:solidFill>
                  <a:schemeClr val="tx1"/>
                </a:solidFill>
                <a:effectLst/>
                <a:ea typeface="Calibri" pitchFamily="34" charset="0"/>
                <a:cs typeface="Tahoma" pitchFamily="34" charset="0"/>
              </a:rPr>
              <a:t>urvey key figures. </a:t>
            </a:r>
            <a:br>
              <a:rPr kumimoji="0" lang="en-GB" sz="2800" b="1" i="0" u="none" strike="noStrike" cap="none" normalizeH="0" baseline="0" dirty="0" smtClean="0">
                <a:ln>
                  <a:noFill/>
                </a:ln>
                <a:solidFill>
                  <a:schemeClr val="tx1"/>
                </a:solidFill>
                <a:effectLst/>
                <a:ea typeface="Calibri" pitchFamily="34" charset="0"/>
                <a:cs typeface="Tahoma" pitchFamily="34" charset="0"/>
              </a:rPr>
            </a:br>
            <a:r>
              <a:rPr kumimoji="0" lang="en-GB" sz="2800" i="0" u="none" strike="noStrike" cap="none" normalizeH="0" baseline="0" dirty="0" smtClean="0">
                <a:ln>
                  <a:noFill/>
                </a:ln>
                <a:solidFill>
                  <a:schemeClr val="tx1"/>
                </a:solidFill>
                <a:effectLst/>
                <a:ea typeface="Calibri" pitchFamily="34" charset="0"/>
                <a:cs typeface="Tahoma" pitchFamily="34" charset="0"/>
              </a:rPr>
              <a:t>S</a:t>
            </a:r>
            <a:r>
              <a:rPr kumimoji="0" lang="en-GB" sz="2800" b="0" i="0" u="none" strike="noStrike" cap="none" normalizeH="0" baseline="0" dirty="0" smtClean="0">
                <a:ln>
                  <a:noFill/>
                </a:ln>
                <a:solidFill>
                  <a:schemeClr val="tx1"/>
                </a:solidFill>
                <a:effectLst/>
                <a:ea typeface="Calibri" pitchFamily="34" charset="0"/>
                <a:cs typeface="Tahoma" pitchFamily="34" charset="0"/>
              </a:rPr>
              <a:t>tatus of distribution and respondence of WBQ</a:t>
            </a:r>
            <a:r>
              <a:rPr kumimoji="0" lang="en-GB" sz="2800" b="1" i="0" u="none" strike="noStrike" cap="none" normalizeH="0" baseline="0" dirty="0" smtClean="0">
                <a:ln>
                  <a:noFill/>
                </a:ln>
                <a:solidFill>
                  <a:schemeClr val="tx1"/>
                </a:solidFill>
                <a:effectLst/>
                <a:ea typeface="Calibri" pitchFamily="34" charset="0"/>
                <a:cs typeface="Tahoma" pitchFamily="34" charset="0"/>
              </a:rPr>
              <a:t>.</a:t>
            </a:r>
            <a:endParaRPr kumimoji="0" lang="da-DK" sz="28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Chart 1"/>
          <p:cNvPicPr>
            <a:picLocks noChangeArrowheads="1"/>
          </p:cNvPicPr>
          <p:nvPr/>
        </p:nvPicPr>
        <p:blipFill>
          <a:blip r:embed="rId2" cstate="print"/>
          <a:srcRect/>
          <a:stretch>
            <a:fillRect/>
          </a:stretch>
        </p:blipFill>
        <p:spPr bwMode="auto">
          <a:xfrm>
            <a:off x="285720" y="285728"/>
            <a:ext cx="8215370" cy="5214974"/>
          </a:xfrm>
          <a:prstGeom prst="rect">
            <a:avLst/>
          </a:prstGeom>
          <a:noFill/>
          <a:ln w="9525">
            <a:noFill/>
            <a:miter lim="800000"/>
            <a:headEnd/>
            <a:tailEnd/>
          </a:ln>
        </p:spPr>
      </p:pic>
      <p:sp>
        <p:nvSpPr>
          <p:cNvPr id="3" name="Rectangle 2"/>
          <p:cNvSpPr/>
          <p:nvPr/>
        </p:nvSpPr>
        <p:spPr>
          <a:xfrm>
            <a:off x="714348" y="5715016"/>
            <a:ext cx="6929486" cy="830997"/>
          </a:xfrm>
          <a:prstGeom prst="rect">
            <a:avLst/>
          </a:prstGeom>
        </p:spPr>
        <p:txBody>
          <a:bodyPr wrap="square">
            <a:spAutoFit/>
          </a:bodyPr>
          <a:lstStyle/>
          <a:p>
            <a:pPr algn="just"/>
            <a:r>
              <a:rPr lang="en-GB" sz="2400" b="1" dirty="0" smtClean="0"/>
              <a:t>Having </a:t>
            </a:r>
            <a:r>
              <a:rPr lang="en-GB" sz="2400" b="1" dirty="0"/>
              <a:t>a food and nutrition policy? </a:t>
            </a:r>
            <a:r>
              <a:rPr lang="en-GB" sz="2400" dirty="0" smtClean="0"/>
              <a:t>Percentage </a:t>
            </a:r>
            <a:r>
              <a:rPr lang="en-GB" sz="2400" dirty="0"/>
              <a:t>of POP and non POP schools that have adopted a </a:t>
            </a:r>
            <a:r>
              <a:rPr lang="en-GB" sz="2400" dirty="0" smtClean="0"/>
              <a:t>FNP</a:t>
            </a:r>
            <a:endParaRPr lang="en-GB"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Chart 2"/>
          <p:cNvPicPr>
            <a:picLocks noChangeArrowheads="1"/>
          </p:cNvPicPr>
          <p:nvPr/>
        </p:nvPicPr>
        <p:blipFill>
          <a:blip r:embed="rId2" cstate="print"/>
          <a:srcRect/>
          <a:stretch>
            <a:fillRect/>
          </a:stretch>
        </p:blipFill>
        <p:spPr bwMode="auto">
          <a:xfrm>
            <a:off x="1000100" y="214290"/>
            <a:ext cx="7929618" cy="5143536"/>
          </a:xfrm>
          <a:prstGeom prst="rect">
            <a:avLst/>
          </a:prstGeom>
          <a:noFill/>
          <a:ln w="9525">
            <a:noFill/>
            <a:miter lim="800000"/>
            <a:headEnd/>
            <a:tailEnd/>
          </a:ln>
        </p:spPr>
      </p:pic>
      <p:sp>
        <p:nvSpPr>
          <p:cNvPr id="19459" name="Rectangle 3"/>
          <p:cNvSpPr>
            <a:spLocks noChangeArrowheads="1"/>
          </p:cNvSpPr>
          <p:nvPr/>
        </p:nvSpPr>
        <p:spPr bwMode="auto">
          <a:xfrm>
            <a:off x="857224" y="5473005"/>
            <a:ext cx="792961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altLang="zh-CN" sz="2400" b="1" i="0" u="none" strike="noStrike" cap="none" normalizeH="0" baseline="0" dirty="0" smtClean="0">
                <a:ln>
                  <a:noFill/>
                </a:ln>
                <a:solidFill>
                  <a:schemeClr val="tx1"/>
                </a:solidFill>
                <a:effectLst/>
                <a:ea typeface="Calibri" pitchFamily="34" charset="0"/>
                <a:cs typeface="Tahoma" pitchFamily="34" charset="0"/>
              </a:rPr>
              <a:t>Having a nutrition committee?. </a:t>
            </a:r>
            <a:r>
              <a:rPr kumimoji="0" lang="en-GB" altLang="zh-CN" sz="2400" i="0" u="none" strike="noStrike" cap="none" normalizeH="0" baseline="0" dirty="0" smtClean="0">
                <a:ln>
                  <a:noFill/>
                </a:ln>
                <a:solidFill>
                  <a:schemeClr val="tx1"/>
                </a:solidFill>
                <a:effectLst/>
                <a:ea typeface="Calibri" pitchFamily="34" charset="0"/>
                <a:cs typeface="Tahoma" pitchFamily="34" charset="0"/>
              </a:rPr>
              <a:t>P</a:t>
            </a:r>
            <a:r>
              <a:rPr kumimoji="0" lang="en-GB" altLang="zh-CN" sz="2400" b="0" i="0" u="none" strike="noStrike" cap="none" normalizeH="0" baseline="0" dirty="0" smtClean="0">
                <a:ln>
                  <a:noFill/>
                </a:ln>
                <a:solidFill>
                  <a:schemeClr val="tx1"/>
                </a:solidFill>
                <a:effectLst/>
                <a:ea typeface="Calibri" pitchFamily="34" charset="0"/>
                <a:cs typeface="Tahoma" pitchFamily="34" charset="0"/>
              </a:rPr>
              <a:t>ercentage of POP/non POP schools that have a nutrition committee or board regarding pupils’ health and nutrition aspects.</a:t>
            </a:r>
            <a:endParaRPr kumimoji="0" lang="en-GB" altLang="zh-CN" sz="2400"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Chart 3"/>
          <p:cNvPicPr>
            <a:picLocks noChangeArrowheads="1"/>
          </p:cNvPicPr>
          <p:nvPr/>
        </p:nvPicPr>
        <p:blipFill>
          <a:blip r:embed="rId2" cstate="print"/>
          <a:srcRect/>
          <a:stretch>
            <a:fillRect/>
          </a:stretch>
        </p:blipFill>
        <p:spPr bwMode="auto">
          <a:xfrm>
            <a:off x="785786" y="214290"/>
            <a:ext cx="7929618" cy="5500726"/>
          </a:xfrm>
          <a:prstGeom prst="rect">
            <a:avLst/>
          </a:prstGeom>
          <a:noFill/>
          <a:ln w="9525">
            <a:noFill/>
            <a:miter lim="800000"/>
            <a:headEnd/>
            <a:tailEnd/>
          </a:ln>
        </p:spPr>
      </p:pic>
      <p:sp>
        <p:nvSpPr>
          <p:cNvPr id="20483" name="Rectangle 3"/>
          <p:cNvSpPr>
            <a:spLocks noChangeArrowheads="1"/>
          </p:cNvSpPr>
          <p:nvPr/>
        </p:nvSpPr>
        <p:spPr bwMode="auto">
          <a:xfrm>
            <a:off x="1357290" y="5750004"/>
            <a:ext cx="6715172"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chemeClr val="tx1"/>
                </a:solidFill>
                <a:effectLst/>
                <a:ea typeface="Calibri" pitchFamily="34" charset="0"/>
                <a:cs typeface="Tahoma" pitchFamily="34" charset="0"/>
              </a:rPr>
              <a:t>Meeting nutritional guidelines? </a:t>
            </a:r>
            <a:r>
              <a:rPr kumimoji="0" lang="en-GB" sz="2400" i="0" u="none" strike="noStrike" cap="none" normalizeH="0" baseline="0" dirty="0" smtClean="0">
                <a:ln>
                  <a:noFill/>
                </a:ln>
                <a:solidFill>
                  <a:schemeClr val="tx1"/>
                </a:solidFill>
                <a:effectLst/>
                <a:ea typeface="Calibri" pitchFamily="34" charset="0"/>
                <a:cs typeface="Tahoma" pitchFamily="34" charset="0"/>
              </a:rPr>
              <a:t>P</a:t>
            </a:r>
            <a:r>
              <a:rPr kumimoji="0" lang="en-GB" sz="2400" b="0" i="0" u="none" strike="noStrike" cap="none" normalizeH="0" baseline="0" dirty="0" smtClean="0">
                <a:ln>
                  <a:noFill/>
                </a:ln>
                <a:solidFill>
                  <a:schemeClr val="tx1"/>
                </a:solidFill>
                <a:effectLst/>
                <a:ea typeface="Calibri" pitchFamily="34" charset="0"/>
                <a:cs typeface="Tahoma" pitchFamily="34" charset="0"/>
              </a:rPr>
              <a:t>ercentage of POP/non POP schools that meet the official nutritional guidelines for school meals.</a:t>
            </a:r>
            <a:endParaRPr kumimoji="0" lang="en-GB" sz="2400"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dirty="0" smtClean="0"/>
              <a:t>A </a:t>
            </a:r>
            <a:r>
              <a:rPr lang="da-DK" b="1" dirty="0" err="1" smtClean="0"/>
              <a:t>possible</a:t>
            </a:r>
            <a:r>
              <a:rPr lang="da-DK" b="1" dirty="0" smtClean="0"/>
              <a:t> </a:t>
            </a:r>
            <a:r>
              <a:rPr lang="da-DK" b="1" dirty="0" err="1" smtClean="0"/>
              <a:t>explanation</a:t>
            </a:r>
            <a:endParaRPr lang="da-DK" b="1" dirty="0"/>
          </a:p>
        </p:txBody>
      </p:sp>
      <p:sp>
        <p:nvSpPr>
          <p:cNvPr id="3" name="Ligebenet trekant 2"/>
          <p:cNvSpPr/>
          <p:nvPr/>
        </p:nvSpPr>
        <p:spPr>
          <a:xfrm>
            <a:off x="1285852" y="1785926"/>
            <a:ext cx="6143636" cy="471490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Tekstboks 3"/>
          <p:cNvSpPr txBox="1"/>
          <p:nvPr/>
        </p:nvSpPr>
        <p:spPr>
          <a:xfrm>
            <a:off x="3643306" y="5072074"/>
            <a:ext cx="2000264" cy="369332"/>
          </a:xfrm>
          <a:prstGeom prst="rect">
            <a:avLst/>
          </a:prstGeom>
          <a:noFill/>
        </p:spPr>
        <p:txBody>
          <a:bodyPr wrap="square" rtlCol="0">
            <a:spAutoFit/>
          </a:bodyPr>
          <a:lstStyle/>
          <a:p>
            <a:r>
              <a:rPr lang="da-DK" dirty="0" err="1" smtClean="0">
                <a:solidFill>
                  <a:schemeClr val="bg1"/>
                </a:solidFill>
              </a:rPr>
              <a:t>Dinner</a:t>
            </a:r>
            <a:r>
              <a:rPr lang="da-DK" dirty="0" smtClean="0">
                <a:solidFill>
                  <a:schemeClr val="bg1"/>
                </a:solidFill>
              </a:rPr>
              <a:t> lady</a:t>
            </a:r>
            <a:endParaRPr lang="da-DK" dirty="0">
              <a:solidFill>
                <a:schemeClr val="bg1"/>
              </a:solidFill>
            </a:endParaRPr>
          </a:p>
        </p:txBody>
      </p:sp>
      <p:sp>
        <p:nvSpPr>
          <p:cNvPr id="5" name="Tekstboks 4"/>
          <p:cNvSpPr txBox="1"/>
          <p:nvPr/>
        </p:nvSpPr>
        <p:spPr>
          <a:xfrm>
            <a:off x="3714744" y="3500438"/>
            <a:ext cx="2000264" cy="369332"/>
          </a:xfrm>
          <a:prstGeom prst="rect">
            <a:avLst/>
          </a:prstGeom>
          <a:noFill/>
        </p:spPr>
        <p:txBody>
          <a:bodyPr wrap="square" rtlCol="0">
            <a:spAutoFit/>
          </a:bodyPr>
          <a:lstStyle/>
          <a:p>
            <a:r>
              <a:rPr lang="da-DK" dirty="0" smtClean="0">
                <a:solidFill>
                  <a:schemeClr val="bg1"/>
                </a:solidFill>
              </a:rPr>
              <a:t>Head master</a:t>
            </a:r>
            <a:endParaRPr lang="da-DK" dirty="0">
              <a:solidFill>
                <a:schemeClr val="bg1"/>
              </a:solidFill>
            </a:endParaRPr>
          </a:p>
        </p:txBody>
      </p:sp>
      <p:sp>
        <p:nvSpPr>
          <p:cNvPr id="6" name="Tekstboks 5"/>
          <p:cNvSpPr txBox="1"/>
          <p:nvPr/>
        </p:nvSpPr>
        <p:spPr>
          <a:xfrm>
            <a:off x="3643306" y="2857496"/>
            <a:ext cx="2000264" cy="369332"/>
          </a:xfrm>
          <a:prstGeom prst="rect">
            <a:avLst/>
          </a:prstGeom>
          <a:noFill/>
        </p:spPr>
        <p:txBody>
          <a:bodyPr wrap="square" rtlCol="0">
            <a:spAutoFit/>
          </a:bodyPr>
          <a:lstStyle/>
          <a:p>
            <a:r>
              <a:rPr lang="da-DK" dirty="0" err="1" smtClean="0">
                <a:solidFill>
                  <a:schemeClr val="bg1"/>
                </a:solidFill>
              </a:rPr>
              <a:t>Municipality</a:t>
            </a:r>
            <a:endParaRPr lang="da-DK" dirty="0">
              <a:solidFill>
                <a:schemeClr val="bg1"/>
              </a:solidFill>
            </a:endParaRPr>
          </a:p>
        </p:txBody>
      </p:sp>
      <p:sp>
        <p:nvSpPr>
          <p:cNvPr id="7" name="Tekstboks 6"/>
          <p:cNvSpPr txBox="1"/>
          <p:nvPr/>
        </p:nvSpPr>
        <p:spPr>
          <a:xfrm>
            <a:off x="3857620" y="5929330"/>
            <a:ext cx="2000264" cy="369332"/>
          </a:xfrm>
          <a:prstGeom prst="rect">
            <a:avLst/>
          </a:prstGeom>
          <a:noFill/>
        </p:spPr>
        <p:txBody>
          <a:bodyPr wrap="square" rtlCol="0">
            <a:spAutoFit/>
          </a:bodyPr>
          <a:lstStyle/>
          <a:p>
            <a:r>
              <a:rPr lang="da-DK" dirty="0" smtClean="0">
                <a:solidFill>
                  <a:schemeClr val="bg1"/>
                </a:solidFill>
              </a:rPr>
              <a:t>Students</a:t>
            </a:r>
            <a:endParaRPr lang="da-DK" dirty="0">
              <a:solidFill>
                <a:schemeClr val="bg1"/>
              </a:solidFill>
            </a:endParaRPr>
          </a:p>
        </p:txBody>
      </p:sp>
      <p:sp>
        <p:nvSpPr>
          <p:cNvPr id="8" name="Tekstboks 7"/>
          <p:cNvSpPr txBox="1"/>
          <p:nvPr/>
        </p:nvSpPr>
        <p:spPr>
          <a:xfrm>
            <a:off x="3500430" y="4286256"/>
            <a:ext cx="2000264" cy="369332"/>
          </a:xfrm>
          <a:prstGeom prst="rect">
            <a:avLst/>
          </a:prstGeom>
          <a:noFill/>
        </p:spPr>
        <p:txBody>
          <a:bodyPr wrap="square" rtlCol="0">
            <a:spAutoFit/>
          </a:bodyPr>
          <a:lstStyle/>
          <a:p>
            <a:r>
              <a:rPr lang="da-DK" dirty="0" smtClean="0">
                <a:solidFill>
                  <a:schemeClr val="bg1"/>
                </a:solidFill>
              </a:rPr>
              <a:t>Head </a:t>
            </a:r>
            <a:r>
              <a:rPr lang="da-DK" dirty="0" err="1" smtClean="0">
                <a:solidFill>
                  <a:schemeClr val="bg1"/>
                </a:solidFill>
              </a:rPr>
              <a:t>teacher</a:t>
            </a:r>
            <a:endParaRPr lang="da-DK" dirty="0">
              <a:solidFill>
                <a:schemeClr val="bg1"/>
              </a:solidFill>
            </a:endParaRPr>
          </a:p>
        </p:txBody>
      </p:sp>
      <p:sp>
        <p:nvSpPr>
          <p:cNvPr id="9" name="Opadgående pil 8"/>
          <p:cNvSpPr/>
          <p:nvPr/>
        </p:nvSpPr>
        <p:spPr>
          <a:xfrm>
            <a:off x="928662" y="2500306"/>
            <a:ext cx="714380" cy="328614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Opadgående pil 9"/>
          <p:cNvSpPr/>
          <p:nvPr/>
        </p:nvSpPr>
        <p:spPr>
          <a:xfrm rot="10800000">
            <a:off x="7143768" y="2500306"/>
            <a:ext cx="714380" cy="328614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boks 1"/>
          <p:cNvSpPr txBox="1"/>
          <p:nvPr/>
        </p:nvSpPr>
        <p:spPr>
          <a:xfrm>
            <a:off x="571472" y="4786322"/>
            <a:ext cx="2500330" cy="923330"/>
          </a:xfrm>
          <a:prstGeom prst="rect">
            <a:avLst/>
          </a:prstGeom>
          <a:noFill/>
        </p:spPr>
        <p:txBody>
          <a:bodyPr wrap="square" rtlCol="0">
            <a:spAutoFit/>
          </a:bodyPr>
          <a:lstStyle/>
          <a:p>
            <a:r>
              <a:rPr lang="da-DK" dirty="0" err="1" smtClean="0"/>
              <a:t>Municipal</a:t>
            </a:r>
            <a:r>
              <a:rPr lang="da-DK" dirty="0" smtClean="0"/>
              <a:t> </a:t>
            </a:r>
            <a:r>
              <a:rPr lang="da-DK" dirty="0" err="1" smtClean="0"/>
              <a:t>council</a:t>
            </a:r>
            <a:r>
              <a:rPr lang="da-DK" dirty="0" smtClean="0"/>
              <a:t> </a:t>
            </a:r>
            <a:r>
              <a:rPr lang="da-DK" dirty="0" err="1" smtClean="0"/>
              <a:t>adopts</a:t>
            </a:r>
            <a:r>
              <a:rPr lang="da-DK" dirty="0" smtClean="0"/>
              <a:t> and agenda 21 policy</a:t>
            </a:r>
            <a:endParaRPr lang="da-DK" dirty="0"/>
          </a:p>
        </p:txBody>
      </p:sp>
      <p:sp>
        <p:nvSpPr>
          <p:cNvPr id="3" name="Tekstboks 2"/>
          <p:cNvSpPr txBox="1"/>
          <p:nvPr/>
        </p:nvSpPr>
        <p:spPr>
          <a:xfrm>
            <a:off x="285720" y="2428868"/>
            <a:ext cx="2500330" cy="923330"/>
          </a:xfrm>
          <a:prstGeom prst="rect">
            <a:avLst/>
          </a:prstGeom>
          <a:noFill/>
        </p:spPr>
        <p:txBody>
          <a:bodyPr wrap="square" rtlCol="0">
            <a:spAutoFit/>
          </a:bodyPr>
          <a:lstStyle/>
          <a:p>
            <a:r>
              <a:rPr lang="da-DK" dirty="0" err="1" smtClean="0"/>
              <a:t>Municipal</a:t>
            </a:r>
            <a:r>
              <a:rPr lang="da-DK" dirty="0" smtClean="0"/>
              <a:t> civil </a:t>
            </a:r>
            <a:r>
              <a:rPr lang="da-DK" dirty="0" err="1" smtClean="0"/>
              <a:t>servants</a:t>
            </a:r>
            <a:r>
              <a:rPr lang="da-DK" dirty="0" smtClean="0"/>
              <a:t> </a:t>
            </a:r>
            <a:r>
              <a:rPr lang="da-DK" dirty="0" err="1" smtClean="0"/>
              <a:t>write</a:t>
            </a:r>
            <a:r>
              <a:rPr lang="da-DK" dirty="0" smtClean="0"/>
              <a:t> the </a:t>
            </a:r>
            <a:r>
              <a:rPr lang="da-DK" dirty="0" err="1" smtClean="0"/>
              <a:t>operational</a:t>
            </a:r>
            <a:r>
              <a:rPr lang="da-DK" dirty="0" smtClean="0"/>
              <a:t> procedures</a:t>
            </a:r>
            <a:endParaRPr lang="da-DK" dirty="0"/>
          </a:p>
        </p:txBody>
      </p:sp>
      <p:sp>
        <p:nvSpPr>
          <p:cNvPr id="4" name="Tekstboks 3"/>
          <p:cNvSpPr txBox="1"/>
          <p:nvPr/>
        </p:nvSpPr>
        <p:spPr>
          <a:xfrm>
            <a:off x="3428992" y="2571744"/>
            <a:ext cx="2500330" cy="646331"/>
          </a:xfrm>
          <a:prstGeom prst="rect">
            <a:avLst/>
          </a:prstGeom>
          <a:noFill/>
        </p:spPr>
        <p:txBody>
          <a:bodyPr wrap="square" rtlCol="0">
            <a:spAutoFit/>
          </a:bodyPr>
          <a:lstStyle/>
          <a:p>
            <a:r>
              <a:rPr lang="da-DK" dirty="0" err="1" smtClean="0"/>
              <a:t>School</a:t>
            </a:r>
            <a:r>
              <a:rPr lang="da-DK" dirty="0" smtClean="0"/>
              <a:t> head master </a:t>
            </a:r>
            <a:r>
              <a:rPr lang="da-DK" dirty="0" err="1" smtClean="0"/>
              <a:t>receives</a:t>
            </a:r>
            <a:r>
              <a:rPr lang="da-DK" dirty="0" smtClean="0"/>
              <a:t> a letter</a:t>
            </a:r>
            <a:endParaRPr lang="da-DK" dirty="0"/>
          </a:p>
        </p:txBody>
      </p:sp>
      <p:sp>
        <p:nvSpPr>
          <p:cNvPr id="5" name="Tekstboks 4"/>
          <p:cNvSpPr txBox="1"/>
          <p:nvPr/>
        </p:nvSpPr>
        <p:spPr>
          <a:xfrm>
            <a:off x="6143636" y="2357430"/>
            <a:ext cx="2500330" cy="923330"/>
          </a:xfrm>
          <a:prstGeom prst="rect">
            <a:avLst/>
          </a:prstGeom>
          <a:noFill/>
        </p:spPr>
        <p:txBody>
          <a:bodyPr wrap="square" rtlCol="0">
            <a:spAutoFit/>
          </a:bodyPr>
          <a:lstStyle/>
          <a:p>
            <a:r>
              <a:rPr lang="da-DK" dirty="0" err="1" smtClean="0"/>
              <a:t>School</a:t>
            </a:r>
            <a:r>
              <a:rPr lang="da-DK" dirty="0" smtClean="0"/>
              <a:t> head master </a:t>
            </a:r>
            <a:r>
              <a:rPr lang="da-DK" dirty="0" err="1" smtClean="0"/>
              <a:t>initiate</a:t>
            </a:r>
            <a:r>
              <a:rPr lang="da-DK" dirty="0" smtClean="0"/>
              <a:t> a meeting </a:t>
            </a:r>
            <a:r>
              <a:rPr lang="da-DK" dirty="0" err="1" smtClean="0"/>
              <a:t>on</a:t>
            </a:r>
            <a:r>
              <a:rPr lang="da-DK" dirty="0" smtClean="0"/>
              <a:t> </a:t>
            </a:r>
            <a:r>
              <a:rPr lang="da-DK" dirty="0" err="1" smtClean="0"/>
              <a:t>school</a:t>
            </a:r>
            <a:r>
              <a:rPr lang="da-DK" dirty="0" smtClean="0"/>
              <a:t> </a:t>
            </a:r>
            <a:r>
              <a:rPr lang="da-DK" dirty="0" err="1" smtClean="0"/>
              <a:t>food</a:t>
            </a:r>
            <a:endParaRPr lang="da-DK" dirty="0"/>
          </a:p>
        </p:txBody>
      </p:sp>
      <p:sp>
        <p:nvSpPr>
          <p:cNvPr id="6" name="Tekstboks 5"/>
          <p:cNvSpPr txBox="1"/>
          <p:nvPr/>
        </p:nvSpPr>
        <p:spPr>
          <a:xfrm>
            <a:off x="428596" y="3714752"/>
            <a:ext cx="2500330" cy="646331"/>
          </a:xfrm>
          <a:prstGeom prst="rect">
            <a:avLst/>
          </a:prstGeom>
          <a:noFill/>
        </p:spPr>
        <p:txBody>
          <a:bodyPr wrap="square" rtlCol="0">
            <a:spAutoFit/>
          </a:bodyPr>
          <a:lstStyle/>
          <a:p>
            <a:r>
              <a:rPr lang="da-DK" dirty="0" err="1" smtClean="0"/>
              <a:t>Dissussions</a:t>
            </a:r>
            <a:r>
              <a:rPr lang="da-DK" dirty="0" smtClean="0"/>
              <a:t> go </a:t>
            </a:r>
            <a:r>
              <a:rPr lang="da-DK" dirty="0" err="1" smtClean="0"/>
              <a:t>on</a:t>
            </a:r>
            <a:r>
              <a:rPr lang="da-DK" dirty="0" smtClean="0"/>
              <a:t> </a:t>
            </a:r>
            <a:r>
              <a:rPr lang="da-DK" dirty="0" err="1" smtClean="0"/>
              <a:t>about</a:t>
            </a:r>
            <a:r>
              <a:rPr lang="da-DK" dirty="0" smtClean="0"/>
              <a:t> the </a:t>
            </a:r>
            <a:r>
              <a:rPr lang="da-DK" dirty="0" err="1" smtClean="0"/>
              <a:t>shape</a:t>
            </a:r>
            <a:r>
              <a:rPr lang="da-DK" dirty="0" smtClean="0"/>
              <a:t> of </a:t>
            </a:r>
            <a:r>
              <a:rPr lang="da-DK" dirty="0" err="1" smtClean="0"/>
              <a:t>school</a:t>
            </a:r>
            <a:r>
              <a:rPr lang="da-DK" dirty="0" smtClean="0"/>
              <a:t> </a:t>
            </a:r>
            <a:r>
              <a:rPr lang="da-DK" dirty="0" err="1" smtClean="0"/>
              <a:t>food</a:t>
            </a:r>
            <a:endParaRPr lang="da-DK" dirty="0"/>
          </a:p>
        </p:txBody>
      </p:sp>
      <p:sp>
        <p:nvSpPr>
          <p:cNvPr id="7" name="Tekstboks 6"/>
          <p:cNvSpPr txBox="1"/>
          <p:nvPr/>
        </p:nvSpPr>
        <p:spPr>
          <a:xfrm>
            <a:off x="4071934" y="3500438"/>
            <a:ext cx="2500330" cy="923330"/>
          </a:xfrm>
          <a:prstGeom prst="rect">
            <a:avLst/>
          </a:prstGeom>
          <a:noFill/>
        </p:spPr>
        <p:txBody>
          <a:bodyPr wrap="square" rtlCol="0">
            <a:spAutoFit/>
          </a:bodyPr>
          <a:lstStyle/>
          <a:p>
            <a:r>
              <a:rPr lang="da-DK" dirty="0" smtClean="0"/>
              <a:t>Positive lists and negative lists </a:t>
            </a:r>
            <a:r>
              <a:rPr lang="da-DK" dirty="0" err="1" smtClean="0"/>
              <a:t>are</a:t>
            </a:r>
            <a:r>
              <a:rPr lang="da-DK" dirty="0" smtClean="0"/>
              <a:t> </a:t>
            </a:r>
            <a:r>
              <a:rPr lang="da-DK" dirty="0" err="1" smtClean="0"/>
              <a:t>discussed</a:t>
            </a:r>
            <a:endParaRPr lang="da-DK" dirty="0"/>
          </a:p>
        </p:txBody>
      </p:sp>
      <p:sp>
        <p:nvSpPr>
          <p:cNvPr id="8" name="Tekstboks 7"/>
          <p:cNvSpPr txBox="1"/>
          <p:nvPr/>
        </p:nvSpPr>
        <p:spPr>
          <a:xfrm>
            <a:off x="3214678" y="5072074"/>
            <a:ext cx="2500330" cy="369332"/>
          </a:xfrm>
          <a:prstGeom prst="rect">
            <a:avLst/>
          </a:prstGeom>
          <a:noFill/>
        </p:spPr>
        <p:txBody>
          <a:bodyPr wrap="square" rtlCol="0">
            <a:spAutoFit/>
          </a:bodyPr>
          <a:lstStyle/>
          <a:p>
            <a:r>
              <a:rPr lang="da-DK" dirty="0" smtClean="0"/>
              <a:t>Health </a:t>
            </a:r>
            <a:r>
              <a:rPr lang="da-DK" dirty="0" err="1" smtClean="0"/>
              <a:t>issues</a:t>
            </a:r>
            <a:r>
              <a:rPr lang="da-DK" dirty="0" smtClean="0"/>
              <a:t> </a:t>
            </a:r>
            <a:r>
              <a:rPr lang="da-DK" dirty="0" err="1" smtClean="0"/>
              <a:t>debated</a:t>
            </a:r>
            <a:endParaRPr lang="da-DK" dirty="0"/>
          </a:p>
        </p:txBody>
      </p:sp>
      <p:sp>
        <p:nvSpPr>
          <p:cNvPr id="9" name="Tekstboks 8"/>
          <p:cNvSpPr txBox="1"/>
          <p:nvPr/>
        </p:nvSpPr>
        <p:spPr>
          <a:xfrm>
            <a:off x="6000760" y="4714884"/>
            <a:ext cx="2500330" cy="646331"/>
          </a:xfrm>
          <a:prstGeom prst="rect">
            <a:avLst/>
          </a:prstGeom>
          <a:noFill/>
        </p:spPr>
        <p:txBody>
          <a:bodyPr wrap="square" rtlCol="0">
            <a:spAutoFit/>
          </a:bodyPr>
          <a:lstStyle/>
          <a:p>
            <a:r>
              <a:rPr lang="da-DK" dirty="0" err="1" smtClean="0"/>
              <a:t>Organic</a:t>
            </a:r>
            <a:r>
              <a:rPr lang="da-DK" dirty="0" smtClean="0"/>
              <a:t> </a:t>
            </a:r>
            <a:r>
              <a:rPr lang="da-DK" dirty="0" err="1" smtClean="0"/>
              <a:t>food</a:t>
            </a:r>
            <a:r>
              <a:rPr lang="da-DK" dirty="0" smtClean="0"/>
              <a:t> </a:t>
            </a:r>
            <a:r>
              <a:rPr lang="da-DK" dirty="0" err="1" smtClean="0"/>
              <a:t>issues</a:t>
            </a:r>
            <a:r>
              <a:rPr lang="da-DK" dirty="0" smtClean="0"/>
              <a:t> </a:t>
            </a:r>
            <a:r>
              <a:rPr lang="da-DK" dirty="0" err="1" smtClean="0"/>
              <a:t>debated</a:t>
            </a:r>
            <a:endParaRPr lang="da-DK" dirty="0"/>
          </a:p>
        </p:txBody>
      </p:sp>
      <p:sp>
        <p:nvSpPr>
          <p:cNvPr id="10" name="Tekstboks 9"/>
          <p:cNvSpPr txBox="1"/>
          <p:nvPr/>
        </p:nvSpPr>
        <p:spPr>
          <a:xfrm>
            <a:off x="1142976" y="5934670"/>
            <a:ext cx="2500330" cy="369332"/>
          </a:xfrm>
          <a:prstGeom prst="rect">
            <a:avLst/>
          </a:prstGeom>
          <a:noFill/>
        </p:spPr>
        <p:txBody>
          <a:bodyPr wrap="square" rtlCol="0">
            <a:spAutoFit/>
          </a:bodyPr>
          <a:lstStyle/>
          <a:p>
            <a:r>
              <a:rPr lang="da-DK" dirty="0" smtClean="0"/>
              <a:t>Menus </a:t>
            </a:r>
            <a:r>
              <a:rPr lang="da-DK" dirty="0" err="1" smtClean="0"/>
              <a:t>taken</a:t>
            </a:r>
            <a:r>
              <a:rPr lang="da-DK" dirty="0" smtClean="0"/>
              <a:t> to </a:t>
            </a:r>
            <a:r>
              <a:rPr lang="da-DK" dirty="0" err="1" smtClean="0"/>
              <a:t>redesign</a:t>
            </a:r>
            <a:endParaRPr lang="da-DK" dirty="0"/>
          </a:p>
        </p:txBody>
      </p:sp>
      <p:sp>
        <p:nvSpPr>
          <p:cNvPr id="11" name="Tekstboks 10"/>
          <p:cNvSpPr txBox="1"/>
          <p:nvPr/>
        </p:nvSpPr>
        <p:spPr>
          <a:xfrm>
            <a:off x="3929058" y="6072206"/>
            <a:ext cx="2857520" cy="369332"/>
          </a:xfrm>
          <a:prstGeom prst="rect">
            <a:avLst/>
          </a:prstGeom>
          <a:noFill/>
        </p:spPr>
        <p:txBody>
          <a:bodyPr wrap="square" rtlCol="0">
            <a:spAutoFit/>
          </a:bodyPr>
          <a:lstStyle/>
          <a:p>
            <a:r>
              <a:rPr lang="da-DK" dirty="0" smtClean="0"/>
              <a:t>More </a:t>
            </a:r>
            <a:r>
              <a:rPr lang="da-DK" dirty="0" err="1" smtClean="0"/>
              <a:t>vegetables</a:t>
            </a:r>
            <a:r>
              <a:rPr lang="da-DK" dirty="0" smtClean="0"/>
              <a:t>, </a:t>
            </a:r>
            <a:r>
              <a:rPr lang="da-DK" dirty="0" err="1" smtClean="0"/>
              <a:t>less</a:t>
            </a:r>
            <a:r>
              <a:rPr lang="da-DK" dirty="0" smtClean="0"/>
              <a:t> </a:t>
            </a:r>
            <a:r>
              <a:rPr lang="da-DK" dirty="0" err="1" smtClean="0"/>
              <a:t>meat</a:t>
            </a:r>
            <a:r>
              <a:rPr lang="da-DK" dirty="0" smtClean="0"/>
              <a:t>.</a:t>
            </a:r>
            <a:endParaRPr lang="da-DK" dirty="0"/>
          </a:p>
        </p:txBody>
      </p:sp>
      <p:sp>
        <p:nvSpPr>
          <p:cNvPr id="12" name="Tekstboks 11"/>
          <p:cNvSpPr txBox="1"/>
          <p:nvPr/>
        </p:nvSpPr>
        <p:spPr>
          <a:xfrm>
            <a:off x="7000892" y="6000768"/>
            <a:ext cx="2500330" cy="369332"/>
          </a:xfrm>
          <a:prstGeom prst="rect">
            <a:avLst/>
          </a:prstGeom>
          <a:noFill/>
        </p:spPr>
        <p:txBody>
          <a:bodyPr wrap="square" rtlCol="0">
            <a:spAutoFit/>
          </a:bodyPr>
          <a:lstStyle/>
          <a:p>
            <a:r>
              <a:rPr lang="da-DK" dirty="0" err="1" smtClean="0"/>
              <a:t>Increased</a:t>
            </a:r>
            <a:r>
              <a:rPr lang="da-DK" dirty="0" smtClean="0"/>
              <a:t> </a:t>
            </a:r>
            <a:r>
              <a:rPr lang="da-DK" dirty="0" err="1" smtClean="0"/>
              <a:t>awareness</a:t>
            </a:r>
            <a:endParaRPr lang="da-DK" dirty="0"/>
          </a:p>
        </p:txBody>
      </p:sp>
      <p:sp>
        <p:nvSpPr>
          <p:cNvPr id="17" name="Rektangulær billedforklaring 16"/>
          <p:cNvSpPr/>
          <p:nvPr/>
        </p:nvSpPr>
        <p:spPr>
          <a:xfrm>
            <a:off x="6929454" y="6000768"/>
            <a:ext cx="2214546" cy="500066"/>
          </a:xfrm>
          <a:prstGeom prst="wedgeRect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Rektangulær billedforklaring 17"/>
          <p:cNvSpPr/>
          <p:nvPr/>
        </p:nvSpPr>
        <p:spPr>
          <a:xfrm>
            <a:off x="6143636" y="2357430"/>
            <a:ext cx="2214546" cy="1071570"/>
          </a:xfrm>
          <a:prstGeom prst="wedgeRect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 name="Rektangulær billedforklaring 18"/>
          <p:cNvSpPr/>
          <p:nvPr/>
        </p:nvSpPr>
        <p:spPr>
          <a:xfrm>
            <a:off x="3357554" y="2500306"/>
            <a:ext cx="2214546" cy="785818"/>
          </a:xfrm>
          <a:prstGeom prst="wedgeRect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Rektangulær billedforklaring 19"/>
          <p:cNvSpPr/>
          <p:nvPr/>
        </p:nvSpPr>
        <p:spPr>
          <a:xfrm>
            <a:off x="3929058" y="6000768"/>
            <a:ext cx="2714644" cy="571504"/>
          </a:xfrm>
          <a:prstGeom prst="wedgeRect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 name="Rektangulær billedforklaring 20"/>
          <p:cNvSpPr/>
          <p:nvPr/>
        </p:nvSpPr>
        <p:spPr>
          <a:xfrm>
            <a:off x="1000100" y="6000768"/>
            <a:ext cx="2643174" cy="500066"/>
          </a:xfrm>
          <a:prstGeom prst="wedgeRect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2" name="Rektangulær billedforklaring 21"/>
          <p:cNvSpPr/>
          <p:nvPr/>
        </p:nvSpPr>
        <p:spPr>
          <a:xfrm>
            <a:off x="6000760" y="4714884"/>
            <a:ext cx="2000264" cy="785818"/>
          </a:xfrm>
          <a:prstGeom prst="wedgeRect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3" name="Rektangulær billedforklaring 22"/>
          <p:cNvSpPr/>
          <p:nvPr/>
        </p:nvSpPr>
        <p:spPr>
          <a:xfrm>
            <a:off x="3786182" y="3571876"/>
            <a:ext cx="2214546" cy="928694"/>
          </a:xfrm>
          <a:prstGeom prst="wedgeRect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4" name="Rektangulær billedforklaring 23"/>
          <p:cNvSpPr/>
          <p:nvPr/>
        </p:nvSpPr>
        <p:spPr>
          <a:xfrm>
            <a:off x="357158" y="3643314"/>
            <a:ext cx="2500298" cy="928694"/>
          </a:xfrm>
          <a:prstGeom prst="wedgeRect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5" name="Rektangulær billedforklaring 24"/>
          <p:cNvSpPr/>
          <p:nvPr/>
        </p:nvSpPr>
        <p:spPr>
          <a:xfrm>
            <a:off x="571472" y="4786322"/>
            <a:ext cx="2214546" cy="928694"/>
          </a:xfrm>
          <a:prstGeom prst="wedgeRect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6" name="Rektangulær billedforklaring 25"/>
          <p:cNvSpPr/>
          <p:nvPr/>
        </p:nvSpPr>
        <p:spPr>
          <a:xfrm>
            <a:off x="285720" y="2428868"/>
            <a:ext cx="2500330" cy="928694"/>
          </a:xfrm>
          <a:prstGeom prst="wedgeRect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7" name="Rektangulær billedforklaring 26"/>
          <p:cNvSpPr/>
          <p:nvPr/>
        </p:nvSpPr>
        <p:spPr>
          <a:xfrm>
            <a:off x="3214678" y="5000636"/>
            <a:ext cx="2214546" cy="642942"/>
          </a:xfrm>
          <a:prstGeom prst="wedgeRect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0" name="Lige pilforbindelse 29"/>
          <p:cNvCxnSpPr/>
          <p:nvPr/>
        </p:nvCxnSpPr>
        <p:spPr>
          <a:xfrm>
            <a:off x="2928926" y="2786058"/>
            <a:ext cx="21431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Lige pilforbindelse 30"/>
          <p:cNvCxnSpPr/>
          <p:nvPr/>
        </p:nvCxnSpPr>
        <p:spPr>
          <a:xfrm>
            <a:off x="5786446" y="2857496"/>
            <a:ext cx="21431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Lige pilforbindelse 31"/>
          <p:cNvCxnSpPr/>
          <p:nvPr/>
        </p:nvCxnSpPr>
        <p:spPr>
          <a:xfrm>
            <a:off x="5643570" y="5214950"/>
            <a:ext cx="21431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Lige pilforbindelse 32"/>
          <p:cNvCxnSpPr/>
          <p:nvPr/>
        </p:nvCxnSpPr>
        <p:spPr>
          <a:xfrm>
            <a:off x="3143240" y="4143380"/>
            <a:ext cx="21431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Lige pilforbindelse 34"/>
          <p:cNvCxnSpPr/>
          <p:nvPr/>
        </p:nvCxnSpPr>
        <p:spPr>
          <a:xfrm rot="10800000" flipV="1">
            <a:off x="3000364" y="3357562"/>
            <a:ext cx="3143272" cy="428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Lige pilforbindelse 36"/>
          <p:cNvCxnSpPr/>
          <p:nvPr/>
        </p:nvCxnSpPr>
        <p:spPr>
          <a:xfrm rot="10800000" flipV="1">
            <a:off x="2928926" y="4500570"/>
            <a:ext cx="928694" cy="2143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 name="Lige pilforbindelse 38"/>
          <p:cNvCxnSpPr/>
          <p:nvPr/>
        </p:nvCxnSpPr>
        <p:spPr>
          <a:xfrm>
            <a:off x="2857488" y="5286388"/>
            <a:ext cx="21431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 name="Lige pilforbindelse 39"/>
          <p:cNvCxnSpPr/>
          <p:nvPr/>
        </p:nvCxnSpPr>
        <p:spPr>
          <a:xfrm>
            <a:off x="3714744" y="6286520"/>
            <a:ext cx="21431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Lige pilforbindelse 40"/>
          <p:cNvCxnSpPr/>
          <p:nvPr/>
        </p:nvCxnSpPr>
        <p:spPr>
          <a:xfrm>
            <a:off x="6643702" y="6286520"/>
            <a:ext cx="21431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Lige pilforbindelse 41"/>
          <p:cNvCxnSpPr/>
          <p:nvPr/>
        </p:nvCxnSpPr>
        <p:spPr>
          <a:xfrm rot="10800000" flipV="1">
            <a:off x="3714744" y="5500702"/>
            <a:ext cx="2286016" cy="428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4" name="Titel 43"/>
          <p:cNvSpPr>
            <a:spLocks noGrp="1"/>
          </p:cNvSpPr>
          <p:nvPr>
            <p:ph type="title"/>
          </p:nvPr>
        </p:nvSpPr>
        <p:spPr/>
        <p:txBody>
          <a:bodyPr/>
          <a:lstStyle/>
          <a:p>
            <a:r>
              <a:rPr lang="da-DK" b="1" dirty="0" smtClean="0"/>
              <a:t>A </a:t>
            </a:r>
            <a:r>
              <a:rPr lang="da-DK" b="1" dirty="0" err="1" smtClean="0"/>
              <a:t>possible</a:t>
            </a:r>
            <a:r>
              <a:rPr lang="da-DK" b="1" dirty="0" smtClean="0"/>
              <a:t> </a:t>
            </a:r>
            <a:r>
              <a:rPr lang="da-DK" b="1" dirty="0" err="1" smtClean="0"/>
              <a:t>explanation</a:t>
            </a:r>
            <a:endParaRPr lang="da-DK" b="1" dirty="0"/>
          </a:p>
        </p:txBody>
      </p:sp>
      <p:sp>
        <p:nvSpPr>
          <p:cNvPr id="45" name="Pladsholder til indhold 44"/>
          <p:cNvSpPr>
            <a:spLocks noGrp="1"/>
          </p:cNvSpPr>
          <p:nvPr>
            <p:ph idx="1"/>
          </p:nvPr>
        </p:nvSpPr>
        <p:spPr/>
        <p:txBody>
          <a:bodyPr/>
          <a:lstStyle/>
          <a:p>
            <a:endParaRPr lang="da-DK"/>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noFill/>
        </p:spPr>
        <p:txBody>
          <a:bodyPr/>
          <a:lstStyle/>
          <a:p>
            <a:r>
              <a:rPr lang="da-DK" b="1" dirty="0" err="1" smtClean="0"/>
              <a:t>Recommendations</a:t>
            </a:r>
            <a:endParaRPr lang="da-DK" b="1" dirty="0"/>
          </a:p>
        </p:txBody>
      </p:sp>
      <p:sp>
        <p:nvSpPr>
          <p:cNvPr id="4" name="Pladsholder til indhold 3"/>
          <p:cNvSpPr>
            <a:spLocks noGrp="1"/>
          </p:cNvSpPr>
          <p:nvPr>
            <p:ph idx="1"/>
          </p:nvPr>
        </p:nvSpPr>
        <p:spPr>
          <a:noFill/>
        </p:spPr>
        <p:txBody>
          <a:bodyPr>
            <a:normAutofit fontScale="77500" lnSpcReduction="20000"/>
          </a:bodyPr>
          <a:lstStyle/>
          <a:p>
            <a:pPr lvl="0"/>
            <a:r>
              <a:rPr lang="en-GB" dirty="0" smtClean="0"/>
              <a:t>There is ample evidence that consumers in most cases make a </a:t>
            </a:r>
            <a:r>
              <a:rPr lang="en-GB" b="1" dirty="0" smtClean="0"/>
              <a:t>link between organic food and individual health</a:t>
            </a:r>
          </a:p>
          <a:p>
            <a:pPr lvl="0"/>
            <a:r>
              <a:rPr lang="en-GB" dirty="0" smtClean="0"/>
              <a:t>Some evidence on the fact that </a:t>
            </a:r>
            <a:r>
              <a:rPr lang="en-GB" b="1" dirty="0" smtClean="0"/>
              <a:t>organic supply associates with healthier options</a:t>
            </a:r>
            <a:br>
              <a:rPr lang="en-GB" b="1" dirty="0" smtClean="0"/>
            </a:br>
            <a:endParaRPr lang="da-DK" b="1" dirty="0" smtClean="0"/>
          </a:p>
          <a:p>
            <a:pPr lvl="0"/>
            <a:r>
              <a:rPr lang="en-GB" dirty="0" smtClean="0"/>
              <a:t>Think in terms of </a:t>
            </a:r>
            <a:r>
              <a:rPr lang="en-GB" b="1" dirty="0" smtClean="0"/>
              <a:t>radical menu redesign</a:t>
            </a:r>
            <a:r>
              <a:rPr lang="en-GB" dirty="0" smtClean="0"/>
              <a:t>. Replacement or substitution won´t lad anywhere </a:t>
            </a:r>
            <a:endParaRPr lang="da-DK" dirty="0" smtClean="0"/>
          </a:p>
          <a:p>
            <a:pPr lvl="0"/>
            <a:r>
              <a:rPr lang="en-GB" dirty="0" smtClean="0"/>
              <a:t>Consider to let you food and nutrition policy include also a position on organic food</a:t>
            </a:r>
            <a:endParaRPr lang="da-DK" dirty="0" smtClean="0"/>
          </a:p>
          <a:p>
            <a:pPr lvl="0"/>
            <a:r>
              <a:rPr lang="en-GB" dirty="0" smtClean="0"/>
              <a:t>Organic food </a:t>
            </a:r>
            <a:r>
              <a:rPr lang="en-GB" b="1" dirty="0" smtClean="0"/>
              <a:t>supply should not stand alone</a:t>
            </a:r>
            <a:r>
              <a:rPr lang="en-GB" dirty="0" smtClean="0"/>
              <a:t>. Apply the whole school approach and integrate it in the curricula as well</a:t>
            </a:r>
          </a:p>
          <a:p>
            <a:pPr lvl="0"/>
            <a:r>
              <a:rPr lang="en-GB" dirty="0" smtClean="0"/>
              <a:t>Integrate theoretical </a:t>
            </a:r>
            <a:r>
              <a:rPr lang="en-GB" b="1" dirty="0" smtClean="0"/>
              <a:t>teaching with hands on learning</a:t>
            </a:r>
            <a:endParaRPr lang="da-DK" b="1" dirty="0"/>
          </a:p>
        </p:txBody>
      </p:sp>
      <p:sp>
        <p:nvSpPr>
          <p:cNvPr id="5" name="Rektangel 4"/>
          <p:cNvSpPr/>
          <p:nvPr/>
        </p:nvSpPr>
        <p:spPr>
          <a:xfrm>
            <a:off x="500034" y="1428736"/>
            <a:ext cx="8215370" cy="157163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Rektangel 5"/>
          <p:cNvSpPr/>
          <p:nvPr/>
        </p:nvSpPr>
        <p:spPr>
          <a:xfrm>
            <a:off x="500034" y="3286124"/>
            <a:ext cx="8215370" cy="28575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Nedadgående pil 6"/>
          <p:cNvSpPr/>
          <p:nvPr/>
        </p:nvSpPr>
        <p:spPr>
          <a:xfrm>
            <a:off x="3857620" y="2857496"/>
            <a:ext cx="1285884" cy="3571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ChangeArrowheads="1"/>
          </p:cNvSpPr>
          <p:nvPr>
            <p:ph type="ctrTitle"/>
          </p:nvPr>
        </p:nvSpPr>
        <p:spPr>
          <a:xfrm>
            <a:off x="714375" y="1071563"/>
            <a:ext cx="7772400" cy="1470025"/>
          </a:xfrm>
        </p:spPr>
        <p:txBody>
          <a:bodyPr/>
          <a:lstStyle/>
          <a:p>
            <a:pPr eaLnBrk="1" hangingPunct="1"/>
            <a:r>
              <a:rPr lang="da-DK" dirty="0" err="1" smtClean="0"/>
              <a:t>Thank</a:t>
            </a:r>
            <a:r>
              <a:rPr lang="da-DK" dirty="0" smtClean="0"/>
              <a:t> </a:t>
            </a:r>
            <a:r>
              <a:rPr lang="da-DK" dirty="0" err="1" smtClean="0"/>
              <a:t>you</a:t>
            </a:r>
            <a:r>
              <a:rPr lang="da-DK" dirty="0" smtClean="0"/>
              <a:t> for </a:t>
            </a:r>
            <a:r>
              <a:rPr lang="da-DK" dirty="0" err="1" smtClean="0"/>
              <a:t>your</a:t>
            </a:r>
            <a:r>
              <a:rPr lang="da-DK" dirty="0" smtClean="0"/>
              <a:t> attention</a:t>
            </a:r>
          </a:p>
        </p:txBody>
      </p:sp>
      <p:pic>
        <p:nvPicPr>
          <p:cNvPr id="12292" name="Picture 8" descr="aau_logo_en"/>
          <p:cNvPicPr>
            <a:picLocks noChangeAspect="1" noChangeArrowheads="1"/>
          </p:cNvPicPr>
          <p:nvPr/>
        </p:nvPicPr>
        <p:blipFill>
          <a:blip r:embed="rId3" cstate="print"/>
          <a:srcRect/>
          <a:stretch>
            <a:fillRect/>
          </a:stretch>
        </p:blipFill>
        <p:spPr bwMode="auto">
          <a:xfrm>
            <a:off x="1979613" y="6348413"/>
            <a:ext cx="5183187" cy="509587"/>
          </a:xfrm>
          <a:prstGeom prst="rect">
            <a:avLst/>
          </a:prstGeom>
          <a:noFill/>
          <a:ln w="9525">
            <a:noFill/>
            <a:miter lim="800000"/>
            <a:headEnd/>
            <a:tailEnd/>
          </a:ln>
        </p:spPr>
      </p:pic>
      <p:pic>
        <p:nvPicPr>
          <p:cNvPr id="12293" name="Picture 9" descr="LOGO%20JPG%20WEB"/>
          <p:cNvPicPr>
            <a:picLocks noChangeAspect="1" noChangeArrowheads="1"/>
          </p:cNvPicPr>
          <p:nvPr/>
        </p:nvPicPr>
        <p:blipFill>
          <a:blip r:embed="rId4" cstate="print"/>
          <a:srcRect/>
          <a:stretch>
            <a:fillRect/>
          </a:stretch>
        </p:blipFill>
        <p:spPr bwMode="auto">
          <a:xfrm>
            <a:off x="179388" y="188913"/>
            <a:ext cx="1152525" cy="1008062"/>
          </a:xfrm>
          <a:prstGeom prst="rect">
            <a:avLst/>
          </a:prstGeom>
          <a:noFill/>
          <a:ln w="9525">
            <a:noFill/>
            <a:miter lim="800000"/>
            <a:headEnd/>
            <a:tailEnd/>
          </a:ln>
        </p:spPr>
      </p:pic>
      <p:sp>
        <p:nvSpPr>
          <p:cNvPr id="12295" name="Undertitel 7"/>
          <p:cNvSpPr>
            <a:spLocks noGrp="1"/>
          </p:cNvSpPr>
          <p:nvPr>
            <p:ph type="subTitle" idx="1"/>
          </p:nvPr>
        </p:nvSpPr>
        <p:spPr>
          <a:xfrm>
            <a:off x="928662" y="2643182"/>
            <a:ext cx="6972300" cy="2786062"/>
          </a:xfrm>
        </p:spPr>
        <p:txBody>
          <a:bodyPr>
            <a:noAutofit/>
          </a:bodyPr>
          <a:lstStyle/>
          <a:p>
            <a:r>
              <a:rPr lang="da-DK" dirty="0" smtClean="0">
                <a:solidFill>
                  <a:schemeClr val="tx1"/>
                </a:solidFill>
                <a:latin typeface="+mj-lt"/>
                <a:ea typeface="+mj-ea"/>
                <a:cs typeface="+mj-cs"/>
              </a:rPr>
              <a:t>And to </a:t>
            </a:r>
            <a:r>
              <a:rPr lang="da-DK" dirty="0" err="1" smtClean="0">
                <a:solidFill>
                  <a:schemeClr val="tx1"/>
                </a:solidFill>
                <a:latin typeface="+mj-lt"/>
                <a:ea typeface="+mj-ea"/>
                <a:cs typeface="+mj-cs"/>
              </a:rPr>
              <a:t>co-workers</a:t>
            </a:r>
            <a:endParaRPr lang="da-DK" dirty="0" smtClean="0">
              <a:solidFill>
                <a:schemeClr val="tx1"/>
              </a:solidFill>
              <a:latin typeface="+mj-lt"/>
              <a:ea typeface="+mj-ea"/>
              <a:cs typeface="+mj-cs"/>
            </a:endParaRPr>
          </a:p>
          <a:p>
            <a:r>
              <a:rPr lang="da-DK" dirty="0" smtClean="0">
                <a:solidFill>
                  <a:schemeClr val="tx1"/>
                </a:solidFill>
                <a:latin typeface="+mj-lt"/>
                <a:ea typeface="+mj-ea"/>
                <a:cs typeface="+mj-cs"/>
              </a:rPr>
              <a:t>Chen He</a:t>
            </a:r>
          </a:p>
          <a:p>
            <a:r>
              <a:rPr lang="da-DK" dirty="0" smtClean="0">
                <a:solidFill>
                  <a:schemeClr val="tx1"/>
                </a:solidFill>
                <a:latin typeface="+mj-lt"/>
                <a:ea typeface="+mj-ea"/>
                <a:cs typeface="+mj-cs"/>
              </a:rPr>
              <a:t>Melanie Lukas</a:t>
            </a:r>
          </a:p>
          <a:p>
            <a:r>
              <a:rPr lang="da-DK" dirty="0" err="1" smtClean="0">
                <a:solidFill>
                  <a:schemeClr val="tx1"/>
                </a:solidFill>
                <a:latin typeface="+mj-lt"/>
                <a:ea typeface="+mj-ea"/>
                <a:cs typeface="+mj-cs"/>
              </a:rPr>
              <a:t>Carrola</a:t>
            </a:r>
            <a:r>
              <a:rPr lang="da-DK" dirty="0" smtClean="0">
                <a:solidFill>
                  <a:schemeClr val="tx1"/>
                </a:solidFill>
                <a:latin typeface="+mj-lt"/>
                <a:ea typeface="+mj-ea"/>
                <a:cs typeface="+mj-cs"/>
              </a:rPr>
              <a:t> Strassner</a:t>
            </a:r>
          </a:p>
          <a:p>
            <a:r>
              <a:rPr lang="da-DK" dirty="0" smtClean="0">
                <a:solidFill>
                  <a:schemeClr val="tx1"/>
                </a:solidFill>
                <a:latin typeface="+mj-lt"/>
                <a:ea typeface="+mj-ea"/>
                <a:cs typeface="+mj-cs"/>
              </a:rPr>
              <a:t>Roberto Spigarolo</a:t>
            </a:r>
          </a:p>
          <a:p>
            <a:r>
              <a:rPr lang="da-DK" dirty="0" smtClean="0">
                <a:solidFill>
                  <a:schemeClr val="tx1"/>
                </a:solidFill>
                <a:latin typeface="+mj-lt"/>
                <a:ea typeface="+mj-ea"/>
                <a:cs typeface="+mj-cs"/>
              </a:rPr>
              <a:t>Minna </a:t>
            </a:r>
            <a:r>
              <a:rPr lang="da-DK" dirty="0" err="1" smtClean="0">
                <a:solidFill>
                  <a:schemeClr val="tx1"/>
                </a:solidFill>
                <a:latin typeface="+mj-lt"/>
                <a:ea typeface="+mj-ea"/>
                <a:cs typeface="+mj-cs"/>
              </a:rPr>
              <a:t>Mikkola</a:t>
            </a:r>
            <a:endParaRPr lang="da-DK" dirty="0" smtClean="0">
              <a:solidFill>
                <a:schemeClr val="tx1"/>
              </a:solidFill>
              <a:latin typeface="+mj-lt"/>
              <a:ea typeface="+mj-ea"/>
              <a:cs typeface="+mj-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TotalTime>
  <Words>748</Words>
  <Application>Microsoft Office PowerPoint</Application>
  <PresentationFormat>On-screen Show (4:3)</PresentationFormat>
  <Paragraphs>96</Paragraphs>
  <Slides>15</Slides>
  <Notes>2</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Abstract</vt:lpstr>
      <vt:lpstr>Organic and healthy –  two goals in one go?  A comparative analysis study among public  primary schools in Denmark and Germany. </vt:lpstr>
      <vt:lpstr>The two trajectories</vt:lpstr>
      <vt:lpstr>The full WP5</vt:lpstr>
      <vt:lpstr>  How to measure health impact of school food the role of proxies</vt:lpstr>
      <vt:lpstr>The proxies close to the real thing</vt:lpstr>
      <vt:lpstr>Slide 7</vt:lpstr>
      <vt:lpstr>Slide 8</vt:lpstr>
      <vt:lpstr>Slide 9</vt:lpstr>
      <vt:lpstr>Slide 10</vt:lpstr>
      <vt:lpstr>Slide 11</vt:lpstr>
      <vt:lpstr>A possible explanation</vt:lpstr>
      <vt:lpstr>A possible explanation</vt:lpstr>
      <vt:lpstr>Recommendations</vt:lpstr>
      <vt:lpstr>Thank you for your attention</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Organic and healthy – two goals in one go A comparative analysis study among public  primary schools in Denmark and Germany. </dc:title>
  <dc:creator>Chen</dc:creator>
  <cp:lastModifiedBy>Chen</cp:lastModifiedBy>
  <cp:revision>27</cp:revision>
  <dcterms:created xsi:type="dcterms:W3CDTF">2010-02-15T08:20:55Z</dcterms:created>
  <dcterms:modified xsi:type="dcterms:W3CDTF">2010-03-02T20:00:36Z</dcterms:modified>
</cp:coreProperties>
</file>